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2" r:id="rId5"/>
  </p:sldMasterIdLst>
  <p:notesMasterIdLst>
    <p:notesMasterId r:id="rId23"/>
  </p:notesMasterIdLst>
  <p:handoutMasterIdLst>
    <p:handoutMasterId r:id="rId24"/>
  </p:handoutMasterIdLst>
  <p:sldIdLst>
    <p:sldId id="396" r:id="rId6"/>
    <p:sldId id="456" r:id="rId7"/>
    <p:sldId id="481" r:id="rId8"/>
    <p:sldId id="485" r:id="rId9"/>
    <p:sldId id="482" r:id="rId10"/>
    <p:sldId id="483" r:id="rId11"/>
    <p:sldId id="484" r:id="rId12"/>
    <p:sldId id="486" r:id="rId13"/>
    <p:sldId id="491" r:id="rId14"/>
    <p:sldId id="492" r:id="rId15"/>
    <p:sldId id="493" r:id="rId16"/>
    <p:sldId id="487" r:id="rId17"/>
    <p:sldId id="488" r:id="rId18"/>
    <p:sldId id="489" r:id="rId19"/>
    <p:sldId id="490" r:id="rId20"/>
    <p:sldId id="494" r:id="rId21"/>
    <p:sldId id="4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213" autoAdjust="0"/>
  </p:normalViewPr>
  <p:slideViewPr>
    <p:cSldViewPr snapToGrid="0">
      <p:cViewPr varScale="1">
        <p:scale>
          <a:sx n="50" d="100"/>
          <a:sy n="50" d="100"/>
        </p:scale>
        <p:origin x="78" y="3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5CD3B-DACD-4365-A817-0035DC09823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9CFA5B7-0F30-48EE-B60D-36280224D76A}">
      <dgm:prSet/>
      <dgm:spPr/>
      <dgm:t>
        <a:bodyPr/>
        <a:lstStyle/>
        <a:p>
          <a:r>
            <a:rPr lang="en-US"/>
            <a:t>Provide the tools and resources for health care members to track patients</a:t>
          </a:r>
        </a:p>
      </dgm:t>
    </dgm:pt>
    <dgm:pt modelId="{35F56AB8-B67D-42DB-BC24-BBAE7BF36B4F}" type="parTrans" cxnId="{52A07DD0-00A4-48A3-946A-18F044030140}">
      <dgm:prSet/>
      <dgm:spPr/>
      <dgm:t>
        <a:bodyPr/>
        <a:lstStyle/>
        <a:p>
          <a:endParaRPr lang="en-US"/>
        </a:p>
      </dgm:t>
    </dgm:pt>
    <dgm:pt modelId="{5FA76C73-27F3-4C53-AEFD-C5AB8B153A29}" type="sibTrans" cxnId="{52A07DD0-00A4-48A3-946A-18F044030140}">
      <dgm:prSet/>
      <dgm:spPr/>
      <dgm:t>
        <a:bodyPr/>
        <a:lstStyle/>
        <a:p>
          <a:endParaRPr lang="en-US"/>
        </a:p>
      </dgm:t>
    </dgm:pt>
    <dgm:pt modelId="{06313A9D-1442-46DE-B3BB-2472C8117710}">
      <dgm:prSet/>
      <dgm:spPr/>
      <dgm:t>
        <a:bodyPr/>
        <a:lstStyle/>
        <a:p>
          <a:r>
            <a:rPr lang="en-US"/>
            <a:t>For continuity encourage all facilities to use the same patent tracking process</a:t>
          </a:r>
        </a:p>
      </dgm:t>
    </dgm:pt>
    <dgm:pt modelId="{0AE7882B-04B5-412E-8096-9BCF14BCD042}" type="parTrans" cxnId="{56199149-AD90-413D-AE49-91570B2C1903}">
      <dgm:prSet/>
      <dgm:spPr/>
      <dgm:t>
        <a:bodyPr/>
        <a:lstStyle/>
        <a:p>
          <a:endParaRPr lang="en-US"/>
        </a:p>
      </dgm:t>
    </dgm:pt>
    <dgm:pt modelId="{15131711-331E-4275-B126-5DE8A9B9B6D3}" type="sibTrans" cxnId="{56199149-AD90-413D-AE49-91570B2C1903}">
      <dgm:prSet/>
      <dgm:spPr/>
      <dgm:t>
        <a:bodyPr/>
        <a:lstStyle/>
        <a:p>
          <a:endParaRPr lang="en-US"/>
        </a:p>
      </dgm:t>
    </dgm:pt>
    <dgm:pt modelId="{E795A113-FE0F-4591-BF25-CA5992ADCB55}">
      <dgm:prSet/>
      <dgm:spPr/>
      <dgm:t>
        <a:bodyPr/>
        <a:lstStyle/>
        <a:p>
          <a:r>
            <a:rPr lang="en-US"/>
            <a:t>Utilize processes already in place and enhance existing processes</a:t>
          </a:r>
        </a:p>
      </dgm:t>
    </dgm:pt>
    <dgm:pt modelId="{639C8EFF-CF9A-4F53-9E9B-C0D377219218}" type="parTrans" cxnId="{3C8A5929-12EF-4079-A49D-299984227CA4}">
      <dgm:prSet/>
      <dgm:spPr/>
      <dgm:t>
        <a:bodyPr/>
        <a:lstStyle/>
        <a:p>
          <a:endParaRPr lang="en-US"/>
        </a:p>
      </dgm:t>
    </dgm:pt>
    <dgm:pt modelId="{CDCA2856-2DB0-4D85-9352-EFDEB3012411}" type="sibTrans" cxnId="{3C8A5929-12EF-4079-A49D-299984227CA4}">
      <dgm:prSet/>
      <dgm:spPr/>
      <dgm:t>
        <a:bodyPr/>
        <a:lstStyle/>
        <a:p>
          <a:endParaRPr lang="en-US"/>
        </a:p>
      </dgm:t>
    </dgm:pt>
    <dgm:pt modelId="{B41D08B9-EBC0-49A4-A7E3-C7AB4AFE11C1}">
      <dgm:prSet/>
      <dgm:spPr/>
      <dgm:t>
        <a:bodyPr/>
        <a:lstStyle/>
        <a:p>
          <a:r>
            <a:rPr lang="en-US"/>
            <a:t>Minimize the impact on rural EMS so they can focus on triage, treatment, and transport.</a:t>
          </a:r>
        </a:p>
      </dgm:t>
    </dgm:pt>
    <dgm:pt modelId="{08F115CA-B5EF-4E13-94D9-FBDAD82A69EB}" type="parTrans" cxnId="{A2709BA7-EFD7-482B-82F9-C817B637D581}">
      <dgm:prSet/>
      <dgm:spPr/>
      <dgm:t>
        <a:bodyPr/>
        <a:lstStyle/>
        <a:p>
          <a:endParaRPr lang="en-US"/>
        </a:p>
      </dgm:t>
    </dgm:pt>
    <dgm:pt modelId="{72B3D052-A2CA-40CF-B727-4DB4EDCB12D1}" type="sibTrans" cxnId="{A2709BA7-EFD7-482B-82F9-C817B637D581}">
      <dgm:prSet/>
      <dgm:spPr/>
      <dgm:t>
        <a:bodyPr/>
        <a:lstStyle/>
        <a:p>
          <a:endParaRPr lang="en-US"/>
        </a:p>
      </dgm:t>
    </dgm:pt>
    <dgm:pt modelId="{4EA71BC7-E177-47C4-9F77-7D152609E1B6}">
      <dgm:prSet/>
      <dgm:spPr/>
      <dgm:t>
        <a:bodyPr/>
        <a:lstStyle/>
        <a:p>
          <a:r>
            <a:rPr lang="en-US"/>
            <a:t>Outline the role of the coalition and the health multi-agency coordination center in a response</a:t>
          </a:r>
        </a:p>
      </dgm:t>
    </dgm:pt>
    <dgm:pt modelId="{A699C684-2C33-4124-9E7D-DEF1E3EF964A}" type="parTrans" cxnId="{C07A3F07-903B-4A4F-9504-5593E8D0B249}">
      <dgm:prSet/>
      <dgm:spPr/>
      <dgm:t>
        <a:bodyPr/>
        <a:lstStyle/>
        <a:p>
          <a:endParaRPr lang="en-US"/>
        </a:p>
      </dgm:t>
    </dgm:pt>
    <dgm:pt modelId="{C3D86FAF-0ED6-4598-8097-8A8275B58262}" type="sibTrans" cxnId="{C07A3F07-903B-4A4F-9504-5593E8D0B249}">
      <dgm:prSet/>
      <dgm:spPr/>
      <dgm:t>
        <a:bodyPr/>
        <a:lstStyle/>
        <a:p>
          <a:endParaRPr lang="en-US"/>
        </a:p>
      </dgm:t>
    </dgm:pt>
    <dgm:pt modelId="{55ABDA95-8B60-4448-83B3-D711EF2A8FA4}" type="pres">
      <dgm:prSet presAssocID="{ABC5CD3B-DACD-4365-A817-0035DC09823C}" presName="root" presStyleCnt="0">
        <dgm:presLayoutVars>
          <dgm:dir/>
          <dgm:resizeHandles val="exact"/>
        </dgm:presLayoutVars>
      </dgm:prSet>
      <dgm:spPr/>
    </dgm:pt>
    <dgm:pt modelId="{BCC38571-17A3-4F80-A0B0-BA3C6DBEE472}" type="pres">
      <dgm:prSet presAssocID="{69CFA5B7-0F30-48EE-B60D-36280224D76A}" presName="compNode" presStyleCnt="0"/>
      <dgm:spPr/>
    </dgm:pt>
    <dgm:pt modelId="{DB860FC0-9A63-4E35-92CB-CBFDADF0B26F}" type="pres">
      <dgm:prSet presAssocID="{69CFA5B7-0F30-48EE-B60D-36280224D76A}" presName="bgRect" presStyleLbl="bgShp" presStyleIdx="0" presStyleCnt="5"/>
      <dgm:spPr/>
    </dgm:pt>
    <dgm:pt modelId="{2F847079-850F-4052-A44F-3E30A63E9F5B}" type="pres">
      <dgm:prSet presAssocID="{69CFA5B7-0F30-48EE-B60D-36280224D76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4C100033-0707-4163-89D2-5E003DDEFFF9}" type="pres">
      <dgm:prSet presAssocID="{69CFA5B7-0F30-48EE-B60D-36280224D76A}" presName="spaceRect" presStyleCnt="0"/>
      <dgm:spPr/>
    </dgm:pt>
    <dgm:pt modelId="{622F1D89-6F06-4462-A5A1-6857BC540C2F}" type="pres">
      <dgm:prSet presAssocID="{69CFA5B7-0F30-48EE-B60D-36280224D76A}" presName="parTx" presStyleLbl="revTx" presStyleIdx="0" presStyleCnt="5">
        <dgm:presLayoutVars>
          <dgm:chMax val="0"/>
          <dgm:chPref val="0"/>
        </dgm:presLayoutVars>
      </dgm:prSet>
      <dgm:spPr/>
    </dgm:pt>
    <dgm:pt modelId="{3A625AFB-B86E-415D-9E16-1356C75228DD}" type="pres">
      <dgm:prSet presAssocID="{5FA76C73-27F3-4C53-AEFD-C5AB8B153A29}" presName="sibTrans" presStyleCnt="0"/>
      <dgm:spPr/>
    </dgm:pt>
    <dgm:pt modelId="{5C0DBB0B-5017-41F7-AD8A-2164B420636B}" type="pres">
      <dgm:prSet presAssocID="{06313A9D-1442-46DE-B3BB-2472C8117710}" presName="compNode" presStyleCnt="0"/>
      <dgm:spPr/>
    </dgm:pt>
    <dgm:pt modelId="{E190E6DC-62CA-4E32-8448-6D5B777F71D3}" type="pres">
      <dgm:prSet presAssocID="{06313A9D-1442-46DE-B3BB-2472C8117710}" presName="bgRect" presStyleLbl="bgShp" presStyleIdx="1" presStyleCnt="5"/>
      <dgm:spPr/>
    </dgm:pt>
    <dgm:pt modelId="{AD7B18A9-B6ED-4A39-A587-6DD1277CD110}" type="pres">
      <dgm:prSet presAssocID="{06313A9D-1442-46DE-B3BB-2472C811771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455B8412-E922-462B-B1FD-A9CB130DCF24}" type="pres">
      <dgm:prSet presAssocID="{06313A9D-1442-46DE-B3BB-2472C8117710}" presName="spaceRect" presStyleCnt="0"/>
      <dgm:spPr/>
    </dgm:pt>
    <dgm:pt modelId="{F3C1C132-23B3-4B17-9BA8-7ADDC3652CD3}" type="pres">
      <dgm:prSet presAssocID="{06313A9D-1442-46DE-B3BB-2472C8117710}" presName="parTx" presStyleLbl="revTx" presStyleIdx="1" presStyleCnt="5">
        <dgm:presLayoutVars>
          <dgm:chMax val="0"/>
          <dgm:chPref val="0"/>
        </dgm:presLayoutVars>
      </dgm:prSet>
      <dgm:spPr/>
    </dgm:pt>
    <dgm:pt modelId="{E44EF2BB-2FF4-474E-A27E-14602AF8752F}" type="pres">
      <dgm:prSet presAssocID="{15131711-331E-4275-B126-5DE8A9B9B6D3}" presName="sibTrans" presStyleCnt="0"/>
      <dgm:spPr/>
    </dgm:pt>
    <dgm:pt modelId="{37B72733-6076-4FFC-BDF5-CDC33208AA65}" type="pres">
      <dgm:prSet presAssocID="{E795A113-FE0F-4591-BF25-CA5992ADCB55}" presName="compNode" presStyleCnt="0"/>
      <dgm:spPr/>
    </dgm:pt>
    <dgm:pt modelId="{40CB1B38-3D57-4B77-A67D-F8127E0D45E1}" type="pres">
      <dgm:prSet presAssocID="{E795A113-FE0F-4591-BF25-CA5992ADCB55}" presName="bgRect" presStyleLbl="bgShp" presStyleIdx="2" presStyleCnt="5"/>
      <dgm:spPr/>
    </dgm:pt>
    <dgm:pt modelId="{6728BD66-1439-4FA4-9E6E-24280E8B41F3}" type="pres">
      <dgm:prSet presAssocID="{E795A113-FE0F-4591-BF25-CA5992ADCB5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39FB06A-85BE-4364-82C8-169EBF6B0AD0}" type="pres">
      <dgm:prSet presAssocID="{E795A113-FE0F-4591-BF25-CA5992ADCB55}" presName="spaceRect" presStyleCnt="0"/>
      <dgm:spPr/>
    </dgm:pt>
    <dgm:pt modelId="{1CBCFE7F-BB3E-4EE0-B81E-0CA8349A7B25}" type="pres">
      <dgm:prSet presAssocID="{E795A113-FE0F-4591-BF25-CA5992ADCB55}" presName="parTx" presStyleLbl="revTx" presStyleIdx="2" presStyleCnt="5">
        <dgm:presLayoutVars>
          <dgm:chMax val="0"/>
          <dgm:chPref val="0"/>
        </dgm:presLayoutVars>
      </dgm:prSet>
      <dgm:spPr/>
    </dgm:pt>
    <dgm:pt modelId="{65AD1A7F-E532-4EB0-B12B-5453A145DC35}" type="pres">
      <dgm:prSet presAssocID="{CDCA2856-2DB0-4D85-9352-EFDEB3012411}" presName="sibTrans" presStyleCnt="0"/>
      <dgm:spPr/>
    </dgm:pt>
    <dgm:pt modelId="{59B6CBC2-7FDB-4E4D-B4DC-58EE28938FBC}" type="pres">
      <dgm:prSet presAssocID="{B41D08B9-EBC0-49A4-A7E3-C7AB4AFE11C1}" presName="compNode" presStyleCnt="0"/>
      <dgm:spPr/>
    </dgm:pt>
    <dgm:pt modelId="{89147E57-C0BF-44FB-8F33-03CB587BE9FC}" type="pres">
      <dgm:prSet presAssocID="{B41D08B9-EBC0-49A4-A7E3-C7AB4AFE11C1}" presName="bgRect" presStyleLbl="bgShp" presStyleIdx="3" presStyleCnt="5"/>
      <dgm:spPr/>
    </dgm:pt>
    <dgm:pt modelId="{B2F22B3B-2DCE-4E04-A412-0F936A56565C}" type="pres">
      <dgm:prSet presAssocID="{B41D08B9-EBC0-49A4-A7E3-C7AB4AFE11C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mbulance"/>
        </a:ext>
      </dgm:extLst>
    </dgm:pt>
    <dgm:pt modelId="{4D8461A3-3E78-4591-8F6D-6D8E903FEF8B}" type="pres">
      <dgm:prSet presAssocID="{B41D08B9-EBC0-49A4-A7E3-C7AB4AFE11C1}" presName="spaceRect" presStyleCnt="0"/>
      <dgm:spPr/>
    </dgm:pt>
    <dgm:pt modelId="{3AA7CE57-95A8-4158-B31C-C120AAB9F5E0}" type="pres">
      <dgm:prSet presAssocID="{B41D08B9-EBC0-49A4-A7E3-C7AB4AFE11C1}" presName="parTx" presStyleLbl="revTx" presStyleIdx="3" presStyleCnt="5">
        <dgm:presLayoutVars>
          <dgm:chMax val="0"/>
          <dgm:chPref val="0"/>
        </dgm:presLayoutVars>
      </dgm:prSet>
      <dgm:spPr/>
    </dgm:pt>
    <dgm:pt modelId="{6AF8395C-807A-4870-B1F9-E32CA362F822}" type="pres">
      <dgm:prSet presAssocID="{72B3D052-A2CA-40CF-B727-4DB4EDCB12D1}" presName="sibTrans" presStyleCnt="0"/>
      <dgm:spPr/>
    </dgm:pt>
    <dgm:pt modelId="{5833BC2E-41F5-4318-9EBF-9ACB1CAB6FDF}" type="pres">
      <dgm:prSet presAssocID="{4EA71BC7-E177-47C4-9F77-7D152609E1B6}" presName="compNode" presStyleCnt="0"/>
      <dgm:spPr/>
    </dgm:pt>
    <dgm:pt modelId="{9D0125F0-DB87-4368-BF20-07B46C557972}" type="pres">
      <dgm:prSet presAssocID="{4EA71BC7-E177-47C4-9F77-7D152609E1B6}" presName="bgRect" presStyleLbl="bgShp" presStyleIdx="4" presStyleCnt="5"/>
      <dgm:spPr/>
    </dgm:pt>
    <dgm:pt modelId="{58D4236D-E632-4912-91A7-520ACB0A9A01}" type="pres">
      <dgm:prSet presAssocID="{4EA71BC7-E177-47C4-9F77-7D152609E1B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Network"/>
        </a:ext>
      </dgm:extLst>
    </dgm:pt>
    <dgm:pt modelId="{75CB11AD-BF71-4936-B775-951CEAF5D07C}" type="pres">
      <dgm:prSet presAssocID="{4EA71BC7-E177-47C4-9F77-7D152609E1B6}" presName="spaceRect" presStyleCnt="0"/>
      <dgm:spPr/>
    </dgm:pt>
    <dgm:pt modelId="{0FE2F31E-72B3-4981-A38C-3F86C1E10CE3}" type="pres">
      <dgm:prSet presAssocID="{4EA71BC7-E177-47C4-9F77-7D152609E1B6}" presName="parTx" presStyleLbl="revTx" presStyleIdx="4" presStyleCnt="5">
        <dgm:presLayoutVars>
          <dgm:chMax val="0"/>
          <dgm:chPref val="0"/>
        </dgm:presLayoutVars>
      </dgm:prSet>
      <dgm:spPr/>
    </dgm:pt>
  </dgm:ptLst>
  <dgm:cxnLst>
    <dgm:cxn modelId="{C07A3F07-903B-4A4F-9504-5593E8D0B249}" srcId="{ABC5CD3B-DACD-4365-A817-0035DC09823C}" destId="{4EA71BC7-E177-47C4-9F77-7D152609E1B6}" srcOrd="4" destOrd="0" parTransId="{A699C684-2C33-4124-9E7D-DEF1E3EF964A}" sibTransId="{C3D86FAF-0ED6-4598-8097-8A8275B58262}"/>
    <dgm:cxn modelId="{3D439116-D052-4525-8C34-4BA6BE887E11}" type="presOf" srcId="{E795A113-FE0F-4591-BF25-CA5992ADCB55}" destId="{1CBCFE7F-BB3E-4EE0-B81E-0CA8349A7B25}" srcOrd="0" destOrd="0" presId="urn:microsoft.com/office/officeart/2018/2/layout/IconVerticalSolidList"/>
    <dgm:cxn modelId="{86F2D116-03EB-4D4E-9BA5-48EA067F2996}" type="presOf" srcId="{ABC5CD3B-DACD-4365-A817-0035DC09823C}" destId="{55ABDA95-8B60-4448-83B3-D711EF2A8FA4}" srcOrd="0" destOrd="0" presId="urn:microsoft.com/office/officeart/2018/2/layout/IconVerticalSolidList"/>
    <dgm:cxn modelId="{3C8A5929-12EF-4079-A49D-299984227CA4}" srcId="{ABC5CD3B-DACD-4365-A817-0035DC09823C}" destId="{E795A113-FE0F-4591-BF25-CA5992ADCB55}" srcOrd="2" destOrd="0" parTransId="{639C8EFF-CF9A-4F53-9E9B-C0D377219218}" sibTransId="{CDCA2856-2DB0-4D85-9352-EFDEB3012411}"/>
    <dgm:cxn modelId="{E8F3DB2D-A576-422A-B13E-BF20381FD7DE}" type="presOf" srcId="{B41D08B9-EBC0-49A4-A7E3-C7AB4AFE11C1}" destId="{3AA7CE57-95A8-4158-B31C-C120AAB9F5E0}" srcOrd="0" destOrd="0" presId="urn:microsoft.com/office/officeart/2018/2/layout/IconVerticalSolidList"/>
    <dgm:cxn modelId="{56199149-AD90-413D-AE49-91570B2C1903}" srcId="{ABC5CD3B-DACD-4365-A817-0035DC09823C}" destId="{06313A9D-1442-46DE-B3BB-2472C8117710}" srcOrd="1" destOrd="0" parTransId="{0AE7882B-04B5-412E-8096-9BCF14BCD042}" sibTransId="{15131711-331E-4275-B126-5DE8A9B9B6D3}"/>
    <dgm:cxn modelId="{6F1075A2-9CD3-41A4-AFA4-D4A78F88B603}" type="presOf" srcId="{06313A9D-1442-46DE-B3BB-2472C8117710}" destId="{F3C1C132-23B3-4B17-9BA8-7ADDC3652CD3}" srcOrd="0" destOrd="0" presId="urn:microsoft.com/office/officeart/2018/2/layout/IconVerticalSolidList"/>
    <dgm:cxn modelId="{A2709BA7-EFD7-482B-82F9-C817B637D581}" srcId="{ABC5CD3B-DACD-4365-A817-0035DC09823C}" destId="{B41D08B9-EBC0-49A4-A7E3-C7AB4AFE11C1}" srcOrd="3" destOrd="0" parTransId="{08F115CA-B5EF-4E13-94D9-FBDAD82A69EB}" sibTransId="{72B3D052-A2CA-40CF-B727-4DB4EDCB12D1}"/>
    <dgm:cxn modelId="{52A07DD0-00A4-48A3-946A-18F044030140}" srcId="{ABC5CD3B-DACD-4365-A817-0035DC09823C}" destId="{69CFA5B7-0F30-48EE-B60D-36280224D76A}" srcOrd="0" destOrd="0" parTransId="{35F56AB8-B67D-42DB-BC24-BBAE7BF36B4F}" sibTransId="{5FA76C73-27F3-4C53-AEFD-C5AB8B153A29}"/>
    <dgm:cxn modelId="{506DDDE1-8E0D-41B5-8DEF-FF116D7A2DFE}" type="presOf" srcId="{69CFA5B7-0F30-48EE-B60D-36280224D76A}" destId="{622F1D89-6F06-4462-A5A1-6857BC540C2F}" srcOrd="0" destOrd="0" presId="urn:microsoft.com/office/officeart/2018/2/layout/IconVerticalSolidList"/>
    <dgm:cxn modelId="{0F7C5CE2-7C0D-46C6-B740-151699D65C22}" type="presOf" srcId="{4EA71BC7-E177-47C4-9F77-7D152609E1B6}" destId="{0FE2F31E-72B3-4981-A38C-3F86C1E10CE3}" srcOrd="0" destOrd="0" presId="urn:microsoft.com/office/officeart/2018/2/layout/IconVerticalSolidList"/>
    <dgm:cxn modelId="{911FE558-918B-4444-86FB-B7B7F46D7525}" type="presParOf" srcId="{55ABDA95-8B60-4448-83B3-D711EF2A8FA4}" destId="{BCC38571-17A3-4F80-A0B0-BA3C6DBEE472}" srcOrd="0" destOrd="0" presId="urn:microsoft.com/office/officeart/2018/2/layout/IconVerticalSolidList"/>
    <dgm:cxn modelId="{16FFBE39-5E3F-42B3-B524-7277169AC867}" type="presParOf" srcId="{BCC38571-17A3-4F80-A0B0-BA3C6DBEE472}" destId="{DB860FC0-9A63-4E35-92CB-CBFDADF0B26F}" srcOrd="0" destOrd="0" presId="urn:microsoft.com/office/officeart/2018/2/layout/IconVerticalSolidList"/>
    <dgm:cxn modelId="{E20D5CC7-AB64-4CBE-8CAB-25E7D771A8EE}" type="presParOf" srcId="{BCC38571-17A3-4F80-A0B0-BA3C6DBEE472}" destId="{2F847079-850F-4052-A44F-3E30A63E9F5B}" srcOrd="1" destOrd="0" presId="urn:microsoft.com/office/officeart/2018/2/layout/IconVerticalSolidList"/>
    <dgm:cxn modelId="{9F211EA7-6EF2-4CCB-9DA0-F1811B5BBEF7}" type="presParOf" srcId="{BCC38571-17A3-4F80-A0B0-BA3C6DBEE472}" destId="{4C100033-0707-4163-89D2-5E003DDEFFF9}" srcOrd="2" destOrd="0" presId="urn:microsoft.com/office/officeart/2018/2/layout/IconVerticalSolidList"/>
    <dgm:cxn modelId="{9215D055-B162-4F6B-BC6C-5CC9E3373C66}" type="presParOf" srcId="{BCC38571-17A3-4F80-A0B0-BA3C6DBEE472}" destId="{622F1D89-6F06-4462-A5A1-6857BC540C2F}" srcOrd="3" destOrd="0" presId="urn:microsoft.com/office/officeart/2018/2/layout/IconVerticalSolidList"/>
    <dgm:cxn modelId="{98CAF8F8-F657-4312-9936-F0343D499E09}" type="presParOf" srcId="{55ABDA95-8B60-4448-83B3-D711EF2A8FA4}" destId="{3A625AFB-B86E-415D-9E16-1356C75228DD}" srcOrd="1" destOrd="0" presId="urn:microsoft.com/office/officeart/2018/2/layout/IconVerticalSolidList"/>
    <dgm:cxn modelId="{612EC755-397D-48F3-A664-A25B30E730FE}" type="presParOf" srcId="{55ABDA95-8B60-4448-83B3-D711EF2A8FA4}" destId="{5C0DBB0B-5017-41F7-AD8A-2164B420636B}" srcOrd="2" destOrd="0" presId="urn:microsoft.com/office/officeart/2018/2/layout/IconVerticalSolidList"/>
    <dgm:cxn modelId="{41C5ADF6-EDFA-48DF-BAD6-E2D14C4669F0}" type="presParOf" srcId="{5C0DBB0B-5017-41F7-AD8A-2164B420636B}" destId="{E190E6DC-62CA-4E32-8448-6D5B777F71D3}" srcOrd="0" destOrd="0" presId="urn:microsoft.com/office/officeart/2018/2/layout/IconVerticalSolidList"/>
    <dgm:cxn modelId="{77AD5137-1E8F-4EE0-9ED6-49A3A4433D7C}" type="presParOf" srcId="{5C0DBB0B-5017-41F7-AD8A-2164B420636B}" destId="{AD7B18A9-B6ED-4A39-A587-6DD1277CD110}" srcOrd="1" destOrd="0" presId="urn:microsoft.com/office/officeart/2018/2/layout/IconVerticalSolidList"/>
    <dgm:cxn modelId="{A3986FF9-E655-4767-B632-DC77EDC5893A}" type="presParOf" srcId="{5C0DBB0B-5017-41F7-AD8A-2164B420636B}" destId="{455B8412-E922-462B-B1FD-A9CB130DCF24}" srcOrd="2" destOrd="0" presId="urn:microsoft.com/office/officeart/2018/2/layout/IconVerticalSolidList"/>
    <dgm:cxn modelId="{7E189566-C114-4647-9EC1-9503EDAB6ABC}" type="presParOf" srcId="{5C0DBB0B-5017-41F7-AD8A-2164B420636B}" destId="{F3C1C132-23B3-4B17-9BA8-7ADDC3652CD3}" srcOrd="3" destOrd="0" presId="urn:microsoft.com/office/officeart/2018/2/layout/IconVerticalSolidList"/>
    <dgm:cxn modelId="{A5A9C40C-CA2C-4170-810E-50DA4CF8FA3F}" type="presParOf" srcId="{55ABDA95-8B60-4448-83B3-D711EF2A8FA4}" destId="{E44EF2BB-2FF4-474E-A27E-14602AF8752F}" srcOrd="3" destOrd="0" presId="urn:microsoft.com/office/officeart/2018/2/layout/IconVerticalSolidList"/>
    <dgm:cxn modelId="{5A0A0823-B358-4A88-9B17-52F41B3B42CC}" type="presParOf" srcId="{55ABDA95-8B60-4448-83B3-D711EF2A8FA4}" destId="{37B72733-6076-4FFC-BDF5-CDC33208AA65}" srcOrd="4" destOrd="0" presId="urn:microsoft.com/office/officeart/2018/2/layout/IconVerticalSolidList"/>
    <dgm:cxn modelId="{61363CF8-1C58-439B-A2C7-BD9672FFF966}" type="presParOf" srcId="{37B72733-6076-4FFC-BDF5-CDC33208AA65}" destId="{40CB1B38-3D57-4B77-A67D-F8127E0D45E1}" srcOrd="0" destOrd="0" presId="urn:microsoft.com/office/officeart/2018/2/layout/IconVerticalSolidList"/>
    <dgm:cxn modelId="{854B8DEB-AB4D-4273-845F-597DCBB19356}" type="presParOf" srcId="{37B72733-6076-4FFC-BDF5-CDC33208AA65}" destId="{6728BD66-1439-4FA4-9E6E-24280E8B41F3}" srcOrd="1" destOrd="0" presId="urn:microsoft.com/office/officeart/2018/2/layout/IconVerticalSolidList"/>
    <dgm:cxn modelId="{A0877D3D-5009-45AB-9BF8-E6D476C249B0}" type="presParOf" srcId="{37B72733-6076-4FFC-BDF5-CDC33208AA65}" destId="{839FB06A-85BE-4364-82C8-169EBF6B0AD0}" srcOrd="2" destOrd="0" presId="urn:microsoft.com/office/officeart/2018/2/layout/IconVerticalSolidList"/>
    <dgm:cxn modelId="{010B8DAD-BD0B-49A6-9139-771350677058}" type="presParOf" srcId="{37B72733-6076-4FFC-BDF5-CDC33208AA65}" destId="{1CBCFE7F-BB3E-4EE0-B81E-0CA8349A7B25}" srcOrd="3" destOrd="0" presId="urn:microsoft.com/office/officeart/2018/2/layout/IconVerticalSolidList"/>
    <dgm:cxn modelId="{EFF2F7C6-1D5C-4781-9AA4-33AC0783A8D3}" type="presParOf" srcId="{55ABDA95-8B60-4448-83B3-D711EF2A8FA4}" destId="{65AD1A7F-E532-4EB0-B12B-5453A145DC35}" srcOrd="5" destOrd="0" presId="urn:microsoft.com/office/officeart/2018/2/layout/IconVerticalSolidList"/>
    <dgm:cxn modelId="{9A9E601A-3786-41C0-9555-9E428BDF3F9B}" type="presParOf" srcId="{55ABDA95-8B60-4448-83B3-D711EF2A8FA4}" destId="{59B6CBC2-7FDB-4E4D-B4DC-58EE28938FBC}" srcOrd="6" destOrd="0" presId="urn:microsoft.com/office/officeart/2018/2/layout/IconVerticalSolidList"/>
    <dgm:cxn modelId="{76184646-1A6E-4F2F-B20A-B08723B1A9FE}" type="presParOf" srcId="{59B6CBC2-7FDB-4E4D-B4DC-58EE28938FBC}" destId="{89147E57-C0BF-44FB-8F33-03CB587BE9FC}" srcOrd="0" destOrd="0" presId="urn:microsoft.com/office/officeart/2018/2/layout/IconVerticalSolidList"/>
    <dgm:cxn modelId="{76F4FFEE-70FD-4311-9583-65B4C89E1F4D}" type="presParOf" srcId="{59B6CBC2-7FDB-4E4D-B4DC-58EE28938FBC}" destId="{B2F22B3B-2DCE-4E04-A412-0F936A56565C}" srcOrd="1" destOrd="0" presId="urn:microsoft.com/office/officeart/2018/2/layout/IconVerticalSolidList"/>
    <dgm:cxn modelId="{3297E980-ADC0-4F43-A6D9-8D7F19A21E6C}" type="presParOf" srcId="{59B6CBC2-7FDB-4E4D-B4DC-58EE28938FBC}" destId="{4D8461A3-3E78-4591-8F6D-6D8E903FEF8B}" srcOrd="2" destOrd="0" presId="urn:microsoft.com/office/officeart/2018/2/layout/IconVerticalSolidList"/>
    <dgm:cxn modelId="{E9927F4C-514F-4EEC-BEDB-62AF7D92CC7B}" type="presParOf" srcId="{59B6CBC2-7FDB-4E4D-B4DC-58EE28938FBC}" destId="{3AA7CE57-95A8-4158-B31C-C120AAB9F5E0}" srcOrd="3" destOrd="0" presId="urn:microsoft.com/office/officeart/2018/2/layout/IconVerticalSolidList"/>
    <dgm:cxn modelId="{A9AE73DF-914E-4B2E-A4A5-87B92687086B}" type="presParOf" srcId="{55ABDA95-8B60-4448-83B3-D711EF2A8FA4}" destId="{6AF8395C-807A-4870-B1F9-E32CA362F822}" srcOrd="7" destOrd="0" presId="urn:microsoft.com/office/officeart/2018/2/layout/IconVerticalSolidList"/>
    <dgm:cxn modelId="{BE98A3D3-E67A-4595-8A8F-68894D7E6CDB}" type="presParOf" srcId="{55ABDA95-8B60-4448-83B3-D711EF2A8FA4}" destId="{5833BC2E-41F5-4318-9EBF-9ACB1CAB6FDF}" srcOrd="8" destOrd="0" presId="urn:microsoft.com/office/officeart/2018/2/layout/IconVerticalSolidList"/>
    <dgm:cxn modelId="{90D3619C-A910-41DA-AE6D-B97E29A86F6C}" type="presParOf" srcId="{5833BC2E-41F5-4318-9EBF-9ACB1CAB6FDF}" destId="{9D0125F0-DB87-4368-BF20-07B46C557972}" srcOrd="0" destOrd="0" presId="urn:microsoft.com/office/officeart/2018/2/layout/IconVerticalSolidList"/>
    <dgm:cxn modelId="{17B2A5CF-2887-4850-BA33-2AC0C2151191}" type="presParOf" srcId="{5833BC2E-41F5-4318-9EBF-9ACB1CAB6FDF}" destId="{58D4236D-E632-4912-91A7-520ACB0A9A01}" srcOrd="1" destOrd="0" presId="urn:microsoft.com/office/officeart/2018/2/layout/IconVerticalSolidList"/>
    <dgm:cxn modelId="{75D68E13-827B-467B-A499-8A20B23365CD}" type="presParOf" srcId="{5833BC2E-41F5-4318-9EBF-9ACB1CAB6FDF}" destId="{75CB11AD-BF71-4936-B775-951CEAF5D07C}" srcOrd="2" destOrd="0" presId="urn:microsoft.com/office/officeart/2018/2/layout/IconVerticalSolidList"/>
    <dgm:cxn modelId="{E7AD7181-EF81-47B9-9B98-482CDB3EBEDF}" type="presParOf" srcId="{5833BC2E-41F5-4318-9EBF-9ACB1CAB6FDF}" destId="{0FE2F31E-72B3-4981-A38C-3F86C1E10CE3}"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223B1C-1169-4C86-8E67-3FE18C710283}" type="doc">
      <dgm:prSet loTypeId="urn:microsoft.com/office/officeart/2016/7/layout/VerticalDownArrowProcess" loCatId="process" qsTypeId="urn:microsoft.com/office/officeart/2005/8/quickstyle/simple5" qsCatId="simple" csTypeId="urn:microsoft.com/office/officeart/2005/8/colors/colorful1" csCatId="colorful"/>
      <dgm:spPr/>
      <dgm:t>
        <a:bodyPr/>
        <a:lstStyle/>
        <a:p>
          <a:endParaRPr lang="en-US"/>
        </a:p>
      </dgm:t>
    </dgm:pt>
    <dgm:pt modelId="{948076AF-F5DB-4D7D-B640-89F868A8EA33}">
      <dgm:prSet/>
      <dgm:spPr/>
      <dgm:t>
        <a:bodyPr/>
        <a:lstStyle/>
        <a:p>
          <a:r>
            <a:rPr lang="en-US"/>
            <a:t>Determine and document</a:t>
          </a:r>
        </a:p>
      </dgm:t>
    </dgm:pt>
    <dgm:pt modelId="{ABDDCA55-70F9-4F19-9236-3D2D9DD465F7}" type="parTrans" cxnId="{9C7EC430-16E8-4149-A72A-99F73D3A3AD5}">
      <dgm:prSet/>
      <dgm:spPr/>
      <dgm:t>
        <a:bodyPr/>
        <a:lstStyle/>
        <a:p>
          <a:endParaRPr lang="en-US"/>
        </a:p>
      </dgm:t>
    </dgm:pt>
    <dgm:pt modelId="{1886C35A-18D1-4CA0-A157-26222C730506}" type="sibTrans" cxnId="{9C7EC430-16E8-4149-A72A-99F73D3A3AD5}">
      <dgm:prSet/>
      <dgm:spPr/>
      <dgm:t>
        <a:bodyPr/>
        <a:lstStyle/>
        <a:p>
          <a:endParaRPr lang="en-US"/>
        </a:p>
      </dgm:t>
    </dgm:pt>
    <dgm:pt modelId="{0F9DDE5A-81E8-4832-9D93-FEAD5697BFD7}">
      <dgm:prSet/>
      <dgm:spPr/>
      <dgm:t>
        <a:bodyPr/>
        <a:lstStyle/>
        <a:p>
          <a:r>
            <a:rPr lang="en-US"/>
            <a:t>Determine and document the identity of the patient,  patient movement, and transportation used.</a:t>
          </a:r>
        </a:p>
      </dgm:t>
    </dgm:pt>
    <dgm:pt modelId="{875B87C0-D181-4792-B773-EE0967DDF2AA}" type="parTrans" cxnId="{524A07E1-5BE1-4CC2-B101-1BAF691469A8}">
      <dgm:prSet/>
      <dgm:spPr/>
      <dgm:t>
        <a:bodyPr/>
        <a:lstStyle/>
        <a:p>
          <a:endParaRPr lang="en-US"/>
        </a:p>
      </dgm:t>
    </dgm:pt>
    <dgm:pt modelId="{73824C56-C16B-4224-946D-D059C2F27620}" type="sibTrans" cxnId="{524A07E1-5BE1-4CC2-B101-1BAF691469A8}">
      <dgm:prSet/>
      <dgm:spPr/>
      <dgm:t>
        <a:bodyPr/>
        <a:lstStyle/>
        <a:p>
          <a:endParaRPr lang="en-US"/>
        </a:p>
      </dgm:t>
    </dgm:pt>
    <dgm:pt modelId="{01D897DE-BB10-4AFF-BEF3-1D0193D9C7F7}">
      <dgm:prSet/>
      <dgm:spPr/>
      <dgm:t>
        <a:bodyPr/>
        <a:lstStyle/>
        <a:p>
          <a:r>
            <a:rPr lang="en-US"/>
            <a:t>Utilize</a:t>
          </a:r>
        </a:p>
      </dgm:t>
    </dgm:pt>
    <dgm:pt modelId="{1789DC90-8F94-476A-BF16-173BE2F93E38}" type="parTrans" cxnId="{F5F8AB58-E779-4C77-9898-3D356B833F0E}">
      <dgm:prSet/>
      <dgm:spPr/>
      <dgm:t>
        <a:bodyPr/>
        <a:lstStyle/>
        <a:p>
          <a:endParaRPr lang="en-US"/>
        </a:p>
      </dgm:t>
    </dgm:pt>
    <dgm:pt modelId="{C70809E5-7D2D-4AC5-A681-9FBD27AD66B9}" type="sibTrans" cxnId="{F5F8AB58-E779-4C77-9898-3D356B833F0E}">
      <dgm:prSet/>
      <dgm:spPr/>
      <dgm:t>
        <a:bodyPr/>
        <a:lstStyle/>
        <a:p>
          <a:endParaRPr lang="en-US"/>
        </a:p>
      </dgm:t>
    </dgm:pt>
    <dgm:pt modelId="{41456544-B857-4CD4-BBE8-ABB3524EDBE8}">
      <dgm:prSet/>
      <dgm:spPr/>
      <dgm:t>
        <a:bodyPr/>
        <a:lstStyle/>
        <a:p>
          <a:r>
            <a:rPr lang="en-US"/>
            <a:t>Utilize the START Triage patient tracking identifiers to facilitate the continuity of care</a:t>
          </a:r>
        </a:p>
      </dgm:t>
    </dgm:pt>
    <dgm:pt modelId="{143391DE-8A68-4A76-A40F-9CD2C1CCC80D}" type="parTrans" cxnId="{D5A37BD0-F6A3-429D-838C-61AEC11273BC}">
      <dgm:prSet/>
      <dgm:spPr/>
      <dgm:t>
        <a:bodyPr/>
        <a:lstStyle/>
        <a:p>
          <a:endParaRPr lang="en-US"/>
        </a:p>
      </dgm:t>
    </dgm:pt>
    <dgm:pt modelId="{A61C71B7-FAC9-42AC-8867-C9E114E6C545}" type="sibTrans" cxnId="{D5A37BD0-F6A3-429D-838C-61AEC11273BC}">
      <dgm:prSet/>
      <dgm:spPr/>
      <dgm:t>
        <a:bodyPr/>
        <a:lstStyle/>
        <a:p>
          <a:endParaRPr lang="en-US"/>
        </a:p>
      </dgm:t>
    </dgm:pt>
    <dgm:pt modelId="{3B3DC4CF-6CC2-4EF4-9B3B-92FBC3731601}">
      <dgm:prSet/>
      <dgm:spPr/>
      <dgm:t>
        <a:bodyPr/>
        <a:lstStyle/>
        <a:p>
          <a:r>
            <a:rPr lang="en-US"/>
            <a:t>Assist</a:t>
          </a:r>
        </a:p>
      </dgm:t>
    </dgm:pt>
    <dgm:pt modelId="{CD292B9C-0299-4F0F-A3D1-C4B811DB0B1F}" type="parTrans" cxnId="{094DF16D-3D04-4547-A2C6-2A6F1A01DB26}">
      <dgm:prSet/>
      <dgm:spPr/>
      <dgm:t>
        <a:bodyPr/>
        <a:lstStyle/>
        <a:p>
          <a:endParaRPr lang="en-US"/>
        </a:p>
      </dgm:t>
    </dgm:pt>
    <dgm:pt modelId="{462A715E-8877-4D2A-B72C-89C5DA4E8988}" type="sibTrans" cxnId="{094DF16D-3D04-4547-A2C6-2A6F1A01DB26}">
      <dgm:prSet/>
      <dgm:spPr/>
      <dgm:t>
        <a:bodyPr/>
        <a:lstStyle/>
        <a:p>
          <a:endParaRPr lang="en-US"/>
        </a:p>
      </dgm:t>
    </dgm:pt>
    <dgm:pt modelId="{055BBB73-50AB-48A8-AE6A-7D8BC43D4A61}">
      <dgm:prSet/>
      <dgm:spPr/>
      <dgm:t>
        <a:bodyPr/>
        <a:lstStyle/>
        <a:p>
          <a:r>
            <a:rPr lang="en-US"/>
            <a:t>Assist local emergency management and/or law enforcement in their investigation process  </a:t>
          </a:r>
        </a:p>
      </dgm:t>
    </dgm:pt>
    <dgm:pt modelId="{0CBB105D-C8EC-4B72-A11A-F64A3A06438E}" type="parTrans" cxnId="{001861F6-6826-46B5-B2A3-4AC9587A3004}">
      <dgm:prSet/>
      <dgm:spPr/>
      <dgm:t>
        <a:bodyPr/>
        <a:lstStyle/>
        <a:p>
          <a:endParaRPr lang="en-US"/>
        </a:p>
      </dgm:t>
    </dgm:pt>
    <dgm:pt modelId="{186298D5-EDE6-4233-A71C-A5F4670C5C2B}" type="sibTrans" cxnId="{001861F6-6826-46B5-B2A3-4AC9587A3004}">
      <dgm:prSet/>
      <dgm:spPr/>
      <dgm:t>
        <a:bodyPr/>
        <a:lstStyle/>
        <a:p>
          <a:endParaRPr lang="en-US"/>
        </a:p>
      </dgm:t>
    </dgm:pt>
    <dgm:pt modelId="{95DC7141-FEF3-4536-B80A-2F5BB3C483EE}">
      <dgm:prSet/>
      <dgm:spPr/>
      <dgm:t>
        <a:bodyPr/>
        <a:lstStyle/>
        <a:p>
          <a:r>
            <a:rPr lang="en-US"/>
            <a:t>Support</a:t>
          </a:r>
        </a:p>
      </dgm:t>
    </dgm:pt>
    <dgm:pt modelId="{CC8A8FCE-219F-4572-9260-0BC883C654AA}" type="parTrans" cxnId="{1AFE5094-DCA1-45B3-B5E1-84BCB4DB4160}">
      <dgm:prSet/>
      <dgm:spPr/>
      <dgm:t>
        <a:bodyPr/>
        <a:lstStyle/>
        <a:p>
          <a:endParaRPr lang="en-US"/>
        </a:p>
      </dgm:t>
    </dgm:pt>
    <dgm:pt modelId="{CF32BB85-66EF-42D5-9876-B3BC7B4F784B}" type="sibTrans" cxnId="{1AFE5094-DCA1-45B3-B5E1-84BCB4DB4160}">
      <dgm:prSet/>
      <dgm:spPr/>
      <dgm:t>
        <a:bodyPr/>
        <a:lstStyle/>
        <a:p>
          <a:endParaRPr lang="en-US"/>
        </a:p>
      </dgm:t>
    </dgm:pt>
    <dgm:pt modelId="{DA4B1E2A-1F99-4612-861C-95F64EB1FCE4}">
      <dgm:prSet/>
      <dgm:spPr/>
      <dgm:t>
        <a:bodyPr/>
        <a:lstStyle/>
        <a:p>
          <a:r>
            <a:rPr lang="en-US"/>
            <a:t>Support the Department of Health and Human Services family reunification process. </a:t>
          </a:r>
        </a:p>
      </dgm:t>
    </dgm:pt>
    <dgm:pt modelId="{CF308C21-21D6-47B5-811A-1A1F8741580B}" type="parTrans" cxnId="{B479F6A7-449D-448D-A003-33B250433B10}">
      <dgm:prSet/>
      <dgm:spPr/>
      <dgm:t>
        <a:bodyPr/>
        <a:lstStyle/>
        <a:p>
          <a:endParaRPr lang="en-US"/>
        </a:p>
      </dgm:t>
    </dgm:pt>
    <dgm:pt modelId="{22FBB043-E02F-43FD-AF3B-F5735C56A741}" type="sibTrans" cxnId="{B479F6A7-449D-448D-A003-33B250433B10}">
      <dgm:prSet/>
      <dgm:spPr/>
      <dgm:t>
        <a:bodyPr/>
        <a:lstStyle/>
        <a:p>
          <a:endParaRPr lang="en-US"/>
        </a:p>
      </dgm:t>
    </dgm:pt>
    <dgm:pt modelId="{5B310A6A-ECE7-462E-8BB9-40C0FE6F9A48}">
      <dgm:prSet/>
      <dgm:spPr/>
      <dgm:t>
        <a:bodyPr/>
        <a:lstStyle/>
        <a:p>
          <a:r>
            <a:rPr lang="en-US"/>
            <a:t>Utilize</a:t>
          </a:r>
        </a:p>
      </dgm:t>
    </dgm:pt>
    <dgm:pt modelId="{0C76B350-2758-47FF-B66B-DA5052DE2979}" type="parTrans" cxnId="{0CB38B3D-2050-4036-9E0E-904ED97A04F6}">
      <dgm:prSet/>
      <dgm:spPr/>
      <dgm:t>
        <a:bodyPr/>
        <a:lstStyle/>
        <a:p>
          <a:endParaRPr lang="en-US"/>
        </a:p>
      </dgm:t>
    </dgm:pt>
    <dgm:pt modelId="{67B4D6DB-ED7A-4E9E-B85B-4C0B3B755E53}" type="sibTrans" cxnId="{0CB38B3D-2050-4036-9E0E-904ED97A04F6}">
      <dgm:prSet/>
      <dgm:spPr/>
      <dgm:t>
        <a:bodyPr/>
        <a:lstStyle/>
        <a:p>
          <a:endParaRPr lang="en-US"/>
        </a:p>
      </dgm:t>
    </dgm:pt>
    <dgm:pt modelId="{43958CFB-D40F-47FC-85BC-E5C537BCFBD0}">
      <dgm:prSet/>
      <dgm:spPr/>
      <dgm:t>
        <a:bodyPr/>
        <a:lstStyle/>
        <a:p>
          <a:r>
            <a:rPr lang="en-US"/>
            <a:t>Utilize the MNTrac Patient Tracking program to compile data and work within the confidential MNTrac Command Center. </a:t>
          </a:r>
        </a:p>
      </dgm:t>
    </dgm:pt>
    <dgm:pt modelId="{31A52A8A-E231-407A-8FF1-C2F7A1339688}" type="parTrans" cxnId="{583778AD-06A1-40D1-ABD9-483F50EE1164}">
      <dgm:prSet/>
      <dgm:spPr/>
      <dgm:t>
        <a:bodyPr/>
        <a:lstStyle/>
        <a:p>
          <a:endParaRPr lang="en-US"/>
        </a:p>
      </dgm:t>
    </dgm:pt>
    <dgm:pt modelId="{101EBF4C-4808-4EC8-843F-5E1B10A1F78E}" type="sibTrans" cxnId="{583778AD-06A1-40D1-ABD9-483F50EE1164}">
      <dgm:prSet/>
      <dgm:spPr/>
      <dgm:t>
        <a:bodyPr/>
        <a:lstStyle/>
        <a:p>
          <a:endParaRPr lang="en-US"/>
        </a:p>
      </dgm:t>
    </dgm:pt>
    <dgm:pt modelId="{3A194805-4F9B-4CFE-A445-B5F744C03CD9}">
      <dgm:prSet/>
      <dgm:spPr/>
      <dgm:t>
        <a:bodyPr/>
        <a:lstStyle/>
        <a:p>
          <a:r>
            <a:rPr lang="en-US"/>
            <a:t>Create</a:t>
          </a:r>
        </a:p>
      </dgm:t>
    </dgm:pt>
    <dgm:pt modelId="{655FF95D-440C-47C7-A874-ECBF319A9858}" type="parTrans" cxnId="{21E07D14-C457-48EA-B2E7-2F6C5F460E4D}">
      <dgm:prSet/>
      <dgm:spPr/>
      <dgm:t>
        <a:bodyPr/>
        <a:lstStyle/>
        <a:p>
          <a:endParaRPr lang="en-US"/>
        </a:p>
      </dgm:t>
    </dgm:pt>
    <dgm:pt modelId="{404F4982-09AB-477B-81D3-AC057B8C2C73}" type="sibTrans" cxnId="{21E07D14-C457-48EA-B2E7-2F6C5F460E4D}">
      <dgm:prSet/>
      <dgm:spPr/>
      <dgm:t>
        <a:bodyPr/>
        <a:lstStyle/>
        <a:p>
          <a:endParaRPr lang="en-US"/>
        </a:p>
      </dgm:t>
    </dgm:pt>
    <dgm:pt modelId="{C6B38BBD-26E5-442F-98A2-D574101DC377}">
      <dgm:prSet/>
      <dgm:spPr/>
      <dgm:t>
        <a:bodyPr/>
        <a:lstStyle/>
        <a:p>
          <a:r>
            <a:rPr lang="en-US"/>
            <a:t>Create a redundant means of compiling data when MNTrac is unavailable.</a:t>
          </a:r>
        </a:p>
      </dgm:t>
    </dgm:pt>
    <dgm:pt modelId="{543BA9EC-5499-4378-A02F-E2D860DB881B}" type="parTrans" cxnId="{FCCE7B4D-ECD4-4B86-9B2A-D98C1644E7FB}">
      <dgm:prSet/>
      <dgm:spPr/>
      <dgm:t>
        <a:bodyPr/>
        <a:lstStyle/>
        <a:p>
          <a:endParaRPr lang="en-US"/>
        </a:p>
      </dgm:t>
    </dgm:pt>
    <dgm:pt modelId="{0AD8E537-5C21-45F7-AC33-F9CF87BD9CDC}" type="sibTrans" cxnId="{FCCE7B4D-ECD4-4B86-9B2A-D98C1644E7FB}">
      <dgm:prSet/>
      <dgm:spPr/>
      <dgm:t>
        <a:bodyPr/>
        <a:lstStyle/>
        <a:p>
          <a:endParaRPr lang="en-US"/>
        </a:p>
      </dgm:t>
    </dgm:pt>
    <dgm:pt modelId="{964FD6EB-AA6F-40B6-930F-BA96A4263479}">
      <dgm:prSet/>
      <dgm:spPr/>
      <dgm:t>
        <a:bodyPr/>
        <a:lstStyle/>
        <a:p>
          <a:r>
            <a:rPr lang="en-US"/>
            <a:t>Create</a:t>
          </a:r>
        </a:p>
      </dgm:t>
    </dgm:pt>
    <dgm:pt modelId="{F6A6CB46-4EC5-4321-84F0-A75E5DC65BEA}" type="parTrans" cxnId="{A9BF145A-6C7A-4FDF-8B92-B7E71E686405}">
      <dgm:prSet/>
      <dgm:spPr/>
      <dgm:t>
        <a:bodyPr/>
        <a:lstStyle/>
        <a:p>
          <a:endParaRPr lang="en-US"/>
        </a:p>
      </dgm:t>
    </dgm:pt>
    <dgm:pt modelId="{D724A1A7-4553-4DED-A29C-39E5B4CCD053}" type="sibTrans" cxnId="{A9BF145A-6C7A-4FDF-8B92-B7E71E686405}">
      <dgm:prSet/>
      <dgm:spPr/>
      <dgm:t>
        <a:bodyPr/>
        <a:lstStyle/>
        <a:p>
          <a:endParaRPr lang="en-US"/>
        </a:p>
      </dgm:t>
    </dgm:pt>
    <dgm:pt modelId="{EBBFE714-2769-4550-BFF2-7FCAE79825FC}">
      <dgm:prSet/>
      <dgm:spPr/>
      <dgm:t>
        <a:bodyPr/>
        <a:lstStyle/>
        <a:p>
          <a:r>
            <a:rPr lang="en-US"/>
            <a:t>Create a regional EMTALA form that is adopted by all health care facilities.</a:t>
          </a:r>
        </a:p>
      </dgm:t>
    </dgm:pt>
    <dgm:pt modelId="{85F4F32A-BF63-48FE-8C71-A9882B5F62E6}" type="parTrans" cxnId="{C8FC7212-8764-4155-AB3B-A92D1C65BD80}">
      <dgm:prSet/>
      <dgm:spPr/>
      <dgm:t>
        <a:bodyPr/>
        <a:lstStyle/>
        <a:p>
          <a:endParaRPr lang="en-US"/>
        </a:p>
      </dgm:t>
    </dgm:pt>
    <dgm:pt modelId="{4CB04D8B-66AD-4C53-B9AF-8DA4CBF06CA7}" type="sibTrans" cxnId="{C8FC7212-8764-4155-AB3B-A92D1C65BD80}">
      <dgm:prSet/>
      <dgm:spPr/>
      <dgm:t>
        <a:bodyPr/>
        <a:lstStyle/>
        <a:p>
          <a:endParaRPr lang="en-US"/>
        </a:p>
      </dgm:t>
    </dgm:pt>
    <dgm:pt modelId="{0AC425DD-8D89-4107-83A3-26700946D93D}" type="pres">
      <dgm:prSet presAssocID="{33223B1C-1169-4C86-8E67-3FE18C710283}" presName="Name0" presStyleCnt="0">
        <dgm:presLayoutVars>
          <dgm:dir/>
          <dgm:animLvl val="lvl"/>
          <dgm:resizeHandles val="exact"/>
        </dgm:presLayoutVars>
      </dgm:prSet>
      <dgm:spPr/>
    </dgm:pt>
    <dgm:pt modelId="{D4809D8B-8AA5-4432-BBBD-D7E22EC36407}" type="pres">
      <dgm:prSet presAssocID="{964FD6EB-AA6F-40B6-930F-BA96A4263479}" presName="boxAndChildren" presStyleCnt="0"/>
      <dgm:spPr/>
    </dgm:pt>
    <dgm:pt modelId="{D9A34F01-D00F-4FB3-BCA7-E759B469E11E}" type="pres">
      <dgm:prSet presAssocID="{964FD6EB-AA6F-40B6-930F-BA96A4263479}" presName="parentTextBox" presStyleLbl="alignNode1" presStyleIdx="0" presStyleCnt="7"/>
      <dgm:spPr/>
    </dgm:pt>
    <dgm:pt modelId="{AE2A8433-417C-43B5-B957-2A85601D8544}" type="pres">
      <dgm:prSet presAssocID="{964FD6EB-AA6F-40B6-930F-BA96A4263479}" presName="descendantBox" presStyleLbl="bgAccFollowNode1" presStyleIdx="0" presStyleCnt="7"/>
      <dgm:spPr/>
    </dgm:pt>
    <dgm:pt modelId="{5C6E9522-5ABD-44E6-9371-35992598F48B}" type="pres">
      <dgm:prSet presAssocID="{404F4982-09AB-477B-81D3-AC057B8C2C73}" presName="sp" presStyleCnt="0"/>
      <dgm:spPr/>
    </dgm:pt>
    <dgm:pt modelId="{E99C7392-CAD1-40DB-8738-63FF0114D912}" type="pres">
      <dgm:prSet presAssocID="{3A194805-4F9B-4CFE-A445-B5F744C03CD9}" presName="arrowAndChildren" presStyleCnt="0"/>
      <dgm:spPr/>
    </dgm:pt>
    <dgm:pt modelId="{1CD7265B-1FEF-47BA-AEF9-80E5DFBEB822}" type="pres">
      <dgm:prSet presAssocID="{3A194805-4F9B-4CFE-A445-B5F744C03CD9}" presName="parentTextArrow" presStyleLbl="node1" presStyleIdx="0" presStyleCnt="0"/>
      <dgm:spPr/>
    </dgm:pt>
    <dgm:pt modelId="{1696F657-637F-4954-8A54-8E9BEC9F3A9D}" type="pres">
      <dgm:prSet presAssocID="{3A194805-4F9B-4CFE-A445-B5F744C03CD9}" presName="arrow" presStyleLbl="alignNode1" presStyleIdx="1" presStyleCnt="7"/>
      <dgm:spPr/>
    </dgm:pt>
    <dgm:pt modelId="{68F76D5C-46C9-4BD1-8CA6-F35894A0BAF5}" type="pres">
      <dgm:prSet presAssocID="{3A194805-4F9B-4CFE-A445-B5F744C03CD9}" presName="descendantArrow" presStyleLbl="bgAccFollowNode1" presStyleIdx="1" presStyleCnt="7"/>
      <dgm:spPr/>
    </dgm:pt>
    <dgm:pt modelId="{FB9132D0-A828-46AC-A8D0-C0C270A789A6}" type="pres">
      <dgm:prSet presAssocID="{67B4D6DB-ED7A-4E9E-B85B-4C0B3B755E53}" presName="sp" presStyleCnt="0"/>
      <dgm:spPr/>
    </dgm:pt>
    <dgm:pt modelId="{0AB9E062-BF14-4A3B-BF39-D5AC96EA521B}" type="pres">
      <dgm:prSet presAssocID="{5B310A6A-ECE7-462E-8BB9-40C0FE6F9A48}" presName="arrowAndChildren" presStyleCnt="0"/>
      <dgm:spPr/>
    </dgm:pt>
    <dgm:pt modelId="{E2FA4D5F-DB93-4868-BDB2-D7527C70FFDD}" type="pres">
      <dgm:prSet presAssocID="{5B310A6A-ECE7-462E-8BB9-40C0FE6F9A48}" presName="parentTextArrow" presStyleLbl="node1" presStyleIdx="0" presStyleCnt="0"/>
      <dgm:spPr/>
    </dgm:pt>
    <dgm:pt modelId="{035BE82A-4865-4B33-B989-87B1F5ADE0D5}" type="pres">
      <dgm:prSet presAssocID="{5B310A6A-ECE7-462E-8BB9-40C0FE6F9A48}" presName="arrow" presStyleLbl="alignNode1" presStyleIdx="2" presStyleCnt="7"/>
      <dgm:spPr/>
    </dgm:pt>
    <dgm:pt modelId="{A9163D36-34F8-41E3-B820-89CB30241FA9}" type="pres">
      <dgm:prSet presAssocID="{5B310A6A-ECE7-462E-8BB9-40C0FE6F9A48}" presName="descendantArrow" presStyleLbl="bgAccFollowNode1" presStyleIdx="2" presStyleCnt="7"/>
      <dgm:spPr/>
    </dgm:pt>
    <dgm:pt modelId="{94AE997C-7B7B-4FEC-85E3-36ADF2F01C03}" type="pres">
      <dgm:prSet presAssocID="{CF32BB85-66EF-42D5-9876-B3BC7B4F784B}" presName="sp" presStyleCnt="0"/>
      <dgm:spPr/>
    </dgm:pt>
    <dgm:pt modelId="{D7E4F7E4-99A8-456E-BF5A-8755D3528FA7}" type="pres">
      <dgm:prSet presAssocID="{95DC7141-FEF3-4536-B80A-2F5BB3C483EE}" presName="arrowAndChildren" presStyleCnt="0"/>
      <dgm:spPr/>
    </dgm:pt>
    <dgm:pt modelId="{B7B10F77-D749-4B6E-AEE0-454F9C736AA1}" type="pres">
      <dgm:prSet presAssocID="{95DC7141-FEF3-4536-B80A-2F5BB3C483EE}" presName="parentTextArrow" presStyleLbl="node1" presStyleIdx="0" presStyleCnt="0"/>
      <dgm:spPr/>
    </dgm:pt>
    <dgm:pt modelId="{C09DFB15-8CA9-42F4-AEE6-EF12874778B4}" type="pres">
      <dgm:prSet presAssocID="{95DC7141-FEF3-4536-B80A-2F5BB3C483EE}" presName="arrow" presStyleLbl="alignNode1" presStyleIdx="3" presStyleCnt="7"/>
      <dgm:spPr/>
    </dgm:pt>
    <dgm:pt modelId="{1483C5B0-C46C-4018-8949-EF04EA8766A7}" type="pres">
      <dgm:prSet presAssocID="{95DC7141-FEF3-4536-B80A-2F5BB3C483EE}" presName="descendantArrow" presStyleLbl="bgAccFollowNode1" presStyleIdx="3" presStyleCnt="7"/>
      <dgm:spPr/>
    </dgm:pt>
    <dgm:pt modelId="{55ACDA0C-D9C0-4A98-91BA-8574ADC797D7}" type="pres">
      <dgm:prSet presAssocID="{462A715E-8877-4D2A-B72C-89C5DA4E8988}" presName="sp" presStyleCnt="0"/>
      <dgm:spPr/>
    </dgm:pt>
    <dgm:pt modelId="{38FFBB89-A6EE-40EB-9F1A-BB5F2803FC17}" type="pres">
      <dgm:prSet presAssocID="{3B3DC4CF-6CC2-4EF4-9B3B-92FBC3731601}" presName="arrowAndChildren" presStyleCnt="0"/>
      <dgm:spPr/>
    </dgm:pt>
    <dgm:pt modelId="{D14219A3-6AFD-4B14-9BF0-859DC5D35D60}" type="pres">
      <dgm:prSet presAssocID="{3B3DC4CF-6CC2-4EF4-9B3B-92FBC3731601}" presName="parentTextArrow" presStyleLbl="node1" presStyleIdx="0" presStyleCnt="0"/>
      <dgm:spPr/>
    </dgm:pt>
    <dgm:pt modelId="{035CCA4D-73FA-45D4-A207-9C624261BE33}" type="pres">
      <dgm:prSet presAssocID="{3B3DC4CF-6CC2-4EF4-9B3B-92FBC3731601}" presName="arrow" presStyleLbl="alignNode1" presStyleIdx="4" presStyleCnt="7"/>
      <dgm:spPr/>
    </dgm:pt>
    <dgm:pt modelId="{80A99E7F-BC55-456E-810C-4C287825E3A6}" type="pres">
      <dgm:prSet presAssocID="{3B3DC4CF-6CC2-4EF4-9B3B-92FBC3731601}" presName="descendantArrow" presStyleLbl="bgAccFollowNode1" presStyleIdx="4" presStyleCnt="7"/>
      <dgm:spPr/>
    </dgm:pt>
    <dgm:pt modelId="{EB44A22F-4B01-4F6E-ACE8-CA7D038AE0C6}" type="pres">
      <dgm:prSet presAssocID="{C70809E5-7D2D-4AC5-A681-9FBD27AD66B9}" presName="sp" presStyleCnt="0"/>
      <dgm:spPr/>
    </dgm:pt>
    <dgm:pt modelId="{96BFAA2B-D1B8-4AFF-9D77-0F51FEAC93DE}" type="pres">
      <dgm:prSet presAssocID="{01D897DE-BB10-4AFF-BEF3-1D0193D9C7F7}" presName="arrowAndChildren" presStyleCnt="0"/>
      <dgm:spPr/>
    </dgm:pt>
    <dgm:pt modelId="{BBDF6539-60A6-4FF6-B9BE-FE3AF9DCFB9C}" type="pres">
      <dgm:prSet presAssocID="{01D897DE-BB10-4AFF-BEF3-1D0193D9C7F7}" presName="parentTextArrow" presStyleLbl="node1" presStyleIdx="0" presStyleCnt="0"/>
      <dgm:spPr/>
    </dgm:pt>
    <dgm:pt modelId="{4D171459-9DA4-451A-9293-1B0C0D356D00}" type="pres">
      <dgm:prSet presAssocID="{01D897DE-BB10-4AFF-BEF3-1D0193D9C7F7}" presName="arrow" presStyleLbl="alignNode1" presStyleIdx="5" presStyleCnt="7"/>
      <dgm:spPr/>
    </dgm:pt>
    <dgm:pt modelId="{3DB0D77B-2333-46FA-8C5B-AC63DCD0272A}" type="pres">
      <dgm:prSet presAssocID="{01D897DE-BB10-4AFF-BEF3-1D0193D9C7F7}" presName="descendantArrow" presStyleLbl="bgAccFollowNode1" presStyleIdx="5" presStyleCnt="7"/>
      <dgm:spPr/>
    </dgm:pt>
    <dgm:pt modelId="{A98FEBFE-A58D-4526-9C17-C603757737E4}" type="pres">
      <dgm:prSet presAssocID="{1886C35A-18D1-4CA0-A157-26222C730506}" presName="sp" presStyleCnt="0"/>
      <dgm:spPr/>
    </dgm:pt>
    <dgm:pt modelId="{A7CA8D07-AA69-4546-AF25-8A34A4959068}" type="pres">
      <dgm:prSet presAssocID="{948076AF-F5DB-4D7D-B640-89F868A8EA33}" presName="arrowAndChildren" presStyleCnt="0"/>
      <dgm:spPr/>
    </dgm:pt>
    <dgm:pt modelId="{D1E48E80-FA80-4B84-BC46-C8A62377361A}" type="pres">
      <dgm:prSet presAssocID="{948076AF-F5DB-4D7D-B640-89F868A8EA33}" presName="parentTextArrow" presStyleLbl="node1" presStyleIdx="0" presStyleCnt="0"/>
      <dgm:spPr/>
    </dgm:pt>
    <dgm:pt modelId="{FA85AEBD-83F4-4D04-BE0F-7CB9956BE8CF}" type="pres">
      <dgm:prSet presAssocID="{948076AF-F5DB-4D7D-B640-89F868A8EA33}" presName="arrow" presStyleLbl="alignNode1" presStyleIdx="6" presStyleCnt="7"/>
      <dgm:spPr/>
    </dgm:pt>
    <dgm:pt modelId="{592D87F2-9E0E-455A-8149-CDE8B4C7A645}" type="pres">
      <dgm:prSet presAssocID="{948076AF-F5DB-4D7D-B640-89F868A8EA33}" presName="descendantArrow" presStyleLbl="bgAccFollowNode1" presStyleIdx="6" presStyleCnt="7"/>
      <dgm:spPr/>
    </dgm:pt>
  </dgm:ptLst>
  <dgm:cxnLst>
    <dgm:cxn modelId="{350ED500-1EB3-43B7-AEB2-BA02C54F0712}" type="presOf" srcId="{964FD6EB-AA6F-40B6-930F-BA96A4263479}" destId="{D9A34F01-D00F-4FB3-BCA7-E759B469E11E}" srcOrd="0" destOrd="0" presId="urn:microsoft.com/office/officeart/2016/7/layout/VerticalDownArrowProcess"/>
    <dgm:cxn modelId="{C8FC7212-8764-4155-AB3B-A92D1C65BD80}" srcId="{964FD6EB-AA6F-40B6-930F-BA96A4263479}" destId="{EBBFE714-2769-4550-BFF2-7FCAE79825FC}" srcOrd="0" destOrd="0" parTransId="{85F4F32A-BF63-48FE-8C71-A9882B5F62E6}" sibTransId="{4CB04D8B-66AD-4C53-B9AF-8DA4CBF06CA7}"/>
    <dgm:cxn modelId="{21E07D14-C457-48EA-B2E7-2F6C5F460E4D}" srcId="{33223B1C-1169-4C86-8E67-3FE18C710283}" destId="{3A194805-4F9B-4CFE-A445-B5F744C03CD9}" srcOrd="5" destOrd="0" parTransId="{655FF95D-440C-47C7-A874-ECBF319A9858}" sibTransId="{404F4982-09AB-477B-81D3-AC057B8C2C73}"/>
    <dgm:cxn modelId="{EDE18A16-FA22-48FE-8E0B-A54D333AB6A3}" type="presOf" srcId="{5B310A6A-ECE7-462E-8BB9-40C0FE6F9A48}" destId="{035BE82A-4865-4B33-B989-87B1F5ADE0D5}" srcOrd="1" destOrd="0" presId="urn:microsoft.com/office/officeart/2016/7/layout/VerticalDownArrowProcess"/>
    <dgm:cxn modelId="{38795519-14B4-49BF-8DE0-CC8E52E9E930}" type="presOf" srcId="{948076AF-F5DB-4D7D-B640-89F868A8EA33}" destId="{D1E48E80-FA80-4B84-BC46-C8A62377361A}" srcOrd="0" destOrd="0" presId="urn:microsoft.com/office/officeart/2016/7/layout/VerticalDownArrowProcess"/>
    <dgm:cxn modelId="{E878571E-E240-46D6-BE4A-F158817AF696}" type="presOf" srcId="{01D897DE-BB10-4AFF-BEF3-1D0193D9C7F7}" destId="{BBDF6539-60A6-4FF6-B9BE-FE3AF9DCFB9C}" srcOrd="0" destOrd="0" presId="urn:microsoft.com/office/officeart/2016/7/layout/VerticalDownArrowProcess"/>
    <dgm:cxn modelId="{D93AAE1E-65B7-43FF-97C2-81E8CD3F0369}" type="presOf" srcId="{01D897DE-BB10-4AFF-BEF3-1D0193D9C7F7}" destId="{4D171459-9DA4-451A-9293-1B0C0D356D00}" srcOrd="1" destOrd="0" presId="urn:microsoft.com/office/officeart/2016/7/layout/VerticalDownArrowProcess"/>
    <dgm:cxn modelId="{DFA2712D-B8A1-4EE2-B7E2-0F395F7EA41C}" type="presOf" srcId="{95DC7141-FEF3-4536-B80A-2F5BB3C483EE}" destId="{B7B10F77-D749-4B6E-AEE0-454F9C736AA1}" srcOrd="0" destOrd="0" presId="urn:microsoft.com/office/officeart/2016/7/layout/VerticalDownArrowProcess"/>
    <dgm:cxn modelId="{9C7EC430-16E8-4149-A72A-99F73D3A3AD5}" srcId="{33223B1C-1169-4C86-8E67-3FE18C710283}" destId="{948076AF-F5DB-4D7D-B640-89F868A8EA33}" srcOrd="0" destOrd="0" parTransId="{ABDDCA55-70F9-4F19-9236-3D2D9DD465F7}" sibTransId="{1886C35A-18D1-4CA0-A157-26222C730506}"/>
    <dgm:cxn modelId="{0CB38B3D-2050-4036-9E0E-904ED97A04F6}" srcId="{33223B1C-1169-4C86-8E67-3FE18C710283}" destId="{5B310A6A-ECE7-462E-8BB9-40C0FE6F9A48}" srcOrd="4" destOrd="0" parTransId="{0C76B350-2758-47FF-B66B-DA5052DE2979}" sibTransId="{67B4D6DB-ED7A-4E9E-B85B-4C0B3B755E53}"/>
    <dgm:cxn modelId="{4F406B5C-0752-4B1D-831E-282AD5C66E97}" type="presOf" srcId="{33223B1C-1169-4C86-8E67-3FE18C710283}" destId="{0AC425DD-8D89-4107-83A3-26700946D93D}" srcOrd="0" destOrd="0" presId="urn:microsoft.com/office/officeart/2016/7/layout/VerticalDownArrowProcess"/>
    <dgm:cxn modelId="{D65F215D-1A00-4780-910B-C6FAAEA0D460}" type="presOf" srcId="{948076AF-F5DB-4D7D-B640-89F868A8EA33}" destId="{FA85AEBD-83F4-4D04-BE0F-7CB9956BE8CF}" srcOrd="1" destOrd="0" presId="urn:microsoft.com/office/officeart/2016/7/layout/VerticalDownArrowProcess"/>
    <dgm:cxn modelId="{DB18B862-19B7-4505-9357-4F9EF9F3EE10}" type="presOf" srcId="{EBBFE714-2769-4550-BFF2-7FCAE79825FC}" destId="{AE2A8433-417C-43B5-B957-2A85601D8544}" srcOrd="0" destOrd="0" presId="urn:microsoft.com/office/officeart/2016/7/layout/VerticalDownArrowProcess"/>
    <dgm:cxn modelId="{0F213069-B4AA-46ED-B061-34FE72A7070F}" type="presOf" srcId="{95DC7141-FEF3-4536-B80A-2F5BB3C483EE}" destId="{C09DFB15-8CA9-42F4-AEE6-EF12874778B4}" srcOrd="1" destOrd="0" presId="urn:microsoft.com/office/officeart/2016/7/layout/VerticalDownArrowProcess"/>
    <dgm:cxn modelId="{53AF9E6B-838A-41AB-927C-B0021C22E405}" type="presOf" srcId="{3B3DC4CF-6CC2-4EF4-9B3B-92FBC3731601}" destId="{035CCA4D-73FA-45D4-A207-9C624261BE33}" srcOrd="1" destOrd="0" presId="urn:microsoft.com/office/officeart/2016/7/layout/VerticalDownArrowProcess"/>
    <dgm:cxn modelId="{FCCE7B4D-ECD4-4B86-9B2A-D98C1644E7FB}" srcId="{3A194805-4F9B-4CFE-A445-B5F744C03CD9}" destId="{C6B38BBD-26E5-442F-98A2-D574101DC377}" srcOrd="0" destOrd="0" parTransId="{543BA9EC-5499-4378-A02F-E2D860DB881B}" sibTransId="{0AD8E537-5C21-45F7-AC33-F9CF87BD9CDC}"/>
    <dgm:cxn modelId="{094DF16D-3D04-4547-A2C6-2A6F1A01DB26}" srcId="{33223B1C-1169-4C86-8E67-3FE18C710283}" destId="{3B3DC4CF-6CC2-4EF4-9B3B-92FBC3731601}" srcOrd="2" destOrd="0" parTransId="{CD292B9C-0299-4F0F-A3D1-C4B811DB0B1F}" sibTransId="{462A715E-8877-4D2A-B72C-89C5DA4E8988}"/>
    <dgm:cxn modelId="{F5F8AB58-E779-4C77-9898-3D356B833F0E}" srcId="{33223B1C-1169-4C86-8E67-3FE18C710283}" destId="{01D897DE-BB10-4AFF-BEF3-1D0193D9C7F7}" srcOrd="1" destOrd="0" parTransId="{1789DC90-8F94-476A-BF16-173BE2F93E38}" sibTransId="{C70809E5-7D2D-4AC5-A681-9FBD27AD66B9}"/>
    <dgm:cxn modelId="{F0A1B659-4210-4734-A02A-8D063C822B51}" type="presOf" srcId="{43958CFB-D40F-47FC-85BC-E5C537BCFBD0}" destId="{A9163D36-34F8-41E3-B820-89CB30241FA9}" srcOrd="0" destOrd="0" presId="urn:microsoft.com/office/officeart/2016/7/layout/VerticalDownArrowProcess"/>
    <dgm:cxn modelId="{A9BF145A-6C7A-4FDF-8B92-B7E71E686405}" srcId="{33223B1C-1169-4C86-8E67-3FE18C710283}" destId="{964FD6EB-AA6F-40B6-930F-BA96A4263479}" srcOrd="6" destOrd="0" parTransId="{F6A6CB46-4EC5-4321-84F0-A75E5DC65BEA}" sibTransId="{D724A1A7-4553-4DED-A29C-39E5B4CCD053}"/>
    <dgm:cxn modelId="{C79F377A-A00C-4D82-8074-3FB9587FB5C9}" type="presOf" srcId="{055BBB73-50AB-48A8-AE6A-7D8BC43D4A61}" destId="{80A99E7F-BC55-456E-810C-4C287825E3A6}" srcOrd="0" destOrd="0" presId="urn:microsoft.com/office/officeart/2016/7/layout/VerticalDownArrowProcess"/>
    <dgm:cxn modelId="{B9441E7C-5736-4E2D-AEA4-A45FF5DC84E4}" type="presOf" srcId="{3A194805-4F9B-4CFE-A445-B5F744C03CD9}" destId="{1696F657-637F-4954-8A54-8E9BEC9F3A9D}" srcOrd="1" destOrd="0" presId="urn:microsoft.com/office/officeart/2016/7/layout/VerticalDownArrowProcess"/>
    <dgm:cxn modelId="{1AFE5094-DCA1-45B3-B5E1-84BCB4DB4160}" srcId="{33223B1C-1169-4C86-8E67-3FE18C710283}" destId="{95DC7141-FEF3-4536-B80A-2F5BB3C483EE}" srcOrd="3" destOrd="0" parTransId="{CC8A8FCE-219F-4572-9260-0BC883C654AA}" sibTransId="{CF32BB85-66EF-42D5-9876-B3BC7B4F784B}"/>
    <dgm:cxn modelId="{9F319B9D-1F69-4B8A-AD9D-D71F3B0A86B3}" type="presOf" srcId="{41456544-B857-4CD4-BBE8-ABB3524EDBE8}" destId="{3DB0D77B-2333-46FA-8C5B-AC63DCD0272A}" srcOrd="0" destOrd="0" presId="urn:microsoft.com/office/officeart/2016/7/layout/VerticalDownArrowProcess"/>
    <dgm:cxn modelId="{5E66F4A1-5B26-4F6D-8AE6-4213E9FF3329}" type="presOf" srcId="{DA4B1E2A-1F99-4612-861C-95F64EB1FCE4}" destId="{1483C5B0-C46C-4018-8949-EF04EA8766A7}" srcOrd="0" destOrd="0" presId="urn:microsoft.com/office/officeart/2016/7/layout/VerticalDownArrowProcess"/>
    <dgm:cxn modelId="{4D7122A6-BEC4-4473-80E0-788218101742}" type="presOf" srcId="{5B310A6A-ECE7-462E-8BB9-40C0FE6F9A48}" destId="{E2FA4D5F-DB93-4868-BDB2-D7527C70FFDD}" srcOrd="0" destOrd="0" presId="urn:microsoft.com/office/officeart/2016/7/layout/VerticalDownArrowProcess"/>
    <dgm:cxn modelId="{B479F6A7-449D-448D-A003-33B250433B10}" srcId="{95DC7141-FEF3-4536-B80A-2F5BB3C483EE}" destId="{DA4B1E2A-1F99-4612-861C-95F64EB1FCE4}" srcOrd="0" destOrd="0" parTransId="{CF308C21-21D6-47B5-811A-1A1F8741580B}" sibTransId="{22FBB043-E02F-43FD-AF3B-F5735C56A741}"/>
    <dgm:cxn modelId="{583778AD-06A1-40D1-ABD9-483F50EE1164}" srcId="{5B310A6A-ECE7-462E-8BB9-40C0FE6F9A48}" destId="{43958CFB-D40F-47FC-85BC-E5C537BCFBD0}" srcOrd="0" destOrd="0" parTransId="{31A52A8A-E231-407A-8FF1-C2F7A1339688}" sibTransId="{101EBF4C-4808-4EC8-843F-5E1B10A1F78E}"/>
    <dgm:cxn modelId="{5AD1DAC2-C507-43D1-9B6A-249A3DFF2E69}" type="presOf" srcId="{3B3DC4CF-6CC2-4EF4-9B3B-92FBC3731601}" destId="{D14219A3-6AFD-4B14-9BF0-859DC5D35D60}" srcOrd="0" destOrd="0" presId="urn:microsoft.com/office/officeart/2016/7/layout/VerticalDownArrowProcess"/>
    <dgm:cxn modelId="{AAB9BAC9-F10B-43B4-B63E-0B1F429D63D0}" type="presOf" srcId="{3A194805-4F9B-4CFE-A445-B5F744C03CD9}" destId="{1CD7265B-1FEF-47BA-AEF9-80E5DFBEB822}" srcOrd="0" destOrd="0" presId="urn:microsoft.com/office/officeart/2016/7/layout/VerticalDownArrowProcess"/>
    <dgm:cxn modelId="{673FD9CF-BA71-4C61-BF59-553F99C7141B}" type="presOf" srcId="{0F9DDE5A-81E8-4832-9D93-FEAD5697BFD7}" destId="{592D87F2-9E0E-455A-8149-CDE8B4C7A645}" srcOrd="0" destOrd="0" presId="urn:microsoft.com/office/officeart/2016/7/layout/VerticalDownArrowProcess"/>
    <dgm:cxn modelId="{D5A37BD0-F6A3-429D-838C-61AEC11273BC}" srcId="{01D897DE-BB10-4AFF-BEF3-1D0193D9C7F7}" destId="{41456544-B857-4CD4-BBE8-ABB3524EDBE8}" srcOrd="0" destOrd="0" parTransId="{143391DE-8A68-4A76-A40F-9CD2C1CCC80D}" sibTransId="{A61C71B7-FAC9-42AC-8867-C9E114E6C545}"/>
    <dgm:cxn modelId="{524A07E1-5BE1-4CC2-B101-1BAF691469A8}" srcId="{948076AF-F5DB-4D7D-B640-89F868A8EA33}" destId="{0F9DDE5A-81E8-4832-9D93-FEAD5697BFD7}" srcOrd="0" destOrd="0" parTransId="{875B87C0-D181-4792-B773-EE0967DDF2AA}" sibTransId="{73824C56-C16B-4224-946D-D059C2F27620}"/>
    <dgm:cxn modelId="{001861F6-6826-46B5-B2A3-4AC9587A3004}" srcId="{3B3DC4CF-6CC2-4EF4-9B3B-92FBC3731601}" destId="{055BBB73-50AB-48A8-AE6A-7D8BC43D4A61}" srcOrd="0" destOrd="0" parTransId="{0CBB105D-C8EC-4B72-A11A-F64A3A06438E}" sibTransId="{186298D5-EDE6-4233-A71C-A5F4670C5C2B}"/>
    <dgm:cxn modelId="{0646D5FE-CC5A-4F00-BFC1-AB7FE4465285}" type="presOf" srcId="{C6B38BBD-26E5-442F-98A2-D574101DC377}" destId="{68F76D5C-46C9-4BD1-8CA6-F35894A0BAF5}" srcOrd="0" destOrd="0" presId="urn:microsoft.com/office/officeart/2016/7/layout/VerticalDownArrowProcess"/>
    <dgm:cxn modelId="{B868CD03-A84B-4644-9FA3-3A637AC666FD}" type="presParOf" srcId="{0AC425DD-8D89-4107-83A3-26700946D93D}" destId="{D4809D8B-8AA5-4432-BBBD-D7E22EC36407}" srcOrd="0" destOrd="0" presId="urn:microsoft.com/office/officeart/2016/7/layout/VerticalDownArrowProcess"/>
    <dgm:cxn modelId="{0E5C742C-F50A-4DBD-B7C4-C02FE3DD2468}" type="presParOf" srcId="{D4809D8B-8AA5-4432-BBBD-D7E22EC36407}" destId="{D9A34F01-D00F-4FB3-BCA7-E759B469E11E}" srcOrd="0" destOrd="0" presId="urn:microsoft.com/office/officeart/2016/7/layout/VerticalDownArrowProcess"/>
    <dgm:cxn modelId="{B90E3C40-25BC-49AE-BB30-15F8AAC9CC22}" type="presParOf" srcId="{D4809D8B-8AA5-4432-BBBD-D7E22EC36407}" destId="{AE2A8433-417C-43B5-B957-2A85601D8544}" srcOrd="1" destOrd="0" presId="urn:microsoft.com/office/officeart/2016/7/layout/VerticalDownArrowProcess"/>
    <dgm:cxn modelId="{4AA44158-280B-4557-88F9-2C3BDB13B824}" type="presParOf" srcId="{0AC425DD-8D89-4107-83A3-26700946D93D}" destId="{5C6E9522-5ABD-44E6-9371-35992598F48B}" srcOrd="1" destOrd="0" presId="urn:microsoft.com/office/officeart/2016/7/layout/VerticalDownArrowProcess"/>
    <dgm:cxn modelId="{37F25A19-688A-48A4-8983-5519F91CC8E0}" type="presParOf" srcId="{0AC425DD-8D89-4107-83A3-26700946D93D}" destId="{E99C7392-CAD1-40DB-8738-63FF0114D912}" srcOrd="2" destOrd="0" presId="urn:microsoft.com/office/officeart/2016/7/layout/VerticalDownArrowProcess"/>
    <dgm:cxn modelId="{49E10D00-3D42-44A8-87C4-0A4F4D7148ED}" type="presParOf" srcId="{E99C7392-CAD1-40DB-8738-63FF0114D912}" destId="{1CD7265B-1FEF-47BA-AEF9-80E5DFBEB822}" srcOrd="0" destOrd="0" presId="urn:microsoft.com/office/officeart/2016/7/layout/VerticalDownArrowProcess"/>
    <dgm:cxn modelId="{DC142300-2D76-473B-A521-FCC07B6A4AE5}" type="presParOf" srcId="{E99C7392-CAD1-40DB-8738-63FF0114D912}" destId="{1696F657-637F-4954-8A54-8E9BEC9F3A9D}" srcOrd="1" destOrd="0" presId="urn:microsoft.com/office/officeart/2016/7/layout/VerticalDownArrowProcess"/>
    <dgm:cxn modelId="{8E2210B3-2A5A-4D0A-8CE3-5B241F87E4B3}" type="presParOf" srcId="{E99C7392-CAD1-40DB-8738-63FF0114D912}" destId="{68F76D5C-46C9-4BD1-8CA6-F35894A0BAF5}" srcOrd="2" destOrd="0" presId="urn:microsoft.com/office/officeart/2016/7/layout/VerticalDownArrowProcess"/>
    <dgm:cxn modelId="{B370F1F0-808B-4EA9-A869-2CEC902E4230}" type="presParOf" srcId="{0AC425DD-8D89-4107-83A3-26700946D93D}" destId="{FB9132D0-A828-46AC-A8D0-C0C270A789A6}" srcOrd="3" destOrd="0" presId="urn:microsoft.com/office/officeart/2016/7/layout/VerticalDownArrowProcess"/>
    <dgm:cxn modelId="{18E640E7-F8B4-4065-80BD-FB881C0D0CCC}" type="presParOf" srcId="{0AC425DD-8D89-4107-83A3-26700946D93D}" destId="{0AB9E062-BF14-4A3B-BF39-D5AC96EA521B}" srcOrd="4" destOrd="0" presId="urn:microsoft.com/office/officeart/2016/7/layout/VerticalDownArrowProcess"/>
    <dgm:cxn modelId="{35713009-FC94-4B26-BC82-8BC74A780B72}" type="presParOf" srcId="{0AB9E062-BF14-4A3B-BF39-D5AC96EA521B}" destId="{E2FA4D5F-DB93-4868-BDB2-D7527C70FFDD}" srcOrd="0" destOrd="0" presId="urn:microsoft.com/office/officeart/2016/7/layout/VerticalDownArrowProcess"/>
    <dgm:cxn modelId="{412ADCF8-FACA-4477-BBB5-7CAF6E58A56D}" type="presParOf" srcId="{0AB9E062-BF14-4A3B-BF39-D5AC96EA521B}" destId="{035BE82A-4865-4B33-B989-87B1F5ADE0D5}" srcOrd="1" destOrd="0" presId="urn:microsoft.com/office/officeart/2016/7/layout/VerticalDownArrowProcess"/>
    <dgm:cxn modelId="{BE99C533-6274-4879-B40D-40FC1438F679}" type="presParOf" srcId="{0AB9E062-BF14-4A3B-BF39-D5AC96EA521B}" destId="{A9163D36-34F8-41E3-B820-89CB30241FA9}" srcOrd="2" destOrd="0" presId="urn:microsoft.com/office/officeart/2016/7/layout/VerticalDownArrowProcess"/>
    <dgm:cxn modelId="{9AEF1E27-024B-44C4-BD4D-E090DDC896EE}" type="presParOf" srcId="{0AC425DD-8D89-4107-83A3-26700946D93D}" destId="{94AE997C-7B7B-4FEC-85E3-36ADF2F01C03}" srcOrd="5" destOrd="0" presId="urn:microsoft.com/office/officeart/2016/7/layout/VerticalDownArrowProcess"/>
    <dgm:cxn modelId="{B3E24B46-6454-482E-9391-1303F173947B}" type="presParOf" srcId="{0AC425DD-8D89-4107-83A3-26700946D93D}" destId="{D7E4F7E4-99A8-456E-BF5A-8755D3528FA7}" srcOrd="6" destOrd="0" presId="urn:microsoft.com/office/officeart/2016/7/layout/VerticalDownArrowProcess"/>
    <dgm:cxn modelId="{987C29C5-C05B-457E-AAF9-A3AACFA92770}" type="presParOf" srcId="{D7E4F7E4-99A8-456E-BF5A-8755D3528FA7}" destId="{B7B10F77-D749-4B6E-AEE0-454F9C736AA1}" srcOrd="0" destOrd="0" presId="urn:microsoft.com/office/officeart/2016/7/layout/VerticalDownArrowProcess"/>
    <dgm:cxn modelId="{8F1F0EFF-7623-4ACC-B2A6-E71E6C6864CC}" type="presParOf" srcId="{D7E4F7E4-99A8-456E-BF5A-8755D3528FA7}" destId="{C09DFB15-8CA9-42F4-AEE6-EF12874778B4}" srcOrd="1" destOrd="0" presId="urn:microsoft.com/office/officeart/2016/7/layout/VerticalDownArrowProcess"/>
    <dgm:cxn modelId="{3CDCF596-8EB1-45A1-BA59-21F5F2779621}" type="presParOf" srcId="{D7E4F7E4-99A8-456E-BF5A-8755D3528FA7}" destId="{1483C5B0-C46C-4018-8949-EF04EA8766A7}" srcOrd="2" destOrd="0" presId="urn:microsoft.com/office/officeart/2016/7/layout/VerticalDownArrowProcess"/>
    <dgm:cxn modelId="{40150A5D-B012-4550-B3D0-1F4B01540C12}" type="presParOf" srcId="{0AC425DD-8D89-4107-83A3-26700946D93D}" destId="{55ACDA0C-D9C0-4A98-91BA-8574ADC797D7}" srcOrd="7" destOrd="0" presId="urn:microsoft.com/office/officeart/2016/7/layout/VerticalDownArrowProcess"/>
    <dgm:cxn modelId="{C8FC62BB-80B3-40A7-869E-DE14966D0431}" type="presParOf" srcId="{0AC425DD-8D89-4107-83A3-26700946D93D}" destId="{38FFBB89-A6EE-40EB-9F1A-BB5F2803FC17}" srcOrd="8" destOrd="0" presId="urn:microsoft.com/office/officeart/2016/7/layout/VerticalDownArrowProcess"/>
    <dgm:cxn modelId="{DC1249F4-8C36-4726-B96A-53CE1BCC6E99}" type="presParOf" srcId="{38FFBB89-A6EE-40EB-9F1A-BB5F2803FC17}" destId="{D14219A3-6AFD-4B14-9BF0-859DC5D35D60}" srcOrd="0" destOrd="0" presId="urn:microsoft.com/office/officeart/2016/7/layout/VerticalDownArrowProcess"/>
    <dgm:cxn modelId="{79C9511D-D31F-44E5-B495-A5DC98F47ADF}" type="presParOf" srcId="{38FFBB89-A6EE-40EB-9F1A-BB5F2803FC17}" destId="{035CCA4D-73FA-45D4-A207-9C624261BE33}" srcOrd="1" destOrd="0" presId="urn:microsoft.com/office/officeart/2016/7/layout/VerticalDownArrowProcess"/>
    <dgm:cxn modelId="{C5F93136-67D7-41D9-B6C9-D23002033115}" type="presParOf" srcId="{38FFBB89-A6EE-40EB-9F1A-BB5F2803FC17}" destId="{80A99E7F-BC55-456E-810C-4C287825E3A6}" srcOrd="2" destOrd="0" presId="urn:microsoft.com/office/officeart/2016/7/layout/VerticalDownArrowProcess"/>
    <dgm:cxn modelId="{9D4C7BB2-A7DA-4F25-9602-CA239BD97EC1}" type="presParOf" srcId="{0AC425DD-8D89-4107-83A3-26700946D93D}" destId="{EB44A22F-4B01-4F6E-ACE8-CA7D038AE0C6}" srcOrd="9" destOrd="0" presId="urn:microsoft.com/office/officeart/2016/7/layout/VerticalDownArrowProcess"/>
    <dgm:cxn modelId="{0F307EBD-42F2-4AE9-8F92-C6C4F7AC8107}" type="presParOf" srcId="{0AC425DD-8D89-4107-83A3-26700946D93D}" destId="{96BFAA2B-D1B8-4AFF-9D77-0F51FEAC93DE}" srcOrd="10" destOrd="0" presId="urn:microsoft.com/office/officeart/2016/7/layout/VerticalDownArrowProcess"/>
    <dgm:cxn modelId="{2080CD58-D96C-4207-8852-211509F19A8D}" type="presParOf" srcId="{96BFAA2B-D1B8-4AFF-9D77-0F51FEAC93DE}" destId="{BBDF6539-60A6-4FF6-B9BE-FE3AF9DCFB9C}" srcOrd="0" destOrd="0" presId="urn:microsoft.com/office/officeart/2016/7/layout/VerticalDownArrowProcess"/>
    <dgm:cxn modelId="{3B13004F-81F8-4F20-8234-2CF1A8BB89C3}" type="presParOf" srcId="{96BFAA2B-D1B8-4AFF-9D77-0F51FEAC93DE}" destId="{4D171459-9DA4-451A-9293-1B0C0D356D00}" srcOrd="1" destOrd="0" presId="urn:microsoft.com/office/officeart/2016/7/layout/VerticalDownArrowProcess"/>
    <dgm:cxn modelId="{7ACC71E0-40B5-4FA2-BC65-7AE9CA411900}" type="presParOf" srcId="{96BFAA2B-D1B8-4AFF-9D77-0F51FEAC93DE}" destId="{3DB0D77B-2333-46FA-8C5B-AC63DCD0272A}" srcOrd="2" destOrd="0" presId="urn:microsoft.com/office/officeart/2016/7/layout/VerticalDownArrowProcess"/>
    <dgm:cxn modelId="{E614139E-D0FF-47F1-9035-B1045430C8E6}" type="presParOf" srcId="{0AC425DD-8D89-4107-83A3-26700946D93D}" destId="{A98FEBFE-A58D-4526-9C17-C603757737E4}" srcOrd="11" destOrd="0" presId="urn:microsoft.com/office/officeart/2016/7/layout/VerticalDownArrowProcess"/>
    <dgm:cxn modelId="{6E5DD157-240A-4633-85A6-62F4AD36E4CE}" type="presParOf" srcId="{0AC425DD-8D89-4107-83A3-26700946D93D}" destId="{A7CA8D07-AA69-4546-AF25-8A34A4959068}" srcOrd="12" destOrd="0" presId="urn:microsoft.com/office/officeart/2016/7/layout/VerticalDownArrowProcess"/>
    <dgm:cxn modelId="{C949E3A9-F2A1-4621-AE8B-0595506A9B8E}" type="presParOf" srcId="{A7CA8D07-AA69-4546-AF25-8A34A4959068}" destId="{D1E48E80-FA80-4B84-BC46-C8A62377361A}" srcOrd="0" destOrd="0" presId="urn:microsoft.com/office/officeart/2016/7/layout/VerticalDownArrowProcess"/>
    <dgm:cxn modelId="{207F2547-2735-40B1-B4BB-7C35F556F758}" type="presParOf" srcId="{A7CA8D07-AA69-4546-AF25-8A34A4959068}" destId="{FA85AEBD-83F4-4D04-BE0F-7CB9956BE8CF}" srcOrd="1" destOrd="0" presId="urn:microsoft.com/office/officeart/2016/7/layout/VerticalDownArrowProcess"/>
    <dgm:cxn modelId="{6F2C0FC8-57C2-442F-8093-71E0874AEE8E}" type="presParOf" srcId="{A7CA8D07-AA69-4546-AF25-8A34A4959068}" destId="{592D87F2-9E0E-455A-8149-CDE8B4C7A645}" srcOrd="2" destOrd="0" presId="urn:microsoft.com/office/officeart/2016/7/layout/VerticalDown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60FC0-9A63-4E35-92CB-CBFDADF0B26F}">
      <dsp:nvSpPr>
        <dsp:cNvPr id="0" name=""/>
        <dsp:cNvSpPr/>
      </dsp:nvSpPr>
      <dsp:spPr>
        <a:xfrm>
          <a:off x="0" y="4358"/>
          <a:ext cx="6261100" cy="9282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847079-850F-4052-A44F-3E30A63E9F5B}">
      <dsp:nvSpPr>
        <dsp:cNvPr id="0" name=""/>
        <dsp:cNvSpPr/>
      </dsp:nvSpPr>
      <dsp:spPr>
        <a:xfrm>
          <a:off x="280808" y="213224"/>
          <a:ext cx="510561" cy="5105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2F1D89-6F06-4462-A5A1-6857BC540C2F}">
      <dsp:nvSpPr>
        <dsp:cNvPr id="0" name=""/>
        <dsp:cNvSpPr/>
      </dsp:nvSpPr>
      <dsp:spPr>
        <a:xfrm>
          <a:off x="1072178" y="4358"/>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90000"/>
            </a:lnSpc>
            <a:spcBef>
              <a:spcPct val="0"/>
            </a:spcBef>
            <a:spcAft>
              <a:spcPct val="35000"/>
            </a:spcAft>
            <a:buNone/>
          </a:pPr>
          <a:r>
            <a:rPr lang="en-US" sz="1800" kern="1200"/>
            <a:t>Provide the tools and resources for health care members to track patients</a:t>
          </a:r>
        </a:p>
      </dsp:txBody>
      <dsp:txXfrm>
        <a:off x="1072178" y="4358"/>
        <a:ext cx="5188921" cy="928293"/>
      </dsp:txXfrm>
    </dsp:sp>
    <dsp:sp modelId="{E190E6DC-62CA-4E32-8448-6D5B777F71D3}">
      <dsp:nvSpPr>
        <dsp:cNvPr id="0" name=""/>
        <dsp:cNvSpPr/>
      </dsp:nvSpPr>
      <dsp:spPr>
        <a:xfrm>
          <a:off x="0" y="1164724"/>
          <a:ext cx="6261100" cy="9282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7B18A9-B6ED-4A39-A587-6DD1277CD110}">
      <dsp:nvSpPr>
        <dsp:cNvPr id="0" name=""/>
        <dsp:cNvSpPr/>
      </dsp:nvSpPr>
      <dsp:spPr>
        <a:xfrm>
          <a:off x="280808" y="1373590"/>
          <a:ext cx="510561" cy="510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C1C132-23B3-4B17-9BA8-7ADDC3652CD3}">
      <dsp:nvSpPr>
        <dsp:cNvPr id="0" name=""/>
        <dsp:cNvSpPr/>
      </dsp:nvSpPr>
      <dsp:spPr>
        <a:xfrm>
          <a:off x="1072178" y="1164724"/>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90000"/>
            </a:lnSpc>
            <a:spcBef>
              <a:spcPct val="0"/>
            </a:spcBef>
            <a:spcAft>
              <a:spcPct val="35000"/>
            </a:spcAft>
            <a:buNone/>
          </a:pPr>
          <a:r>
            <a:rPr lang="en-US" sz="1800" kern="1200"/>
            <a:t>For continuity encourage all facilities to use the same patent tracking process</a:t>
          </a:r>
        </a:p>
      </dsp:txBody>
      <dsp:txXfrm>
        <a:off x="1072178" y="1164724"/>
        <a:ext cx="5188921" cy="928293"/>
      </dsp:txXfrm>
    </dsp:sp>
    <dsp:sp modelId="{40CB1B38-3D57-4B77-A67D-F8127E0D45E1}">
      <dsp:nvSpPr>
        <dsp:cNvPr id="0" name=""/>
        <dsp:cNvSpPr/>
      </dsp:nvSpPr>
      <dsp:spPr>
        <a:xfrm>
          <a:off x="0" y="2325090"/>
          <a:ext cx="6261100" cy="9282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28BD66-1439-4FA4-9E6E-24280E8B41F3}">
      <dsp:nvSpPr>
        <dsp:cNvPr id="0" name=""/>
        <dsp:cNvSpPr/>
      </dsp:nvSpPr>
      <dsp:spPr>
        <a:xfrm>
          <a:off x="280808" y="2533956"/>
          <a:ext cx="510561" cy="5105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BCFE7F-BB3E-4EE0-B81E-0CA8349A7B25}">
      <dsp:nvSpPr>
        <dsp:cNvPr id="0" name=""/>
        <dsp:cNvSpPr/>
      </dsp:nvSpPr>
      <dsp:spPr>
        <a:xfrm>
          <a:off x="1072178" y="2325090"/>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90000"/>
            </a:lnSpc>
            <a:spcBef>
              <a:spcPct val="0"/>
            </a:spcBef>
            <a:spcAft>
              <a:spcPct val="35000"/>
            </a:spcAft>
            <a:buNone/>
          </a:pPr>
          <a:r>
            <a:rPr lang="en-US" sz="1800" kern="1200"/>
            <a:t>Utilize processes already in place and enhance existing processes</a:t>
          </a:r>
        </a:p>
      </dsp:txBody>
      <dsp:txXfrm>
        <a:off x="1072178" y="2325090"/>
        <a:ext cx="5188921" cy="928293"/>
      </dsp:txXfrm>
    </dsp:sp>
    <dsp:sp modelId="{89147E57-C0BF-44FB-8F33-03CB587BE9FC}">
      <dsp:nvSpPr>
        <dsp:cNvPr id="0" name=""/>
        <dsp:cNvSpPr/>
      </dsp:nvSpPr>
      <dsp:spPr>
        <a:xfrm>
          <a:off x="0" y="3485457"/>
          <a:ext cx="6261100" cy="9282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F22B3B-2DCE-4E04-A412-0F936A56565C}">
      <dsp:nvSpPr>
        <dsp:cNvPr id="0" name=""/>
        <dsp:cNvSpPr/>
      </dsp:nvSpPr>
      <dsp:spPr>
        <a:xfrm>
          <a:off x="280808" y="3694323"/>
          <a:ext cx="510561" cy="5105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A7CE57-95A8-4158-B31C-C120AAB9F5E0}">
      <dsp:nvSpPr>
        <dsp:cNvPr id="0" name=""/>
        <dsp:cNvSpPr/>
      </dsp:nvSpPr>
      <dsp:spPr>
        <a:xfrm>
          <a:off x="1072178" y="3485457"/>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90000"/>
            </a:lnSpc>
            <a:spcBef>
              <a:spcPct val="0"/>
            </a:spcBef>
            <a:spcAft>
              <a:spcPct val="35000"/>
            </a:spcAft>
            <a:buNone/>
          </a:pPr>
          <a:r>
            <a:rPr lang="en-US" sz="1800" kern="1200"/>
            <a:t>Minimize the impact on rural EMS so they can focus on triage, treatment, and transport.</a:t>
          </a:r>
        </a:p>
      </dsp:txBody>
      <dsp:txXfrm>
        <a:off x="1072178" y="3485457"/>
        <a:ext cx="5188921" cy="928293"/>
      </dsp:txXfrm>
    </dsp:sp>
    <dsp:sp modelId="{9D0125F0-DB87-4368-BF20-07B46C557972}">
      <dsp:nvSpPr>
        <dsp:cNvPr id="0" name=""/>
        <dsp:cNvSpPr/>
      </dsp:nvSpPr>
      <dsp:spPr>
        <a:xfrm>
          <a:off x="0" y="4645823"/>
          <a:ext cx="6261100" cy="9282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4236D-E632-4912-91A7-520ACB0A9A01}">
      <dsp:nvSpPr>
        <dsp:cNvPr id="0" name=""/>
        <dsp:cNvSpPr/>
      </dsp:nvSpPr>
      <dsp:spPr>
        <a:xfrm>
          <a:off x="280808" y="4854689"/>
          <a:ext cx="510561" cy="5105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E2F31E-72B3-4981-A38C-3F86C1E10CE3}">
      <dsp:nvSpPr>
        <dsp:cNvPr id="0" name=""/>
        <dsp:cNvSpPr/>
      </dsp:nvSpPr>
      <dsp:spPr>
        <a:xfrm>
          <a:off x="1072178" y="4645823"/>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90000"/>
            </a:lnSpc>
            <a:spcBef>
              <a:spcPct val="0"/>
            </a:spcBef>
            <a:spcAft>
              <a:spcPct val="35000"/>
            </a:spcAft>
            <a:buNone/>
          </a:pPr>
          <a:r>
            <a:rPr lang="en-US" sz="1800" kern="1200"/>
            <a:t>Outline the role of the coalition and the health multi-agency coordination center in a response</a:t>
          </a:r>
        </a:p>
      </dsp:txBody>
      <dsp:txXfrm>
        <a:off x="1072178" y="4645823"/>
        <a:ext cx="5188921" cy="928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34F01-D00F-4FB3-BCA7-E759B469E11E}">
      <dsp:nvSpPr>
        <dsp:cNvPr id="0" name=""/>
        <dsp:cNvSpPr/>
      </dsp:nvSpPr>
      <dsp:spPr>
        <a:xfrm>
          <a:off x="0" y="5028085"/>
          <a:ext cx="1565275" cy="550220"/>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9525"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1322" tIns="92456" rIns="111322" bIns="92456" numCol="1" spcCol="1270" anchor="ctr" anchorCtr="0">
          <a:noAutofit/>
        </a:bodyPr>
        <a:lstStyle/>
        <a:p>
          <a:pPr marL="0" lvl="0" indent="0" algn="ctr" defTabSz="577850">
            <a:lnSpc>
              <a:spcPct val="90000"/>
            </a:lnSpc>
            <a:spcBef>
              <a:spcPct val="0"/>
            </a:spcBef>
            <a:spcAft>
              <a:spcPct val="35000"/>
            </a:spcAft>
            <a:buNone/>
          </a:pPr>
          <a:r>
            <a:rPr lang="en-US" sz="1300" kern="1200"/>
            <a:t>Create</a:t>
          </a:r>
        </a:p>
      </dsp:txBody>
      <dsp:txXfrm>
        <a:off x="0" y="5028085"/>
        <a:ext cx="1565275" cy="550220"/>
      </dsp:txXfrm>
    </dsp:sp>
    <dsp:sp modelId="{AE2A8433-417C-43B5-B957-2A85601D8544}">
      <dsp:nvSpPr>
        <dsp:cNvPr id="0" name=""/>
        <dsp:cNvSpPr/>
      </dsp:nvSpPr>
      <dsp:spPr>
        <a:xfrm>
          <a:off x="1565274" y="5028085"/>
          <a:ext cx="4695825" cy="55022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5254" tIns="139700" rIns="95254" bIns="139700" numCol="1" spcCol="1270" anchor="ctr" anchorCtr="0">
          <a:noAutofit/>
        </a:bodyPr>
        <a:lstStyle/>
        <a:p>
          <a:pPr marL="0" lvl="0" indent="0" algn="l" defTabSz="488950">
            <a:lnSpc>
              <a:spcPct val="90000"/>
            </a:lnSpc>
            <a:spcBef>
              <a:spcPct val="0"/>
            </a:spcBef>
            <a:spcAft>
              <a:spcPct val="35000"/>
            </a:spcAft>
            <a:buNone/>
          </a:pPr>
          <a:r>
            <a:rPr lang="en-US" sz="1100" kern="1200"/>
            <a:t>Create a regional EMTALA form that is adopted by all health care facilities.</a:t>
          </a:r>
        </a:p>
      </dsp:txBody>
      <dsp:txXfrm>
        <a:off x="1565274" y="5028085"/>
        <a:ext cx="4695825" cy="550220"/>
      </dsp:txXfrm>
    </dsp:sp>
    <dsp:sp modelId="{1696F657-637F-4954-8A54-8E9BEC9F3A9D}">
      <dsp:nvSpPr>
        <dsp:cNvPr id="0" name=""/>
        <dsp:cNvSpPr/>
      </dsp:nvSpPr>
      <dsp:spPr>
        <a:xfrm rot="10800000">
          <a:off x="0" y="4190099"/>
          <a:ext cx="1565275" cy="846239"/>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9525" cap="flat" cmpd="sng" algn="ctr">
          <a:solidFill>
            <a:schemeClr val="accent3">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1322" tIns="92456" rIns="111322" bIns="92456" numCol="1" spcCol="1270" anchor="ctr" anchorCtr="0">
          <a:noAutofit/>
        </a:bodyPr>
        <a:lstStyle/>
        <a:p>
          <a:pPr marL="0" lvl="0" indent="0" algn="ctr" defTabSz="577850">
            <a:lnSpc>
              <a:spcPct val="90000"/>
            </a:lnSpc>
            <a:spcBef>
              <a:spcPct val="0"/>
            </a:spcBef>
            <a:spcAft>
              <a:spcPct val="35000"/>
            </a:spcAft>
            <a:buNone/>
          </a:pPr>
          <a:r>
            <a:rPr lang="en-US" sz="1300" kern="1200"/>
            <a:t>Create</a:t>
          </a:r>
        </a:p>
      </dsp:txBody>
      <dsp:txXfrm rot="-10800000">
        <a:off x="0" y="4190099"/>
        <a:ext cx="1565275" cy="550055"/>
      </dsp:txXfrm>
    </dsp:sp>
    <dsp:sp modelId="{68F76D5C-46C9-4BD1-8CA6-F35894A0BAF5}">
      <dsp:nvSpPr>
        <dsp:cNvPr id="0" name=""/>
        <dsp:cNvSpPr/>
      </dsp:nvSpPr>
      <dsp:spPr>
        <a:xfrm>
          <a:off x="1565274" y="4190099"/>
          <a:ext cx="4695825" cy="55005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5254" tIns="139700" rIns="95254" bIns="139700" numCol="1" spcCol="1270" anchor="ctr" anchorCtr="0">
          <a:noAutofit/>
        </a:bodyPr>
        <a:lstStyle/>
        <a:p>
          <a:pPr marL="0" lvl="0" indent="0" algn="l" defTabSz="488950">
            <a:lnSpc>
              <a:spcPct val="90000"/>
            </a:lnSpc>
            <a:spcBef>
              <a:spcPct val="0"/>
            </a:spcBef>
            <a:spcAft>
              <a:spcPct val="35000"/>
            </a:spcAft>
            <a:buNone/>
          </a:pPr>
          <a:r>
            <a:rPr lang="en-US" sz="1100" kern="1200"/>
            <a:t>Create a redundant means of compiling data when MNTrac is unavailable.</a:t>
          </a:r>
        </a:p>
      </dsp:txBody>
      <dsp:txXfrm>
        <a:off x="1565274" y="4190099"/>
        <a:ext cx="4695825" cy="550055"/>
      </dsp:txXfrm>
    </dsp:sp>
    <dsp:sp modelId="{035BE82A-4865-4B33-B989-87B1F5ADE0D5}">
      <dsp:nvSpPr>
        <dsp:cNvPr id="0" name=""/>
        <dsp:cNvSpPr/>
      </dsp:nvSpPr>
      <dsp:spPr>
        <a:xfrm rot="10800000">
          <a:off x="0" y="3352113"/>
          <a:ext cx="1565275" cy="846239"/>
        </a:xfrm>
        <a:prstGeom prst="upArrowCallout">
          <a:avLst>
            <a:gd name="adj1" fmla="val 5000"/>
            <a:gd name="adj2" fmla="val 10000"/>
            <a:gd name="adj3" fmla="val 15000"/>
            <a:gd name="adj4" fmla="val 64977"/>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9525" cap="flat" cmpd="sng" algn="ctr">
          <a:solidFill>
            <a:schemeClr val="accent4">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1322" tIns="92456" rIns="111322" bIns="92456" numCol="1" spcCol="1270" anchor="ctr" anchorCtr="0">
          <a:noAutofit/>
        </a:bodyPr>
        <a:lstStyle/>
        <a:p>
          <a:pPr marL="0" lvl="0" indent="0" algn="ctr" defTabSz="577850">
            <a:lnSpc>
              <a:spcPct val="90000"/>
            </a:lnSpc>
            <a:spcBef>
              <a:spcPct val="0"/>
            </a:spcBef>
            <a:spcAft>
              <a:spcPct val="35000"/>
            </a:spcAft>
            <a:buNone/>
          </a:pPr>
          <a:r>
            <a:rPr lang="en-US" sz="1300" kern="1200"/>
            <a:t>Utilize</a:t>
          </a:r>
        </a:p>
      </dsp:txBody>
      <dsp:txXfrm rot="-10800000">
        <a:off x="0" y="3352113"/>
        <a:ext cx="1565275" cy="550055"/>
      </dsp:txXfrm>
    </dsp:sp>
    <dsp:sp modelId="{A9163D36-34F8-41E3-B820-89CB30241FA9}">
      <dsp:nvSpPr>
        <dsp:cNvPr id="0" name=""/>
        <dsp:cNvSpPr/>
      </dsp:nvSpPr>
      <dsp:spPr>
        <a:xfrm>
          <a:off x="1565274" y="3352113"/>
          <a:ext cx="4695825" cy="550055"/>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5254" tIns="139700" rIns="95254" bIns="139700" numCol="1" spcCol="1270" anchor="ctr" anchorCtr="0">
          <a:noAutofit/>
        </a:bodyPr>
        <a:lstStyle/>
        <a:p>
          <a:pPr marL="0" lvl="0" indent="0" algn="l" defTabSz="488950">
            <a:lnSpc>
              <a:spcPct val="90000"/>
            </a:lnSpc>
            <a:spcBef>
              <a:spcPct val="0"/>
            </a:spcBef>
            <a:spcAft>
              <a:spcPct val="35000"/>
            </a:spcAft>
            <a:buNone/>
          </a:pPr>
          <a:r>
            <a:rPr lang="en-US" sz="1100" kern="1200"/>
            <a:t>Utilize the MNTrac Patient Tracking program to compile data and work within the confidential MNTrac Command Center. </a:t>
          </a:r>
        </a:p>
      </dsp:txBody>
      <dsp:txXfrm>
        <a:off x="1565274" y="3352113"/>
        <a:ext cx="4695825" cy="550055"/>
      </dsp:txXfrm>
    </dsp:sp>
    <dsp:sp modelId="{C09DFB15-8CA9-42F4-AEE6-EF12874778B4}">
      <dsp:nvSpPr>
        <dsp:cNvPr id="0" name=""/>
        <dsp:cNvSpPr/>
      </dsp:nvSpPr>
      <dsp:spPr>
        <a:xfrm rot="10800000">
          <a:off x="0" y="2514127"/>
          <a:ext cx="1565275" cy="846239"/>
        </a:xfrm>
        <a:prstGeom prst="upArrowCallout">
          <a:avLst>
            <a:gd name="adj1" fmla="val 5000"/>
            <a:gd name="adj2" fmla="val 10000"/>
            <a:gd name="adj3" fmla="val 15000"/>
            <a:gd name="adj4" fmla="val 64977"/>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9525" cap="flat" cmpd="sng" algn="ctr">
          <a:solidFill>
            <a:schemeClr val="accent5">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1322" tIns="92456" rIns="111322" bIns="92456" numCol="1" spcCol="1270" anchor="ctr" anchorCtr="0">
          <a:noAutofit/>
        </a:bodyPr>
        <a:lstStyle/>
        <a:p>
          <a:pPr marL="0" lvl="0" indent="0" algn="ctr" defTabSz="577850">
            <a:lnSpc>
              <a:spcPct val="90000"/>
            </a:lnSpc>
            <a:spcBef>
              <a:spcPct val="0"/>
            </a:spcBef>
            <a:spcAft>
              <a:spcPct val="35000"/>
            </a:spcAft>
            <a:buNone/>
          </a:pPr>
          <a:r>
            <a:rPr lang="en-US" sz="1300" kern="1200"/>
            <a:t>Support</a:t>
          </a:r>
        </a:p>
      </dsp:txBody>
      <dsp:txXfrm rot="-10800000">
        <a:off x="0" y="2514127"/>
        <a:ext cx="1565275" cy="550055"/>
      </dsp:txXfrm>
    </dsp:sp>
    <dsp:sp modelId="{1483C5B0-C46C-4018-8949-EF04EA8766A7}">
      <dsp:nvSpPr>
        <dsp:cNvPr id="0" name=""/>
        <dsp:cNvSpPr/>
      </dsp:nvSpPr>
      <dsp:spPr>
        <a:xfrm>
          <a:off x="1565274" y="2514127"/>
          <a:ext cx="4695825" cy="550055"/>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5254" tIns="139700" rIns="95254" bIns="139700" numCol="1" spcCol="1270" anchor="ctr" anchorCtr="0">
          <a:noAutofit/>
        </a:bodyPr>
        <a:lstStyle/>
        <a:p>
          <a:pPr marL="0" lvl="0" indent="0" algn="l" defTabSz="488950">
            <a:lnSpc>
              <a:spcPct val="90000"/>
            </a:lnSpc>
            <a:spcBef>
              <a:spcPct val="0"/>
            </a:spcBef>
            <a:spcAft>
              <a:spcPct val="35000"/>
            </a:spcAft>
            <a:buNone/>
          </a:pPr>
          <a:r>
            <a:rPr lang="en-US" sz="1100" kern="1200"/>
            <a:t>Support the Department of Health and Human Services family reunification process. </a:t>
          </a:r>
        </a:p>
      </dsp:txBody>
      <dsp:txXfrm>
        <a:off x="1565274" y="2514127"/>
        <a:ext cx="4695825" cy="550055"/>
      </dsp:txXfrm>
    </dsp:sp>
    <dsp:sp modelId="{035CCA4D-73FA-45D4-A207-9C624261BE33}">
      <dsp:nvSpPr>
        <dsp:cNvPr id="0" name=""/>
        <dsp:cNvSpPr/>
      </dsp:nvSpPr>
      <dsp:spPr>
        <a:xfrm rot="10800000">
          <a:off x="0" y="1676141"/>
          <a:ext cx="1565275" cy="846239"/>
        </a:xfrm>
        <a:prstGeom prst="upArrowCallout">
          <a:avLst>
            <a:gd name="adj1" fmla="val 5000"/>
            <a:gd name="adj2" fmla="val 10000"/>
            <a:gd name="adj3" fmla="val 15000"/>
            <a:gd name="adj4" fmla="val 64977"/>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w="9525" cap="flat" cmpd="sng" algn="ctr">
          <a:solidFill>
            <a:schemeClr val="accent6">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1322" tIns="92456" rIns="111322" bIns="92456" numCol="1" spcCol="1270" anchor="ctr" anchorCtr="0">
          <a:noAutofit/>
        </a:bodyPr>
        <a:lstStyle/>
        <a:p>
          <a:pPr marL="0" lvl="0" indent="0" algn="ctr" defTabSz="577850">
            <a:lnSpc>
              <a:spcPct val="90000"/>
            </a:lnSpc>
            <a:spcBef>
              <a:spcPct val="0"/>
            </a:spcBef>
            <a:spcAft>
              <a:spcPct val="35000"/>
            </a:spcAft>
            <a:buNone/>
          </a:pPr>
          <a:r>
            <a:rPr lang="en-US" sz="1300" kern="1200"/>
            <a:t>Assist</a:t>
          </a:r>
        </a:p>
      </dsp:txBody>
      <dsp:txXfrm rot="-10800000">
        <a:off x="0" y="1676141"/>
        <a:ext cx="1565275" cy="550055"/>
      </dsp:txXfrm>
    </dsp:sp>
    <dsp:sp modelId="{80A99E7F-BC55-456E-810C-4C287825E3A6}">
      <dsp:nvSpPr>
        <dsp:cNvPr id="0" name=""/>
        <dsp:cNvSpPr/>
      </dsp:nvSpPr>
      <dsp:spPr>
        <a:xfrm>
          <a:off x="1565274" y="1676141"/>
          <a:ext cx="4695825" cy="550055"/>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5254" tIns="139700" rIns="95254" bIns="139700" numCol="1" spcCol="1270" anchor="ctr" anchorCtr="0">
          <a:noAutofit/>
        </a:bodyPr>
        <a:lstStyle/>
        <a:p>
          <a:pPr marL="0" lvl="0" indent="0" algn="l" defTabSz="488950">
            <a:lnSpc>
              <a:spcPct val="90000"/>
            </a:lnSpc>
            <a:spcBef>
              <a:spcPct val="0"/>
            </a:spcBef>
            <a:spcAft>
              <a:spcPct val="35000"/>
            </a:spcAft>
            <a:buNone/>
          </a:pPr>
          <a:r>
            <a:rPr lang="en-US" sz="1100" kern="1200"/>
            <a:t>Assist local emergency management and/or law enforcement in their investigation process  </a:t>
          </a:r>
        </a:p>
      </dsp:txBody>
      <dsp:txXfrm>
        <a:off x="1565274" y="1676141"/>
        <a:ext cx="4695825" cy="550055"/>
      </dsp:txXfrm>
    </dsp:sp>
    <dsp:sp modelId="{4D171459-9DA4-451A-9293-1B0C0D356D00}">
      <dsp:nvSpPr>
        <dsp:cNvPr id="0" name=""/>
        <dsp:cNvSpPr/>
      </dsp:nvSpPr>
      <dsp:spPr>
        <a:xfrm rot="10800000">
          <a:off x="0" y="838154"/>
          <a:ext cx="1565275" cy="846239"/>
        </a:xfrm>
        <a:prstGeom prst="upArrowCallout">
          <a:avLst>
            <a:gd name="adj1" fmla="val 5000"/>
            <a:gd name="adj2" fmla="val 10000"/>
            <a:gd name="adj3" fmla="val 15000"/>
            <a:gd name="adj4" fmla="val 64977"/>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9525"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1322" tIns="92456" rIns="111322" bIns="92456" numCol="1" spcCol="1270" anchor="ctr" anchorCtr="0">
          <a:noAutofit/>
        </a:bodyPr>
        <a:lstStyle/>
        <a:p>
          <a:pPr marL="0" lvl="0" indent="0" algn="ctr" defTabSz="577850">
            <a:lnSpc>
              <a:spcPct val="90000"/>
            </a:lnSpc>
            <a:spcBef>
              <a:spcPct val="0"/>
            </a:spcBef>
            <a:spcAft>
              <a:spcPct val="35000"/>
            </a:spcAft>
            <a:buNone/>
          </a:pPr>
          <a:r>
            <a:rPr lang="en-US" sz="1300" kern="1200"/>
            <a:t>Utilize</a:t>
          </a:r>
        </a:p>
      </dsp:txBody>
      <dsp:txXfrm rot="-10800000">
        <a:off x="0" y="838154"/>
        <a:ext cx="1565275" cy="550055"/>
      </dsp:txXfrm>
    </dsp:sp>
    <dsp:sp modelId="{3DB0D77B-2333-46FA-8C5B-AC63DCD0272A}">
      <dsp:nvSpPr>
        <dsp:cNvPr id="0" name=""/>
        <dsp:cNvSpPr/>
      </dsp:nvSpPr>
      <dsp:spPr>
        <a:xfrm>
          <a:off x="1565274" y="838154"/>
          <a:ext cx="4695825" cy="55005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5254" tIns="139700" rIns="95254" bIns="139700" numCol="1" spcCol="1270" anchor="ctr" anchorCtr="0">
          <a:noAutofit/>
        </a:bodyPr>
        <a:lstStyle/>
        <a:p>
          <a:pPr marL="0" lvl="0" indent="0" algn="l" defTabSz="488950">
            <a:lnSpc>
              <a:spcPct val="90000"/>
            </a:lnSpc>
            <a:spcBef>
              <a:spcPct val="0"/>
            </a:spcBef>
            <a:spcAft>
              <a:spcPct val="35000"/>
            </a:spcAft>
            <a:buNone/>
          </a:pPr>
          <a:r>
            <a:rPr lang="en-US" sz="1100" kern="1200"/>
            <a:t>Utilize the START Triage patient tracking identifiers to facilitate the continuity of care</a:t>
          </a:r>
        </a:p>
      </dsp:txBody>
      <dsp:txXfrm>
        <a:off x="1565274" y="838154"/>
        <a:ext cx="4695825" cy="550055"/>
      </dsp:txXfrm>
    </dsp:sp>
    <dsp:sp modelId="{FA85AEBD-83F4-4D04-BE0F-7CB9956BE8CF}">
      <dsp:nvSpPr>
        <dsp:cNvPr id="0" name=""/>
        <dsp:cNvSpPr/>
      </dsp:nvSpPr>
      <dsp:spPr>
        <a:xfrm rot="10800000">
          <a:off x="0" y="168"/>
          <a:ext cx="1565275" cy="846239"/>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9525" cap="flat" cmpd="sng" algn="ctr">
          <a:solidFill>
            <a:schemeClr val="accent3">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1322" tIns="92456" rIns="111322" bIns="92456" numCol="1" spcCol="1270" anchor="ctr" anchorCtr="0">
          <a:noAutofit/>
        </a:bodyPr>
        <a:lstStyle/>
        <a:p>
          <a:pPr marL="0" lvl="0" indent="0" algn="ctr" defTabSz="577850">
            <a:lnSpc>
              <a:spcPct val="90000"/>
            </a:lnSpc>
            <a:spcBef>
              <a:spcPct val="0"/>
            </a:spcBef>
            <a:spcAft>
              <a:spcPct val="35000"/>
            </a:spcAft>
            <a:buNone/>
          </a:pPr>
          <a:r>
            <a:rPr lang="en-US" sz="1300" kern="1200"/>
            <a:t>Determine and document</a:t>
          </a:r>
        </a:p>
      </dsp:txBody>
      <dsp:txXfrm rot="-10800000">
        <a:off x="0" y="168"/>
        <a:ext cx="1565275" cy="550055"/>
      </dsp:txXfrm>
    </dsp:sp>
    <dsp:sp modelId="{592D87F2-9E0E-455A-8149-CDE8B4C7A645}">
      <dsp:nvSpPr>
        <dsp:cNvPr id="0" name=""/>
        <dsp:cNvSpPr/>
      </dsp:nvSpPr>
      <dsp:spPr>
        <a:xfrm>
          <a:off x="1565274" y="168"/>
          <a:ext cx="4695825" cy="55005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5254" tIns="139700" rIns="95254" bIns="139700" numCol="1" spcCol="1270" anchor="ctr" anchorCtr="0">
          <a:noAutofit/>
        </a:bodyPr>
        <a:lstStyle/>
        <a:p>
          <a:pPr marL="0" lvl="0" indent="0" algn="l" defTabSz="488950">
            <a:lnSpc>
              <a:spcPct val="90000"/>
            </a:lnSpc>
            <a:spcBef>
              <a:spcPct val="0"/>
            </a:spcBef>
            <a:spcAft>
              <a:spcPct val="35000"/>
            </a:spcAft>
            <a:buNone/>
          </a:pPr>
          <a:r>
            <a:rPr lang="en-US" sz="1100" kern="1200"/>
            <a:t>Determine and document the identity of the patient,  patient movement, and transportation used.</a:t>
          </a:r>
        </a:p>
      </dsp:txBody>
      <dsp:txXfrm>
        <a:off x="1565274" y="168"/>
        <a:ext cx="4695825" cy="5500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8/11/2019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8/11/2019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Outlines the roles of health care and its’ partners in types of information that can be shared</a:t>
            </a:r>
          </a:p>
          <a:p>
            <a:r>
              <a:rPr lang="en-US" dirty="0"/>
              <a:t>Includes invitations to partners to MNTrac Patient tracking (Emergency Management, Local Public Health)</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13707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4197331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08935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4096576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323414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information will be available at the beginning of the response however the plan allows for information to be inserted as time allows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Information about the patient will be available at the beginning of patient tracking. As patient care and time allows more information about the patient will be gathered and documented. This includes using body identifiers i.e. tattoos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Family reunification is handled by emergency management and health and human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Utilization of the MNTrac Patient Tracking application can be initiated after the immediate on-slot of patients.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Much of the information gathered for patient tracking is considered Protected Health Information (PHI) and is subject to the Health Insurance Portability and Accountability Act (HIPAA).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42732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 process that is already in place – EMTALA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Regional EMTALA form includes the ability of the receiving facility to send back to the transferring facility a “receipt” of the patient</a:t>
            </a:r>
          </a:p>
          <a:p>
            <a:endParaRPr lang="en-US" dirty="0"/>
          </a:p>
          <a:p>
            <a:r>
              <a:rPr lang="en-US" dirty="0"/>
              <a:t>Once receipt is received by the initial transferring facility, they are able to document it in the patients chart and therefore close the loop</a:t>
            </a:r>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412379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MNTRAC usage will depend on number of patients/receiving facilities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2016519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2354673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WCMHPC – Partnering to Plan, Prepare, and Respond</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26862326"/>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WCMHPC – Partnering to Plan, Prepare, and Respond</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0034746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WCMHPC – Partnering to Plan, Prepare, and Respond</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2946048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WCMHPC – Partnering to Plan, Prepare, and Respond</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8F63A3B-78C7-47BE-AE5E-E10140E04643}"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2499650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WCMHPC – Partnering to Plan, Prepare, and Respond</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3455066"/>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WCMHPC – Partnering to Plan, Prepare, and Respond</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676320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WCMHPC – Partnering to Plan, Prepare, and Respond</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80003970"/>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WCMHPC – Partnering to Plan, Prepare, and Respond</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36292006"/>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a:t>WCMHPC – Partnering to Plan, Prepare, and Respond</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35867936"/>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WCMHPC – Partnering to Plan, Prepare, and Respond</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39308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2762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WCMHPC – Partnering to Plan, Prepare, and Respond</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28061537"/>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WCMHPC – Partnering to Plan, Prepare, and Respond</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5343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WCMHPC – Partnering to Plan, Prepare, and Respond</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87086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WCMHPC – Partnering to Plan, Prepare, and Respond</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23542084"/>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WCMHPC – Partnering to Plan, Prepare, and Respond</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WCMHPC – Partnering to Plan, Prepare, and Respond</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WCMHPC – Partnering to Plan, Prepare, and Respond</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WCMHPC – Partnering to Plan, Prepare, and Respond</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WCMHPC – Partnering to Plan, Prepare, and Respond</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88156739"/>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WCMHPC – Partnering to Plan, Prepare, and Respond</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WCMHPC – Partnering to Plan, Prepare, and Respond</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WCMHPC – Partnering to Plan, Prepare, and Respond</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WCMHPC – Partnering to Plan, Prepare, and Respond</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WCMHPC – Partnering to Plan, Prepare, and Respond</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54754292"/>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WCMHPC – Partnering to Plan, Prepare, and Respond</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WCMHPC – Partnering to Plan, Prepare, and Respond</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WCMHPC – Partnering to Plan, Prepare, and Respond</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WCMHPC – Partnering to Plan, Prepare, and Respond</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WCMHPC – Partnering to Plan, Prepare, and Respond</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WCMHPC – Partnering to Plan, Prepare, and Respond</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WCMHPC – Partnering to Plan, Prepare, and Respond</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WCMHPC – Partnering to Plan, Prepare, and Respond</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WCMHPC – Partnering to Plan, Prepare, and Respond</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WCMHPC – Partnering to Plan, Prepare, and Respond</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WCMHPC – Partnering to Plan, Prepare, and Respond</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68133539"/>
      </p:ext>
    </p:extLst>
  </p:cSld>
  <p:clrMapOvr>
    <a:masterClrMapping/>
  </p:clrMapOvr>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WCMHPC – Partnering to Plan, Prepare, and Respond</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WCMHPC – Partnering to Plan, Prepare, and Respond</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WCMHPC – Partnering to Plan, Prepare, and Respond</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WCMHPC – Partnering to Plan, Prepare, and Respond</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64511317"/>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WCMHPC – Partnering to Plan, Prepare, and Respond</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83675592"/>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WCMHPC – Partnering to Plan, Prepare, and Respond</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10788438"/>
      </p:ext>
    </p:extLst>
  </p:cSld>
  <p:clrMapOvr>
    <a:masterClrMapping/>
  </p:clrMapOvr>
  <p:hf sldNum="0"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64">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WCMHPC – Partnering to Plan, Prepare, and Respond</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96084991"/>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788" r:id="rId22"/>
    <p:sldLayoutId id="2147483799" r:id="rId23"/>
    <p:sldLayoutId id="2147483711" r:id="rId24"/>
    <p:sldLayoutId id="2147483790" r:id="rId25"/>
    <p:sldLayoutId id="2147483714" r:id="rId26"/>
    <p:sldLayoutId id="2147483738" r:id="rId27"/>
    <p:sldLayoutId id="2147483739" r:id="rId28"/>
    <p:sldLayoutId id="2147483780" r:id="rId29"/>
    <p:sldLayoutId id="2147483773" r:id="rId30"/>
    <p:sldLayoutId id="2147483800" r:id="rId31"/>
    <p:sldLayoutId id="2147483688" r:id="rId32"/>
    <p:sldLayoutId id="2147483801" r:id="rId33"/>
    <p:sldLayoutId id="2147483802" r:id="rId34"/>
    <p:sldLayoutId id="2147483803" r:id="rId35"/>
    <p:sldLayoutId id="2147483744" r:id="rId36"/>
    <p:sldLayoutId id="2147483793" r:id="rId37"/>
    <p:sldLayoutId id="2147483772" r:id="rId38"/>
    <p:sldLayoutId id="2147483767" r:id="rId39"/>
    <p:sldLayoutId id="2147483769" r:id="rId40"/>
    <p:sldLayoutId id="2147483771" r:id="rId41"/>
    <p:sldLayoutId id="2147483770" r:id="rId42"/>
    <p:sldLayoutId id="2147483747" r:id="rId43"/>
    <p:sldLayoutId id="2147483818" r:id="rId44"/>
    <p:sldLayoutId id="2147483805" r:id="rId45"/>
    <p:sldLayoutId id="2147483806" r:id="rId46"/>
    <p:sldLayoutId id="2147483750" r:id="rId47"/>
    <p:sldLayoutId id="2147483765" r:id="rId48"/>
    <p:sldLayoutId id="2147483781" r:id="rId49"/>
    <p:sldLayoutId id="2147483809" r:id="rId50"/>
    <p:sldLayoutId id="2147483808" r:id="rId51"/>
    <p:sldLayoutId id="2147483807" r:id="rId52"/>
    <p:sldLayoutId id="2147483819" r:id="rId53"/>
    <p:sldLayoutId id="2147483754" r:id="rId54"/>
    <p:sldLayoutId id="2147483755" r:id="rId55"/>
    <p:sldLayoutId id="2147483759" r:id="rId56"/>
    <p:sldLayoutId id="2147483753" r:id="rId57"/>
    <p:sldLayoutId id="2147483763" r:id="rId58"/>
    <p:sldLayoutId id="2147483762" r:id="rId59"/>
    <p:sldLayoutId id="2147483758" r:id="rId60"/>
    <p:sldLayoutId id="2147483756" r:id="rId61"/>
    <p:sldLayoutId id="2147483797" r:id="rId6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29.JP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 Id="rId5" Type="http://schemas.openxmlformats.org/officeDocument/2006/relationships/image" Target="../media/image3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png"/><Relationship Id="rId7"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9.pn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png"/><Relationship Id="rId7"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9.png"/><Relationship Id="rId11" Type="http://schemas.microsoft.com/office/2007/relationships/diagramDrawing" Target="../diagrams/drawing2.xml"/><Relationship Id="rId5" Type="http://schemas.openxmlformats.org/officeDocument/2006/relationships/image" Target="../media/image3.png"/><Relationship Id="rId10" Type="http://schemas.openxmlformats.org/officeDocument/2006/relationships/diagramColors" Target="../diagrams/colors2.xml"/><Relationship Id="rId4" Type="http://schemas.openxmlformats.org/officeDocument/2006/relationships/image" Target="../media/image2.png"/><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39" name="Picture 16">
            <a:extLst>
              <a:ext uri="{FF2B5EF4-FFF2-40B4-BE49-F238E27FC236}">
                <a16:creationId xmlns:a16="http://schemas.microsoft.com/office/drawing/2014/main" id="{DBD87452-FC4F-4BDC-ADC8-4CB118A2A6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 name="Picture 18">
            <a:extLst>
              <a:ext uri="{FF2B5EF4-FFF2-40B4-BE49-F238E27FC236}">
                <a16:creationId xmlns:a16="http://schemas.microsoft.com/office/drawing/2014/main" id="{E61CB1A8-848E-4163-B923-E8E45A8758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41" name="Picture 20">
            <a:extLst>
              <a:ext uri="{FF2B5EF4-FFF2-40B4-BE49-F238E27FC236}">
                <a16:creationId xmlns:a16="http://schemas.microsoft.com/office/drawing/2014/main" id="{1B1A8FA8-12B4-4DAC-9916-EDE743447A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2" name="Rectangle 22">
            <a:extLst>
              <a:ext uri="{FF2B5EF4-FFF2-40B4-BE49-F238E27FC236}">
                <a16:creationId xmlns:a16="http://schemas.microsoft.com/office/drawing/2014/main" id="{D5F607A8-3DC2-493D-84D1-FCC004555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24">
            <a:extLst>
              <a:ext uri="{FF2B5EF4-FFF2-40B4-BE49-F238E27FC236}">
                <a16:creationId xmlns:a16="http://schemas.microsoft.com/office/drawing/2014/main" id="{7176774C-5A0F-479C-9E8B-557A2F643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4" name="Group 26">
            <a:extLst>
              <a:ext uri="{FF2B5EF4-FFF2-40B4-BE49-F238E27FC236}">
                <a16:creationId xmlns:a16="http://schemas.microsoft.com/office/drawing/2014/main" id="{E0DAFD82-3F74-4E59-B32E-BD77462BFF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8" name="Rectangle 27">
              <a:extLst>
                <a:ext uri="{FF2B5EF4-FFF2-40B4-BE49-F238E27FC236}">
                  <a16:creationId xmlns:a16="http://schemas.microsoft.com/office/drawing/2014/main" id="{4A91303C-F093-4328-A707-645FBC76F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28">
              <a:extLst>
                <a:ext uri="{FF2B5EF4-FFF2-40B4-BE49-F238E27FC236}">
                  <a16:creationId xmlns:a16="http://schemas.microsoft.com/office/drawing/2014/main" id="{396DCE38-5576-4DB4-9E0B-8BA014EBCB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2" name="Picture 11" descr="A close up of a logo&#10;&#10;Description generated with high confidence">
            <a:extLst>
              <a:ext uri="{FF2B5EF4-FFF2-40B4-BE49-F238E27FC236}">
                <a16:creationId xmlns:a16="http://schemas.microsoft.com/office/drawing/2014/main" id="{CDE0BF57-2B8A-4E01-A134-C4CAA912B7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7" r="6076" b="1"/>
          <a:stretch/>
        </p:blipFill>
        <p:spPr>
          <a:xfrm>
            <a:off x="4636008" y="10"/>
            <a:ext cx="7552815" cy="6856310"/>
          </a:xfrm>
          <a:prstGeom prst="rect">
            <a:avLst/>
          </a:prstGeom>
          <a:ln>
            <a:noFill/>
          </a:ln>
          <a:effectLst/>
        </p:spPr>
      </p:pic>
      <p:sp>
        <p:nvSpPr>
          <p:cNvPr id="46" name="Rectangle 30">
            <a:extLst>
              <a:ext uri="{FF2B5EF4-FFF2-40B4-BE49-F238E27FC236}">
                <a16:creationId xmlns:a16="http://schemas.microsoft.com/office/drawing/2014/main" id="{356B696F-2C62-45F3-A534-B39DDD903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ctrTitle"/>
          </p:nvPr>
        </p:nvSpPr>
        <p:spPr>
          <a:xfrm>
            <a:off x="680322" y="753228"/>
            <a:ext cx="3679028" cy="1080938"/>
          </a:xfrm>
        </p:spPr>
        <p:txBody>
          <a:bodyPr vert="horz" lIns="91440" tIns="45720" rIns="91440" bIns="45720" rtlCol="0" anchor="ctr">
            <a:normAutofit/>
          </a:bodyPr>
          <a:lstStyle/>
          <a:p>
            <a:pPr algn="l"/>
            <a:r>
              <a:rPr lang="en-US" sz="3200">
                <a:solidFill>
                  <a:schemeClr val="tx1"/>
                </a:solidFill>
              </a:rPr>
              <a:t>Regional Patient Tracking Plan </a:t>
            </a:r>
          </a:p>
        </p:txBody>
      </p:sp>
      <p:pic>
        <p:nvPicPr>
          <p:cNvPr id="47" name="Picture 32">
            <a:extLst>
              <a:ext uri="{FF2B5EF4-FFF2-40B4-BE49-F238E27FC236}">
                <a16:creationId xmlns:a16="http://schemas.microsoft.com/office/drawing/2014/main" id="{655D1A39-500D-4C26-97A9-AB4AD60D0B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Text Placeholder 2"/>
          <p:cNvSpPr>
            <a:spLocks noGrp="1"/>
          </p:cNvSpPr>
          <p:nvPr>
            <p:ph type="body" sz="quarter" idx="14"/>
          </p:nvPr>
        </p:nvSpPr>
        <p:spPr>
          <a:xfrm>
            <a:off x="680322" y="2336873"/>
            <a:ext cx="3581635" cy="3599316"/>
          </a:xfrm>
        </p:spPr>
        <p:txBody>
          <a:bodyPr vert="horz" lIns="91440" tIns="45720" rIns="91440" bIns="45720" rtlCol="0">
            <a:normAutofit/>
          </a:bodyPr>
          <a:lstStyle/>
          <a:p>
            <a:pPr indent="-228600" algn="l">
              <a:spcBef>
                <a:spcPts val="0"/>
              </a:spcBef>
              <a:spcAft>
                <a:spcPts val="600"/>
              </a:spcAft>
              <a:buFont typeface="Arial" panose="020B0604020202020204" pitchFamily="34" charset="0"/>
              <a:buChar char="•"/>
            </a:pPr>
            <a:r>
              <a:rPr lang="en-US" sz="1600" dirty="0"/>
              <a:t>Shawn Stoen| Regional Health Care Preparedness Coordinator</a:t>
            </a:r>
          </a:p>
          <a:p>
            <a:pPr indent="-228600" algn="l">
              <a:spcBef>
                <a:spcPts val="0"/>
              </a:spcBef>
              <a:spcAft>
                <a:spcPts val="600"/>
              </a:spcAft>
              <a:buFont typeface="Arial" panose="020B0604020202020204" pitchFamily="34" charset="0"/>
              <a:buChar char="•"/>
            </a:pPr>
            <a:r>
              <a:rPr lang="en-US" sz="1600" dirty="0"/>
              <a:t>13 August 2019</a:t>
            </a:r>
          </a:p>
        </p:txBody>
      </p:sp>
    </p:spTree>
    <p:extLst>
      <p:ext uri="{BB962C8B-B14F-4D97-AF65-F5344CB8AC3E}">
        <p14:creationId xmlns:p14="http://schemas.microsoft.com/office/powerpoint/2010/main" val="166548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D87452-FC4F-4BDC-ADC8-4CB118A2A6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04BF5510-F7D5-4319-BB4C-0AE630F6D8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48A4D1F0-9B28-473F-91C9-F6B4A1A40D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019A71C9-AAD8-428A-8652-55BF6871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6501DDCC-A2F8-4180-A0A2-DD6376810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D9C6DDFC-DB8D-4BB7-9F22-70F15806C7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0" name="Rectangle 19">
              <a:extLst>
                <a:ext uri="{FF2B5EF4-FFF2-40B4-BE49-F238E27FC236}">
                  <a16:creationId xmlns:a16="http://schemas.microsoft.com/office/drawing/2014/main" id="{0B1F4BEC-A5DB-4E98-BFF7-29DEDA5DB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0">
              <a:extLst>
                <a:ext uri="{FF2B5EF4-FFF2-40B4-BE49-F238E27FC236}">
                  <a16:creationId xmlns:a16="http://schemas.microsoft.com/office/drawing/2014/main" id="{AC86BC8E-ACA4-4283-8F36-9F0FB139ACC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3" name="Rectangle 22">
            <a:extLst>
              <a:ext uri="{FF2B5EF4-FFF2-40B4-BE49-F238E27FC236}">
                <a16:creationId xmlns:a16="http://schemas.microsoft.com/office/drawing/2014/main" id="{DF86D0BF-2EBB-4A07-99BB-FCAE4A4D3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B4E090C-C82B-4C88-9CC3-1AE70892568E}"/>
              </a:ext>
            </a:extLst>
          </p:cNvPr>
          <p:cNvSpPr>
            <a:spLocks noGrp="1"/>
          </p:cNvSpPr>
          <p:nvPr>
            <p:ph type="title"/>
          </p:nvPr>
        </p:nvSpPr>
        <p:spPr>
          <a:xfrm>
            <a:off x="680322" y="4494107"/>
            <a:ext cx="8133478" cy="940240"/>
          </a:xfrm>
        </p:spPr>
        <p:txBody>
          <a:bodyPr vert="horz" lIns="91440" tIns="45720" rIns="91440" bIns="45720" rtlCol="0" anchor="b">
            <a:normAutofit/>
          </a:bodyPr>
          <a:lstStyle/>
          <a:p>
            <a:pPr algn="r"/>
            <a:r>
              <a:rPr lang="en-US" sz="4400"/>
              <a:t>For LTC, Home Health, Hospice</a:t>
            </a:r>
          </a:p>
        </p:txBody>
      </p:sp>
      <p:pic>
        <p:nvPicPr>
          <p:cNvPr id="4" name="Picture 3">
            <a:extLst>
              <a:ext uri="{FF2B5EF4-FFF2-40B4-BE49-F238E27FC236}">
                <a16:creationId xmlns:a16="http://schemas.microsoft.com/office/drawing/2014/main" id="{3E5E129B-F1C6-4EA2-819D-69145B0EB87D}"/>
              </a:ext>
            </a:extLst>
          </p:cNvPr>
          <p:cNvPicPr>
            <a:picLocks noChangeAspect="1"/>
          </p:cNvPicPr>
          <p:nvPr/>
        </p:nvPicPr>
        <p:blipFill rotWithShape="1">
          <a:blip r:embed="rId5"/>
          <a:srcRect t="11068" r="-2" b="19808"/>
          <a:stretch/>
        </p:blipFill>
        <p:spPr>
          <a:xfrm>
            <a:off x="20" y="10"/>
            <a:ext cx="8966180" cy="4198928"/>
          </a:xfrm>
          <a:prstGeom prst="rect">
            <a:avLst/>
          </a:prstGeom>
          <a:ln>
            <a:noFill/>
          </a:ln>
          <a:effectLst>
            <a:outerShdw blurRad="76200" dist="63500" dir="5040000" algn="tl" rotWithShape="0">
              <a:srgbClr val="000000">
                <a:alpha val="41000"/>
              </a:srgbClr>
            </a:outerShdw>
          </a:effectLst>
        </p:spPr>
      </p:pic>
      <p:sp>
        <p:nvSpPr>
          <p:cNvPr id="25" name="Rectangle 24">
            <a:extLst>
              <a:ext uri="{FF2B5EF4-FFF2-40B4-BE49-F238E27FC236}">
                <a16:creationId xmlns:a16="http://schemas.microsoft.com/office/drawing/2014/main" id="{07095A18-14F2-4994-9DDD-938B85A7D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oter Placeholder 2">
            <a:extLst>
              <a:ext uri="{FF2B5EF4-FFF2-40B4-BE49-F238E27FC236}">
                <a16:creationId xmlns:a16="http://schemas.microsoft.com/office/drawing/2014/main" id="{4DF8FF39-63D3-4B8D-82AE-3A775317BE39}"/>
              </a:ext>
            </a:extLst>
          </p:cNvPr>
          <p:cNvSpPr>
            <a:spLocks noGrp="1"/>
          </p:cNvSpPr>
          <p:nvPr>
            <p:ph type="ftr" sz="quarter" idx="11"/>
          </p:nvPr>
        </p:nvSpPr>
        <p:spPr>
          <a:xfrm>
            <a:off x="1950321" y="6027628"/>
            <a:ext cx="6870660" cy="365125"/>
          </a:xfrm>
        </p:spPr>
        <p:txBody>
          <a:bodyPr vert="horz" lIns="91440" tIns="45720" rIns="91440" bIns="45720" rtlCol="0" anchor="ctr">
            <a:normAutofit/>
          </a:bodyPr>
          <a:lstStyle/>
          <a:p>
            <a:pPr algn="r" defTabSz="914400">
              <a:spcAft>
                <a:spcPts val="600"/>
              </a:spcAft>
            </a:pPr>
            <a:r>
              <a:rPr lang="en-US" kern="1200">
                <a:solidFill>
                  <a:schemeClr val="tx1">
                    <a:tint val="75000"/>
                  </a:schemeClr>
                </a:solidFill>
                <a:latin typeface="+mn-lt"/>
                <a:ea typeface="+mn-ea"/>
                <a:cs typeface="+mn-cs"/>
              </a:rPr>
              <a:t>WCMHPC – Partnering to Plan, Prepare, and Respond</a:t>
            </a:r>
          </a:p>
        </p:txBody>
      </p:sp>
      <p:sp>
        <p:nvSpPr>
          <p:cNvPr id="27" name="Rectangle 26">
            <a:extLst>
              <a:ext uri="{FF2B5EF4-FFF2-40B4-BE49-F238E27FC236}">
                <a16:creationId xmlns:a16="http://schemas.microsoft.com/office/drawing/2014/main" id="{6CBD8EDD-1294-4EA8-8701-394DE1A5A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8965D9-2B10-464D-8B9A-33E064972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70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33" name="Picture 8">
            <a:extLst>
              <a:ext uri="{FF2B5EF4-FFF2-40B4-BE49-F238E27FC236}">
                <a16:creationId xmlns:a16="http://schemas.microsoft.com/office/drawing/2014/main" id="{14CE8021-4E74-4794-A0E4-ECC2D2D40B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10">
            <a:extLst>
              <a:ext uri="{FF2B5EF4-FFF2-40B4-BE49-F238E27FC236}">
                <a16:creationId xmlns:a16="http://schemas.microsoft.com/office/drawing/2014/main" id="{8E078BCD-8B65-4E7B-AE0A-990752A253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5" name="Picture 12">
            <a:extLst>
              <a:ext uri="{FF2B5EF4-FFF2-40B4-BE49-F238E27FC236}">
                <a16:creationId xmlns:a16="http://schemas.microsoft.com/office/drawing/2014/main" id="{34BFAB54-6FA9-45FB-BA3B-3591CB055C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6" name="Rectangle 14">
            <a:extLst>
              <a:ext uri="{FF2B5EF4-FFF2-40B4-BE49-F238E27FC236}">
                <a16:creationId xmlns:a16="http://schemas.microsoft.com/office/drawing/2014/main" id="{B7C6772A-E335-4500-A29B-3A44614E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6">
            <a:extLst>
              <a:ext uri="{FF2B5EF4-FFF2-40B4-BE49-F238E27FC236}">
                <a16:creationId xmlns:a16="http://schemas.microsoft.com/office/drawing/2014/main" id="{09F57701-3264-4009-ADFB-56BD816DC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8" name="Rectangle 18">
            <a:extLst>
              <a:ext uri="{FF2B5EF4-FFF2-40B4-BE49-F238E27FC236}">
                <a16:creationId xmlns:a16="http://schemas.microsoft.com/office/drawing/2014/main" id="{69D8C2AC-CE7A-4AA0-8F7E-C0B23C8CD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0">
            <a:extLst>
              <a:ext uri="{FF2B5EF4-FFF2-40B4-BE49-F238E27FC236}">
                <a16:creationId xmlns:a16="http://schemas.microsoft.com/office/drawing/2014/main" id="{FA3206C0-BFE4-446D-BBD9-694D7DEED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40" name="Rectangle 22">
            <a:extLst>
              <a:ext uri="{FF2B5EF4-FFF2-40B4-BE49-F238E27FC236}">
                <a16:creationId xmlns:a16="http://schemas.microsoft.com/office/drawing/2014/main" id="{87B6C85A-966A-4C25-9375-F48338349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189D358-E7D1-4F1B-AFC3-8E19396E72A4}"/>
              </a:ext>
            </a:extLst>
          </p:cNvPr>
          <p:cNvSpPr>
            <a:spLocks noGrp="1"/>
          </p:cNvSpPr>
          <p:nvPr>
            <p:ph type="title"/>
          </p:nvPr>
        </p:nvSpPr>
        <p:spPr>
          <a:xfrm>
            <a:off x="690908" y="4710483"/>
            <a:ext cx="8133478" cy="940240"/>
          </a:xfrm>
        </p:spPr>
        <p:txBody>
          <a:bodyPr vert="horz" lIns="91440" tIns="45720" rIns="91440" bIns="45720" rtlCol="0" anchor="b">
            <a:normAutofit/>
          </a:bodyPr>
          <a:lstStyle/>
          <a:p>
            <a:pPr algn="r"/>
            <a:r>
              <a:rPr lang="en-US" sz="3700"/>
              <a:t>Patient Tracking – Revised HICS 254 </a:t>
            </a:r>
          </a:p>
        </p:txBody>
      </p:sp>
      <p:pic>
        <p:nvPicPr>
          <p:cNvPr id="4" name="Picture 3">
            <a:extLst>
              <a:ext uri="{FF2B5EF4-FFF2-40B4-BE49-F238E27FC236}">
                <a16:creationId xmlns:a16="http://schemas.microsoft.com/office/drawing/2014/main" id="{40957284-AEEF-4C45-97EE-08E4F3C82A07}"/>
              </a:ext>
            </a:extLst>
          </p:cNvPr>
          <p:cNvPicPr>
            <a:picLocks noChangeAspect="1"/>
          </p:cNvPicPr>
          <p:nvPr/>
        </p:nvPicPr>
        <p:blipFill>
          <a:blip r:embed="rId5"/>
          <a:stretch>
            <a:fillRect/>
          </a:stretch>
        </p:blipFill>
        <p:spPr>
          <a:xfrm>
            <a:off x="116616" y="1245896"/>
            <a:ext cx="11955591" cy="2690008"/>
          </a:xfrm>
          <a:prstGeom prst="rect">
            <a:avLst/>
          </a:prstGeom>
          <a:ln>
            <a:noFill/>
          </a:ln>
          <a:effectLst>
            <a:outerShdw blurRad="76200" dist="63500" dir="5040000" algn="tl" rotWithShape="0">
              <a:srgbClr val="000000">
                <a:alpha val="41000"/>
              </a:srgbClr>
            </a:outerShdw>
          </a:effectLst>
        </p:spPr>
      </p:pic>
      <p:sp>
        <p:nvSpPr>
          <p:cNvPr id="41" name="Rectangle 24">
            <a:extLst>
              <a:ext uri="{FF2B5EF4-FFF2-40B4-BE49-F238E27FC236}">
                <a16:creationId xmlns:a16="http://schemas.microsoft.com/office/drawing/2014/main" id="{7BB0A253-AB0C-4460-AC87-5FDA3D05B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oter Placeholder 2">
            <a:extLst>
              <a:ext uri="{FF2B5EF4-FFF2-40B4-BE49-F238E27FC236}">
                <a16:creationId xmlns:a16="http://schemas.microsoft.com/office/drawing/2014/main" id="{1C385082-992F-4748-AC40-D8755B93A3E5}"/>
              </a:ext>
            </a:extLst>
          </p:cNvPr>
          <p:cNvSpPr>
            <a:spLocks noGrp="1"/>
          </p:cNvSpPr>
          <p:nvPr>
            <p:ph type="ftr" sz="quarter" idx="11"/>
          </p:nvPr>
        </p:nvSpPr>
        <p:spPr>
          <a:xfrm>
            <a:off x="2625505" y="6262110"/>
            <a:ext cx="6206062" cy="365125"/>
          </a:xfrm>
        </p:spPr>
        <p:txBody>
          <a:bodyPr vert="horz" lIns="91440" tIns="45720" rIns="91440" bIns="45720" rtlCol="0" anchor="ctr">
            <a:normAutofit/>
          </a:bodyPr>
          <a:lstStyle/>
          <a:p>
            <a:pPr algn="r" defTabSz="914400">
              <a:spcAft>
                <a:spcPts val="600"/>
              </a:spcAft>
            </a:pPr>
            <a:r>
              <a:rPr lang="en-US" kern="1200">
                <a:solidFill>
                  <a:schemeClr val="tx1">
                    <a:tint val="75000"/>
                  </a:schemeClr>
                </a:solidFill>
                <a:latin typeface="+mn-lt"/>
                <a:ea typeface="+mn-ea"/>
                <a:cs typeface="+mn-cs"/>
              </a:rPr>
              <a:t>WCMHPC – Partnering to Plan, Prepare, and Respond</a:t>
            </a:r>
          </a:p>
        </p:txBody>
      </p:sp>
      <p:sp>
        <p:nvSpPr>
          <p:cNvPr id="42" name="Rectangle 26">
            <a:extLst>
              <a:ext uri="{FF2B5EF4-FFF2-40B4-BE49-F238E27FC236}">
                <a16:creationId xmlns:a16="http://schemas.microsoft.com/office/drawing/2014/main" id="{D5901C69-5B0B-46BE-B465-4CBB74177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8">
            <a:extLst>
              <a:ext uri="{FF2B5EF4-FFF2-40B4-BE49-F238E27FC236}">
                <a16:creationId xmlns:a16="http://schemas.microsoft.com/office/drawing/2014/main" id="{3D886460-B81E-4DE0-976D-EEA630498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79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DBD87452-FC4F-4BDC-ADC8-4CB118A2A6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9" name="Picture 38">
            <a:extLst>
              <a:ext uri="{FF2B5EF4-FFF2-40B4-BE49-F238E27FC236}">
                <a16:creationId xmlns:a16="http://schemas.microsoft.com/office/drawing/2014/main" id="{04BF5510-F7D5-4319-BB4C-0AE630F6D8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1" name="Picture 40">
            <a:extLst>
              <a:ext uri="{FF2B5EF4-FFF2-40B4-BE49-F238E27FC236}">
                <a16:creationId xmlns:a16="http://schemas.microsoft.com/office/drawing/2014/main" id="{48A4D1F0-9B28-473F-91C9-F6B4A1A40D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3" name="Rectangle 42">
            <a:extLst>
              <a:ext uri="{FF2B5EF4-FFF2-40B4-BE49-F238E27FC236}">
                <a16:creationId xmlns:a16="http://schemas.microsoft.com/office/drawing/2014/main" id="{019A71C9-AAD8-428A-8652-55BF6871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6501DDCC-A2F8-4180-A0A2-DD6376810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Placeholder 5" descr="A picture containing text, map&#10;&#10;Description automatically generated">
            <a:extLst>
              <a:ext uri="{FF2B5EF4-FFF2-40B4-BE49-F238E27FC236}">
                <a16:creationId xmlns:a16="http://schemas.microsoft.com/office/drawing/2014/main" id="{49715D39-011E-4B99-8BC2-D6E967BC6166}"/>
              </a:ext>
            </a:extLst>
          </p:cNvPr>
          <p:cNvPicPr>
            <a:picLocks noGrp="1" noChangeAspect="1"/>
          </p:cNvPicPr>
          <p:nvPr>
            <p:ph type="pic" sz="quarter" idx="10"/>
          </p:nvPr>
        </p:nvPicPr>
        <p:blipFill rotWithShape="1">
          <a:blip r:embed="rId6">
            <a:extLst>
              <a:ext uri="{28A0092B-C50C-407E-A947-70E740481C1C}">
                <a14:useLocalDpi xmlns:a14="http://schemas.microsoft.com/office/drawing/2010/main" val="0"/>
              </a:ext>
            </a:extLst>
          </a:blip>
          <a:srcRect t="1078" r="2" b="5819"/>
          <a:stretch/>
        </p:blipFill>
        <p:spPr>
          <a:xfrm>
            <a:off x="6093556" y="10"/>
            <a:ext cx="6095268" cy="6857990"/>
          </a:xfrm>
          <a:prstGeom prst="rect">
            <a:avLst/>
          </a:prstGeom>
          <a:ln>
            <a:noFill/>
          </a:ln>
          <a:effectLst/>
        </p:spPr>
      </p:pic>
      <p:pic>
        <p:nvPicPr>
          <p:cNvPr id="47" name="Picture 46">
            <a:extLst>
              <a:ext uri="{FF2B5EF4-FFF2-40B4-BE49-F238E27FC236}">
                <a16:creationId xmlns:a16="http://schemas.microsoft.com/office/drawing/2014/main" id="{8E21052C-1A31-44AF-8B72-AE3A24A4D4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49" name="Rectangle 48">
            <a:extLst>
              <a:ext uri="{FF2B5EF4-FFF2-40B4-BE49-F238E27FC236}">
                <a16:creationId xmlns:a16="http://schemas.microsoft.com/office/drawing/2014/main" id="{FEFF113E-9131-4EEB-8249-CBE6E831C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9D5DC35-5148-413F-80AE-F28E2B82F71F}"/>
              </a:ext>
            </a:extLst>
          </p:cNvPr>
          <p:cNvSpPr>
            <a:spLocks noGrp="1"/>
          </p:cNvSpPr>
          <p:nvPr>
            <p:ph type="title"/>
          </p:nvPr>
        </p:nvSpPr>
        <p:spPr>
          <a:xfrm>
            <a:off x="680322" y="2403231"/>
            <a:ext cx="5192940" cy="2133600"/>
          </a:xfrm>
        </p:spPr>
        <p:txBody>
          <a:bodyPr vert="horz" lIns="91440" tIns="45720" rIns="91440" bIns="45720" rtlCol="0" anchor="b">
            <a:normAutofit/>
          </a:bodyPr>
          <a:lstStyle/>
          <a:p>
            <a:pPr algn="r"/>
            <a:r>
              <a:rPr lang="en-US" sz="5400">
                <a:solidFill>
                  <a:schemeClr val="tx1"/>
                </a:solidFill>
              </a:rPr>
              <a:t>Mass Casualty Patient Tracking</a:t>
            </a:r>
          </a:p>
        </p:txBody>
      </p:sp>
    </p:spTree>
    <p:extLst>
      <p:ext uri="{BB962C8B-B14F-4D97-AF65-F5344CB8AC3E}">
        <p14:creationId xmlns:p14="http://schemas.microsoft.com/office/powerpoint/2010/main" val="269450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D5EEDE5C-BCB2-4130-84B2-A2555F42D8EC}"/>
              </a:ext>
            </a:extLst>
          </p:cNvPr>
          <p:cNvSpPr>
            <a:spLocks noGrp="1"/>
          </p:cNvSpPr>
          <p:nvPr>
            <p:ph type="title"/>
          </p:nvPr>
        </p:nvSpPr>
        <p:spPr>
          <a:xfrm>
            <a:off x="680321" y="2063262"/>
            <a:ext cx="3739279" cy="2661052"/>
          </a:xfrm>
        </p:spPr>
        <p:txBody>
          <a:bodyPr>
            <a:normAutofit/>
          </a:bodyPr>
          <a:lstStyle/>
          <a:p>
            <a:pPr algn="r"/>
            <a:r>
              <a:rPr lang="en-US" sz="4400">
                <a:solidFill>
                  <a:srgbClr val="FFFFFF"/>
                </a:solidFill>
              </a:rPr>
              <a:t>Mass Casualty Patient Tracking</a:t>
            </a:r>
          </a:p>
        </p:txBody>
      </p:sp>
      <p:sp>
        <p:nvSpPr>
          <p:cNvPr id="4" name="Content Placeholder 3">
            <a:extLst>
              <a:ext uri="{FF2B5EF4-FFF2-40B4-BE49-F238E27FC236}">
                <a16:creationId xmlns:a16="http://schemas.microsoft.com/office/drawing/2014/main" id="{CC5D0DED-A8E7-4F4D-A055-EE5CE2D5B57F}"/>
              </a:ext>
            </a:extLst>
          </p:cNvPr>
          <p:cNvSpPr>
            <a:spLocks noGrp="1"/>
          </p:cNvSpPr>
          <p:nvPr>
            <p:ph idx="1"/>
          </p:nvPr>
        </p:nvSpPr>
        <p:spPr>
          <a:xfrm>
            <a:off x="5287995" y="661106"/>
            <a:ext cx="6257362" cy="5503101"/>
          </a:xfrm>
        </p:spPr>
        <p:txBody>
          <a:bodyPr anchor="ctr">
            <a:normAutofit/>
          </a:bodyPr>
          <a:lstStyle/>
          <a:p>
            <a:r>
              <a:rPr lang="en-US" sz="2000">
                <a:solidFill>
                  <a:srgbClr val="FFFFFF"/>
                </a:solidFill>
              </a:rPr>
              <a:t>Upon notification from EMS/Dispatch of a Mass Casualty Event – facilities will:</a:t>
            </a:r>
          </a:p>
          <a:p>
            <a:pPr lvl="1">
              <a:buFont typeface="Wingdings" panose="05000000000000000000" pitchFamily="2" charset="2"/>
              <a:buChar char="Ø"/>
            </a:pPr>
            <a:r>
              <a:rPr lang="en-US">
                <a:solidFill>
                  <a:srgbClr val="FFFFFF"/>
                </a:solidFill>
              </a:rPr>
              <a:t>Initiate the Patient Tracking Excel spreadsheet (HICS 254 Excel form)</a:t>
            </a:r>
          </a:p>
          <a:p>
            <a:pPr lvl="1">
              <a:buFont typeface="Wingdings" panose="05000000000000000000" pitchFamily="2" charset="2"/>
              <a:buChar char="Ø"/>
            </a:pPr>
            <a:r>
              <a:rPr lang="en-US">
                <a:solidFill>
                  <a:srgbClr val="FFFFFF"/>
                </a:solidFill>
              </a:rPr>
              <a:t>Assess the need for regional assistance/notify region if necessary</a:t>
            </a:r>
          </a:p>
          <a:p>
            <a:r>
              <a:rPr lang="en-US" sz="2000">
                <a:solidFill>
                  <a:srgbClr val="FFFFFF"/>
                </a:solidFill>
              </a:rPr>
              <a:t>Regional support includes:</a:t>
            </a:r>
          </a:p>
          <a:p>
            <a:pPr lvl="1">
              <a:buFont typeface="Wingdings" panose="05000000000000000000" pitchFamily="2" charset="2"/>
              <a:buChar char="Ø"/>
            </a:pPr>
            <a:r>
              <a:rPr lang="en-US">
                <a:solidFill>
                  <a:srgbClr val="FFFFFF"/>
                </a:solidFill>
              </a:rPr>
              <a:t>Activate the Health MAC</a:t>
            </a:r>
          </a:p>
          <a:p>
            <a:pPr lvl="1">
              <a:buFont typeface="Wingdings" panose="05000000000000000000" pitchFamily="2" charset="2"/>
              <a:buChar char="Ø"/>
            </a:pPr>
            <a:r>
              <a:rPr lang="en-US">
                <a:solidFill>
                  <a:srgbClr val="FFFFFF"/>
                </a:solidFill>
              </a:rPr>
              <a:t>Create an Alert in MNTrac</a:t>
            </a:r>
          </a:p>
          <a:p>
            <a:pPr lvl="1">
              <a:buFont typeface="Wingdings" panose="05000000000000000000" pitchFamily="2" charset="2"/>
              <a:buChar char="Ø"/>
            </a:pPr>
            <a:r>
              <a:rPr lang="en-US">
                <a:solidFill>
                  <a:srgbClr val="FFFFFF"/>
                </a:solidFill>
              </a:rPr>
              <a:t>Open a Command Center</a:t>
            </a:r>
          </a:p>
          <a:p>
            <a:pPr lvl="1">
              <a:buFont typeface="Wingdings" panose="05000000000000000000" pitchFamily="2" charset="2"/>
              <a:buChar char="Ø"/>
            </a:pPr>
            <a:r>
              <a:rPr lang="en-US">
                <a:solidFill>
                  <a:srgbClr val="FFFFFF"/>
                </a:solidFill>
              </a:rPr>
              <a:t>Activate a Patient tracking event in MNTrac and invite all partners</a:t>
            </a:r>
          </a:p>
          <a:p>
            <a:pPr lvl="1">
              <a:buFont typeface="Wingdings" panose="05000000000000000000" pitchFamily="2" charset="2"/>
              <a:buChar char="Ø"/>
            </a:pPr>
            <a:r>
              <a:rPr lang="en-US">
                <a:solidFill>
                  <a:srgbClr val="FFFFFF"/>
                </a:solidFill>
              </a:rPr>
              <a:t>Assess resource needs and coordinate resource requests</a:t>
            </a:r>
          </a:p>
        </p:txBody>
      </p:sp>
      <p:sp>
        <p:nvSpPr>
          <p:cNvPr id="2" name="Footer Placeholder 1">
            <a:extLst>
              <a:ext uri="{FF2B5EF4-FFF2-40B4-BE49-F238E27FC236}">
                <a16:creationId xmlns:a16="http://schemas.microsoft.com/office/drawing/2014/main" id="{F950EDE7-EB04-4378-80C4-BE85EB6F5B91}"/>
              </a:ext>
            </a:extLst>
          </p:cNvPr>
          <p:cNvSpPr>
            <a:spLocks noGrp="1"/>
          </p:cNvSpPr>
          <p:nvPr>
            <p:ph type="ftr" sz="quarter" idx="11"/>
          </p:nvPr>
        </p:nvSpPr>
        <p:spPr>
          <a:xfrm>
            <a:off x="5282524" y="6164525"/>
            <a:ext cx="5993782" cy="365125"/>
          </a:xfrm>
        </p:spPr>
        <p:txBody>
          <a:bodyPr>
            <a:normAutofit/>
          </a:bodyPr>
          <a:lstStyle/>
          <a:p>
            <a:pPr>
              <a:spcAft>
                <a:spcPts val="600"/>
              </a:spcAft>
            </a:pPr>
            <a:r>
              <a:rPr lang="en-US">
                <a:solidFill>
                  <a:srgbClr val="FFFFFF"/>
                </a:solidFill>
              </a:rPr>
              <a:t>WCMHPC – Partnering to Plan, Prepare, and Respond</a:t>
            </a:r>
          </a:p>
        </p:txBody>
      </p:sp>
    </p:spTree>
    <p:extLst>
      <p:ext uri="{BB962C8B-B14F-4D97-AF65-F5344CB8AC3E}">
        <p14:creationId xmlns:p14="http://schemas.microsoft.com/office/powerpoint/2010/main" val="129831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86DA-2BC4-432F-9CE3-013F9FDAB319}"/>
              </a:ext>
            </a:extLst>
          </p:cNvPr>
          <p:cNvSpPr>
            <a:spLocks noGrp="1"/>
          </p:cNvSpPr>
          <p:nvPr>
            <p:ph type="title"/>
          </p:nvPr>
        </p:nvSpPr>
        <p:spPr/>
        <p:txBody>
          <a:bodyPr/>
          <a:lstStyle/>
          <a:p>
            <a:r>
              <a:rPr lang="en-US" dirty="0"/>
              <a:t>Information Sharing</a:t>
            </a:r>
          </a:p>
        </p:txBody>
      </p:sp>
      <p:sp>
        <p:nvSpPr>
          <p:cNvPr id="3" name="Content Placeholder 2">
            <a:extLst>
              <a:ext uri="{FF2B5EF4-FFF2-40B4-BE49-F238E27FC236}">
                <a16:creationId xmlns:a16="http://schemas.microsoft.com/office/drawing/2014/main" id="{C4A005DC-B367-40B2-B30B-F24CAAEF7ED9}"/>
              </a:ext>
            </a:extLst>
          </p:cNvPr>
          <p:cNvSpPr>
            <a:spLocks noGrp="1"/>
          </p:cNvSpPr>
          <p:nvPr>
            <p:ph idx="1"/>
          </p:nvPr>
        </p:nvSpPr>
        <p:spPr>
          <a:xfrm>
            <a:off x="838200" y="2005011"/>
            <a:ext cx="10515600" cy="4351338"/>
          </a:xfrm>
        </p:spPr>
        <p:txBody>
          <a:bodyPr/>
          <a:lstStyle/>
          <a:p>
            <a:r>
              <a:rPr lang="en-US" dirty="0"/>
              <a:t>Plan outlines what information can be shared and with whom</a:t>
            </a:r>
          </a:p>
          <a:p>
            <a:r>
              <a:rPr lang="en-US" dirty="0"/>
              <a:t>Impacted partners are invited to the MNTrac Patient tracking portal </a:t>
            </a:r>
          </a:p>
          <a:p>
            <a:pPr lvl="1">
              <a:buFont typeface="Wingdings" panose="05000000000000000000" pitchFamily="2" charset="2"/>
              <a:buChar char="Ø"/>
            </a:pPr>
            <a:r>
              <a:rPr lang="en-US" dirty="0"/>
              <a:t>Emergency Management</a:t>
            </a:r>
          </a:p>
          <a:p>
            <a:pPr lvl="1">
              <a:buFont typeface="Wingdings" panose="05000000000000000000" pitchFamily="2" charset="2"/>
              <a:buChar char="Ø"/>
            </a:pPr>
            <a:r>
              <a:rPr lang="en-US" dirty="0"/>
              <a:t>Public Health</a:t>
            </a:r>
          </a:p>
          <a:p>
            <a:pPr lvl="1">
              <a:buFont typeface="Wingdings" panose="05000000000000000000" pitchFamily="2" charset="2"/>
              <a:buChar char="Ø"/>
            </a:pPr>
            <a:r>
              <a:rPr lang="en-US" dirty="0"/>
              <a:t>Health care partners</a:t>
            </a:r>
          </a:p>
          <a:p>
            <a:pPr lvl="1">
              <a:buFont typeface="Wingdings" panose="05000000000000000000" pitchFamily="2" charset="2"/>
              <a:buChar char="Ø"/>
            </a:pPr>
            <a:r>
              <a:rPr lang="en-US" dirty="0"/>
              <a:t>State</a:t>
            </a:r>
          </a:p>
        </p:txBody>
      </p:sp>
      <p:sp>
        <p:nvSpPr>
          <p:cNvPr id="5" name="Footer Placeholder 4">
            <a:extLst>
              <a:ext uri="{FF2B5EF4-FFF2-40B4-BE49-F238E27FC236}">
                <a16:creationId xmlns:a16="http://schemas.microsoft.com/office/drawing/2014/main" id="{7859122A-E81E-42E3-A959-958931DA4E8D}"/>
              </a:ext>
            </a:extLst>
          </p:cNvPr>
          <p:cNvSpPr>
            <a:spLocks noGrp="1"/>
          </p:cNvSpPr>
          <p:nvPr>
            <p:ph type="ftr" sz="quarter" idx="11"/>
          </p:nvPr>
        </p:nvSpPr>
        <p:spPr/>
        <p:txBody>
          <a:bodyPr/>
          <a:lstStyle/>
          <a:p>
            <a:r>
              <a:rPr lang="en-US" sz="1400" dirty="0">
                <a:solidFill>
                  <a:schemeClr val="tx1">
                    <a:lumMod val="90000"/>
                    <a:lumOff val="10000"/>
                  </a:schemeClr>
                </a:solidFill>
              </a:rPr>
              <a:t>WCMHPC – Partnering to Plan, Prepare, and Respond</a:t>
            </a:r>
          </a:p>
        </p:txBody>
      </p:sp>
      <p:pic>
        <p:nvPicPr>
          <p:cNvPr id="4" name="Picture 3">
            <a:extLst>
              <a:ext uri="{FF2B5EF4-FFF2-40B4-BE49-F238E27FC236}">
                <a16:creationId xmlns:a16="http://schemas.microsoft.com/office/drawing/2014/main" id="{49F36BB0-8364-4DBA-8F8B-9B9A8FF99ACF}"/>
              </a:ext>
            </a:extLst>
          </p:cNvPr>
          <p:cNvPicPr>
            <a:picLocks noChangeAspect="1"/>
          </p:cNvPicPr>
          <p:nvPr/>
        </p:nvPicPr>
        <p:blipFill>
          <a:blip r:embed="rId3"/>
          <a:stretch>
            <a:fillRect/>
          </a:stretch>
        </p:blipFill>
        <p:spPr>
          <a:xfrm>
            <a:off x="6096000" y="3810718"/>
            <a:ext cx="5214375" cy="1970650"/>
          </a:xfrm>
          <a:prstGeom prst="rect">
            <a:avLst/>
          </a:prstGeom>
        </p:spPr>
      </p:pic>
    </p:spTree>
    <p:extLst>
      <p:ext uri="{BB962C8B-B14F-4D97-AF65-F5344CB8AC3E}">
        <p14:creationId xmlns:p14="http://schemas.microsoft.com/office/powerpoint/2010/main" val="346154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45662-5BC9-4CC9-8F68-90C4AE45C7A0}"/>
              </a:ext>
            </a:extLst>
          </p:cNvPr>
          <p:cNvSpPr>
            <a:spLocks noGrp="1"/>
          </p:cNvSpPr>
          <p:nvPr>
            <p:ph type="title"/>
          </p:nvPr>
        </p:nvSpPr>
        <p:spPr/>
        <p:txBody>
          <a:bodyPr/>
          <a:lstStyle/>
          <a:p>
            <a:r>
              <a:rPr lang="en-US" dirty="0"/>
              <a:t>Patient tracking information flow</a:t>
            </a:r>
          </a:p>
        </p:txBody>
      </p:sp>
      <p:sp>
        <p:nvSpPr>
          <p:cNvPr id="3" name="Footer Placeholder 2">
            <a:extLst>
              <a:ext uri="{FF2B5EF4-FFF2-40B4-BE49-F238E27FC236}">
                <a16:creationId xmlns:a16="http://schemas.microsoft.com/office/drawing/2014/main" id="{5FD4AFBB-F9FB-4BDD-8359-7A0EFF3DDD4D}"/>
              </a:ext>
            </a:extLst>
          </p:cNvPr>
          <p:cNvSpPr>
            <a:spLocks noGrp="1"/>
          </p:cNvSpPr>
          <p:nvPr>
            <p:ph type="ftr" sz="quarter" idx="11"/>
          </p:nvPr>
        </p:nvSpPr>
        <p:spPr/>
        <p:txBody>
          <a:bodyPr/>
          <a:lstStyle/>
          <a:p>
            <a:r>
              <a:rPr lang="en-US"/>
              <a:t>WCMHPC – Partnering to Plan, Prepare, and Respond</a:t>
            </a:r>
            <a:endParaRPr lang="en-US" dirty="0"/>
          </a:p>
        </p:txBody>
      </p:sp>
      <p:pic>
        <p:nvPicPr>
          <p:cNvPr id="5" name="Picture 4">
            <a:extLst>
              <a:ext uri="{FF2B5EF4-FFF2-40B4-BE49-F238E27FC236}">
                <a16:creationId xmlns:a16="http://schemas.microsoft.com/office/drawing/2014/main" id="{65C52A07-586C-4092-B04E-9B495361387E}"/>
              </a:ext>
            </a:extLst>
          </p:cNvPr>
          <p:cNvPicPr>
            <a:picLocks noChangeAspect="1"/>
          </p:cNvPicPr>
          <p:nvPr/>
        </p:nvPicPr>
        <p:blipFill>
          <a:blip r:embed="rId2"/>
          <a:stretch>
            <a:fillRect/>
          </a:stretch>
        </p:blipFill>
        <p:spPr>
          <a:xfrm>
            <a:off x="680321" y="2056377"/>
            <a:ext cx="9528221" cy="4801623"/>
          </a:xfrm>
          <a:prstGeom prst="rect">
            <a:avLst/>
          </a:prstGeom>
        </p:spPr>
      </p:pic>
    </p:spTree>
    <p:extLst>
      <p:ext uri="{BB962C8B-B14F-4D97-AF65-F5344CB8AC3E}">
        <p14:creationId xmlns:p14="http://schemas.microsoft.com/office/powerpoint/2010/main" val="4188582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6A529-E1E2-4DAD-80C2-5B4888768AD2}"/>
              </a:ext>
            </a:extLst>
          </p:cNvPr>
          <p:cNvSpPr>
            <a:spLocks noGrp="1"/>
          </p:cNvSpPr>
          <p:nvPr>
            <p:ph type="title"/>
          </p:nvPr>
        </p:nvSpPr>
        <p:spPr/>
        <p:txBody>
          <a:bodyPr/>
          <a:lstStyle/>
          <a:p>
            <a:r>
              <a:rPr lang="en-US" dirty="0"/>
              <a:t>Thinking outside the box……</a:t>
            </a:r>
          </a:p>
        </p:txBody>
      </p:sp>
      <p:sp>
        <p:nvSpPr>
          <p:cNvPr id="3" name="Content Placeholder 2">
            <a:extLst>
              <a:ext uri="{FF2B5EF4-FFF2-40B4-BE49-F238E27FC236}">
                <a16:creationId xmlns:a16="http://schemas.microsoft.com/office/drawing/2014/main" id="{AF3287E0-8BE1-4FBA-A69D-E46D675CE413}"/>
              </a:ext>
            </a:extLst>
          </p:cNvPr>
          <p:cNvSpPr>
            <a:spLocks noGrp="1"/>
          </p:cNvSpPr>
          <p:nvPr>
            <p:ph idx="1"/>
          </p:nvPr>
        </p:nvSpPr>
        <p:spPr/>
        <p:txBody>
          <a:bodyPr/>
          <a:lstStyle/>
          <a:p>
            <a:r>
              <a:rPr lang="en-US" dirty="0"/>
              <a:t>This plan can be used to support Family Reunification</a:t>
            </a:r>
          </a:p>
          <a:p>
            <a:pPr lvl="1"/>
            <a:r>
              <a:rPr lang="en-US" dirty="0"/>
              <a:t>Shelters</a:t>
            </a:r>
          </a:p>
          <a:p>
            <a:pPr lvl="1"/>
            <a:r>
              <a:rPr lang="en-US" dirty="0"/>
              <a:t>Alternate Care Sites</a:t>
            </a:r>
          </a:p>
        </p:txBody>
      </p:sp>
      <p:sp>
        <p:nvSpPr>
          <p:cNvPr id="4" name="Footer Placeholder 3">
            <a:extLst>
              <a:ext uri="{FF2B5EF4-FFF2-40B4-BE49-F238E27FC236}">
                <a16:creationId xmlns:a16="http://schemas.microsoft.com/office/drawing/2014/main" id="{EA1312CF-ED41-4096-B718-AC1CFB1ADEE8}"/>
              </a:ext>
            </a:extLst>
          </p:cNvPr>
          <p:cNvSpPr>
            <a:spLocks noGrp="1"/>
          </p:cNvSpPr>
          <p:nvPr>
            <p:ph type="ftr" sz="quarter" idx="11"/>
          </p:nvPr>
        </p:nvSpPr>
        <p:spPr/>
        <p:txBody>
          <a:bodyPr/>
          <a:lstStyle/>
          <a:p>
            <a:r>
              <a:rPr lang="en-US"/>
              <a:t>WCMHPC – Partnering to Plan, Prepare, and Respond</a:t>
            </a:r>
            <a:endParaRPr lang="en-US" dirty="0"/>
          </a:p>
        </p:txBody>
      </p:sp>
    </p:spTree>
    <p:extLst>
      <p:ext uri="{BB962C8B-B14F-4D97-AF65-F5344CB8AC3E}">
        <p14:creationId xmlns:p14="http://schemas.microsoft.com/office/powerpoint/2010/main" val="1301158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47" name="Picture 14">
            <a:extLst>
              <a:ext uri="{FF2B5EF4-FFF2-40B4-BE49-F238E27FC236}">
                <a16:creationId xmlns:a16="http://schemas.microsoft.com/office/drawing/2014/main" id="{DBD87452-FC4F-4BDC-ADC8-4CB118A2A6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Picture 16">
            <a:extLst>
              <a:ext uri="{FF2B5EF4-FFF2-40B4-BE49-F238E27FC236}">
                <a16:creationId xmlns:a16="http://schemas.microsoft.com/office/drawing/2014/main" id="{E61CB1A8-848E-4163-B923-E8E45A8758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49" name="Picture 18">
            <a:extLst>
              <a:ext uri="{FF2B5EF4-FFF2-40B4-BE49-F238E27FC236}">
                <a16:creationId xmlns:a16="http://schemas.microsoft.com/office/drawing/2014/main" id="{1B1A8FA8-12B4-4DAC-9916-EDE743447A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0" name="Rectangle 20">
            <a:extLst>
              <a:ext uri="{FF2B5EF4-FFF2-40B4-BE49-F238E27FC236}">
                <a16:creationId xmlns:a16="http://schemas.microsoft.com/office/drawing/2014/main" id="{D5F607A8-3DC2-493D-84D1-FCC004555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22">
            <a:extLst>
              <a:ext uri="{FF2B5EF4-FFF2-40B4-BE49-F238E27FC236}">
                <a16:creationId xmlns:a16="http://schemas.microsoft.com/office/drawing/2014/main" id="{7176774C-5A0F-479C-9E8B-557A2F643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2" name="Group 24">
            <a:extLst>
              <a:ext uri="{FF2B5EF4-FFF2-40B4-BE49-F238E27FC236}">
                <a16:creationId xmlns:a16="http://schemas.microsoft.com/office/drawing/2014/main" id="{E0DAFD82-3F74-4E59-B32E-BD77462BFF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6" name="Rectangle 25">
              <a:extLst>
                <a:ext uri="{FF2B5EF4-FFF2-40B4-BE49-F238E27FC236}">
                  <a16:creationId xmlns:a16="http://schemas.microsoft.com/office/drawing/2014/main" id="{4A91303C-F093-4328-A707-645FBC76F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396DCE38-5576-4DB4-9E0B-8BA014EBCB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0" name="Picture 9" descr="A close up of a logo&#10;&#10;Description generated with high confidence">
            <a:extLst>
              <a:ext uri="{FF2B5EF4-FFF2-40B4-BE49-F238E27FC236}">
                <a16:creationId xmlns:a16="http://schemas.microsoft.com/office/drawing/2014/main" id="{2E8DFDBC-9351-4F05-A14C-6DC83A0B6A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202" r="6121" b="1"/>
          <a:stretch/>
        </p:blipFill>
        <p:spPr>
          <a:xfrm>
            <a:off x="4636008" y="10"/>
            <a:ext cx="7552815" cy="6856310"/>
          </a:xfrm>
          <a:prstGeom prst="rect">
            <a:avLst/>
          </a:prstGeom>
          <a:ln>
            <a:noFill/>
          </a:ln>
          <a:effectLst/>
        </p:spPr>
      </p:pic>
      <p:sp>
        <p:nvSpPr>
          <p:cNvPr id="53" name="Rectangle 28">
            <a:extLst>
              <a:ext uri="{FF2B5EF4-FFF2-40B4-BE49-F238E27FC236}">
                <a16:creationId xmlns:a16="http://schemas.microsoft.com/office/drawing/2014/main" id="{356B696F-2C62-45F3-A534-B39DDD903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p:cNvSpPr>
            <a:spLocks noGrp="1"/>
          </p:cNvSpPr>
          <p:nvPr>
            <p:ph type="title"/>
          </p:nvPr>
        </p:nvSpPr>
        <p:spPr>
          <a:xfrm>
            <a:off x="680322" y="753228"/>
            <a:ext cx="3679028" cy="1080938"/>
          </a:xfrm>
        </p:spPr>
        <p:txBody>
          <a:bodyPr vert="horz" lIns="91440" tIns="45720" rIns="91440" bIns="45720" rtlCol="0" anchor="ctr">
            <a:normAutofit/>
          </a:bodyPr>
          <a:lstStyle/>
          <a:p>
            <a:pPr algn="l"/>
            <a:r>
              <a:rPr lang="en-US" sz="3200">
                <a:solidFill>
                  <a:schemeClr val="tx1"/>
                </a:solidFill>
              </a:rPr>
              <a:t>Questions!</a:t>
            </a:r>
          </a:p>
        </p:txBody>
      </p:sp>
      <p:pic>
        <p:nvPicPr>
          <p:cNvPr id="54" name="Picture 30">
            <a:extLst>
              <a:ext uri="{FF2B5EF4-FFF2-40B4-BE49-F238E27FC236}">
                <a16:creationId xmlns:a16="http://schemas.microsoft.com/office/drawing/2014/main" id="{655D1A39-500D-4C26-97A9-AB4AD60D0B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8" name="Text Placeholder 7"/>
          <p:cNvSpPr>
            <a:spLocks noGrp="1"/>
          </p:cNvSpPr>
          <p:nvPr>
            <p:ph type="body" sz="quarter" idx="13"/>
          </p:nvPr>
        </p:nvSpPr>
        <p:spPr>
          <a:xfrm>
            <a:off x="680322" y="2336873"/>
            <a:ext cx="3581635" cy="3599316"/>
          </a:xfrm>
        </p:spPr>
        <p:txBody>
          <a:bodyPr vert="horz" lIns="91440" tIns="45720" rIns="91440" bIns="45720" rtlCol="0">
            <a:normAutofit/>
          </a:bodyPr>
          <a:lstStyle/>
          <a:p>
            <a:pPr indent="-228600" algn="l">
              <a:lnSpc>
                <a:spcPct val="90000"/>
              </a:lnSpc>
              <a:spcAft>
                <a:spcPts val="600"/>
              </a:spcAft>
              <a:buFont typeface="Arial" panose="020B0604020202020204" pitchFamily="34" charset="0"/>
              <a:buChar char="•"/>
            </a:pPr>
            <a:r>
              <a:rPr lang="en-US" sz="1600" b="1">
                <a:solidFill>
                  <a:schemeClr val="tx1"/>
                </a:solidFill>
              </a:rPr>
              <a:t>Shawn Stoen</a:t>
            </a:r>
          </a:p>
          <a:p>
            <a:pPr indent="-228600" algn="l">
              <a:lnSpc>
                <a:spcPct val="90000"/>
              </a:lnSpc>
              <a:spcAft>
                <a:spcPts val="600"/>
              </a:spcAft>
              <a:buFont typeface="Arial" panose="020B0604020202020204" pitchFamily="34" charset="0"/>
              <a:buChar char="•"/>
            </a:pPr>
            <a:r>
              <a:rPr lang="en-US" sz="1600" i="1">
                <a:solidFill>
                  <a:schemeClr val="tx1"/>
                </a:solidFill>
              </a:rPr>
              <a:t>shawn.stoen@centracare.com</a:t>
            </a:r>
          </a:p>
          <a:p>
            <a:pPr indent="-228600" algn="l">
              <a:lnSpc>
                <a:spcPct val="90000"/>
              </a:lnSpc>
              <a:spcAft>
                <a:spcPts val="600"/>
              </a:spcAft>
              <a:buFont typeface="Arial" panose="020B0604020202020204" pitchFamily="34" charset="0"/>
              <a:buChar char="•"/>
            </a:pPr>
            <a:r>
              <a:rPr lang="en-US" sz="1600">
                <a:solidFill>
                  <a:schemeClr val="tx1"/>
                </a:solidFill>
              </a:rPr>
              <a:t>320-760-3513</a:t>
            </a:r>
          </a:p>
        </p:txBody>
      </p:sp>
      <p:sp>
        <p:nvSpPr>
          <p:cNvPr id="2" name="Footer Placeholder 1">
            <a:extLst>
              <a:ext uri="{FF2B5EF4-FFF2-40B4-BE49-F238E27FC236}">
                <a16:creationId xmlns:a16="http://schemas.microsoft.com/office/drawing/2014/main" id="{8B202546-AFF9-4A19-A2EB-AB99C5189B47}"/>
              </a:ext>
            </a:extLst>
          </p:cNvPr>
          <p:cNvSpPr>
            <a:spLocks noGrp="1"/>
          </p:cNvSpPr>
          <p:nvPr>
            <p:ph type="ftr" sz="quarter" idx="12"/>
          </p:nvPr>
        </p:nvSpPr>
        <p:spPr>
          <a:xfrm>
            <a:off x="680321" y="5936188"/>
            <a:ext cx="6423211" cy="365125"/>
          </a:xfrm>
        </p:spPr>
        <p:txBody>
          <a:bodyPr vert="horz" lIns="91440" tIns="45720" rIns="91440" bIns="45720" rtlCol="0" anchor="ctr">
            <a:normAutofit/>
          </a:bodyPr>
          <a:lstStyle/>
          <a:p>
            <a:pPr defTabSz="914400">
              <a:spcAft>
                <a:spcPts val="600"/>
              </a:spcAft>
            </a:pPr>
            <a:r>
              <a:rPr lang="en-US" kern="1200">
                <a:solidFill>
                  <a:prstClr val="white">
                    <a:tint val="75000"/>
                  </a:prstClr>
                </a:solidFill>
                <a:latin typeface="+mn-lt"/>
                <a:ea typeface="+mn-ea"/>
                <a:cs typeface="+mn-cs"/>
              </a:rPr>
              <a:t>WCMHPC – Partnering to Plan, Prepare, and Respond</a:t>
            </a:r>
          </a:p>
        </p:txBody>
      </p:sp>
    </p:spTree>
    <p:extLst>
      <p:ext uri="{BB962C8B-B14F-4D97-AF65-F5344CB8AC3E}">
        <p14:creationId xmlns:p14="http://schemas.microsoft.com/office/powerpoint/2010/main" val="136173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7" name="Picture 16">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A106B9FE-7E5A-4047-B5D3-C3C24BD3E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60EBA20-0A64-45D5-B937-FE93DCA0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5632" y="0"/>
            <a:ext cx="34063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3EAD5E5B-543A-4690-8C75-BACF7FFB40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pic>
        <p:nvPicPr>
          <p:cNvPr id="29" name="Picture 28">
            <a:extLst>
              <a:ext uri="{FF2B5EF4-FFF2-40B4-BE49-F238E27FC236}">
                <a16:creationId xmlns:a16="http://schemas.microsoft.com/office/drawing/2014/main" id="{98739700-980C-4F96-84CD-97157DFE86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59089"/>
            <a:ext cx="9107362" cy="321164"/>
          </a:xfrm>
          <a:prstGeom prst="rect">
            <a:avLst/>
          </a:prstGeom>
        </p:spPr>
      </p:pic>
      <p:sp>
        <p:nvSpPr>
          <p:cNvPr id="31" name="Rectangle 30">
            <a:extLst>
              <a:ext uri="{FF2B5EF4-FFF2-40B4-BE49-F238E27FC236}">
                <a16:creationId xmlns:a16="http://schemas.microsoft.com/office/drawing/2014/main" id="{52A2FDCB-3B06-44F3-A0AA-2C056C3E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9107363" cy="136819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7461844" cy="1080938"/>
          </a:xfrm>
        </p:spPr>
        <p:txBody>
          <a:bodyPr vert="horz" lIns="91440" tIns="45720" rIns="91440" bIns="45720" rtlCol="0" anchor="ctr">
            <a:normAutofit/>
          </a:bodyPr>
          <a:lstStyle/>
          <a:p>
            <a:pPr algn="l"/>
            <a:r>
              <a:rPr lang="en-US">
                <a:solidFill>
                  <a:srgbClr val="FFFFFF"/>
                </a:solidFill>
              </a:rPr>
              <a:t>Introduction</a:t>
            </a:r>
          </a:p>
        </p:txBody>
      </p:sp>
      <p:sp>
        <p:nvSpPr>
          <p:cNvPr id="8" name="TextBox 7">
            <a:extLst>
              <a:ext uri="{FF2B5EF4-FFF2-40B4-BE49-F238E27FC236}">
                <a16:creationId xmlns:a16="http://schemas.microsoft.com/office/drawing/2014/main" id="{8B9A0A43-B51C-484A-AD9E-4F2DDF660072}"/>
              </a:ext>
            </a:extLst>
          </p:cNvPr>
          <p:cNvSpPr txBox="1"/>
          <p:nvPr/>
        </p:nvSpPr>
        <p:spPr>
          <a:xfrm>
            <a:off x="680321" y="2336873"/>
            <a:ext cx="7461844" cy="3142077"/>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1500"/>
              <a:t>Center for Medicare and Medicaid Services (CMS) Emergency Preparedness requirements effective November 2017 highlight the need for patient tracking</a:t>
            </a:r>
          </a:p>
          <a:p>
            <a:pPr marL="285750" indent="-228600" defTabSz="914400">
              <a:lnSpc>
                <a:spcPct val="90000"/>
              </a:lnSpc>
              <a:spcAft>
                <a:spcPts val="600"/>
              </a:spcAft>
              <a:buFont typeface="Arial" panose="020B0604020202020204" pitchFamily="34" charset="0"/>
              <a:buChar char="•"/>
            </a:pPr>
            <a:r>
              <a:rPr lang="en-US" sz="1500"/>
              <a:t>We have learned, via real events and/or exercises, that the lack of patient tracking causes:</a:t>
            </a:r>
          </a:p>
          <a:p>
            <a:pPr marL="742950" lvl="1" indent="-228600" defTabSz="914400">
              <a:lnSpc>
                <a:spcPct val="90000"/>
              </a:lnSpc>
              <a:spcAft>
                <a:spcPts val="600"/>
              </a:spcAft>
              <a:buFont typeface="Arial" panose="020B0604020202020204" pitchFamily="34" charset="0"/>
              <a:buChar char="•"/>
            </a:pPr>
            <a:r>
              <a:rPr lang="en-US" sz="1500"/>
              <a:t>Delayed family reunification</a:t>
            </a:r>
          </a:p>
          <a:p>
            <a:pPr marL="742950" lvl="1" indent="-228600" defTabSz="914400">
              <a:lnSpc>
                <a:spcPct val="90000"/>
              </a:lnSpc>
              <a:spcAft>
                <a:spcPts val="600"/>
              </a:spcAft>
              <a:buFont typeface="Arial" panose="020B0604020202020204" pitchFamily="34" charset="0"/>
              <a:buChar char="•"/>
            </a:pPr>
            <a:r>
              <a:rPr lang="en-US" sz="1500"/>
              <a:t>Potential for delay in optimal patient care</a:t>
            </a:r>
          </a:p>
          <a:p>
            <a:pPr marL="742950" lvl="1" indent="-228600" defTabSz="914400">
              <a:lnSpc>
                <a:spcPct val="90000"/>
              </a:lnSpc>
              <a:spcAft>
                <a:spcPts val="600"/>
              </a:spcAft>
              <a:buFont typeface="Arial" panose="020B0604020202020204" pitchFamily="34" charset="0"/>
              <a:buChar char="•"/>
            </a:pPr>
            <a:r>
              <a:rPr lang="en-US" sz="1500"/>
              <a:t>Inability to identify resource needs</a:t>
            </a:r>
          </a:p>
          <a:p>
            <a:pPr marL="742950" lvl="1" indent="-228600" defTabSz="914400">
              <a:lnSpc>
                <a:spcPct val="90000"/>
              </a:lnSpc>
              <a:spcAft>
                <a:spcPts val="600"/>
              </a:spcAft>
              <a:buFont typeface="Arial" panose="020B0604020202020204" pitchFamily="34" charset="0"/>
              <a:buChar char="•"/>
            </a:pPr>
            <a:r>
              <a:rPr lang="en-US" sz="1500"/>
              <a:t>Inhibit law enforcement ability to gather evidence</a:t>
            </a:r>
          </a:p>
          <a:p>
            <a:pPr marL="742950" lvl="1" indent="-228600" defTabSz="914400">
              <a:lnSpc>
                <a:spcPct val="90000"/>
              </a:lnSpc>
              <a:spcAft>
                <a:spcPts val="600"/>
              </a:spcAft>
              <a:buFont typeface="Arial" panose="020B0604020202020204" pitchFamily="34" charset="0"/>
              <a:buChar char="•"/>
            </a:pPr>
            <a:r>
              <a:rPr lang="en-US" sz="1500"/>
              <a:t>Limit the ability of health care facilities to obtain reimbursement for treatment costs</a:t>
            </a:r>
          </a:p>
          <a:p>
            <a:pPr marL="742950" lvl="1" indent="-228600" defTabSz="914400">
              <a:lnSpc>
                <a:spcPct val="90000"/>
              </a:lnSpc>
              <a:spcAft>
                <a:spcPts val="600"/>
              </a:spcAft>
              <a:buFont typeface="Arial" panose="020B0604020202020204" pitchFamily="34" charset="0"/>
              <a:buChar char="•"/>
            </a:pPr>
            <a:endParaRPr lang="en-US" sz="1500"/>
          </a:p>
        </p:txBody>
      </p:sp>
      <p:sp>
        <p:nvSpPr>
          <p:cNvPr id="3" name="Footer Placeholder 2">
            <a:extLst>
              <a:ext uri="{FF2B5EF4-FFF2-40B4-BE49-F238E27FC236}">
                <a16:creationId xmlns:a16="http://schemas.microsoft.com/office/drawing/2014/main" id="{B623DC4C-D670-4E20-9D59-A8D45969D518}"/>
              </a:ext>
            </a:extLst>
          </p:cNvPr>
          <p:cNvSpPr>
            <a:spLocks noGrp="1"/>
          </p:cNvSpPr>
          <p:nvPr>
            <p:ph type="ftr" sz="quarter" idx="3"/>
          </p:nvPr>
        </p:nvSpPr>
        <p:spPr>
          <a:xfrm>
            <a:off x="680321" y="5936188"/>
            <a:ext cx="6870660" cy="365125"/>
          </a:xfrm>
        </p:spPr>
        <p:txBody>
          <a:bodyPr vert="horz" lIns="91440" tIns="45720" rIns="91440" bIns="45720" rtlCol="0" anchor="ctr">
            <a:normAutofit/>
          </a:bodyPr>
          <a:lstStyle/>
          <a:p>
            <a:pPr algn="l">
              <a:spcAft>
                <a:spcPts val="600"/>
              </a:spcAft>
            </a:pPr>
            <a:r>
              <a:rPr lang="en-US" sz="1050">
                <a:solidFill>
                  <a:schemeClr val="tx1">
                    <a:tint val="75000"/>
                  </a:schemeClr>
                </a:solidFill>
              </a:rPr>
              <a:t>WCMHPC – Partnering to Plan, Prepare, and Respond</a:t>
            </a:r>
          </a:p>
        </p:txBody>
      </p:sp>
    </p:spTree>
    <p:extLst>
      <p:ext uri="{BB962C8B-B14F-4D97-AF65-F5344CB8AC3E}">
        <p14:creationId xmlns:p14="http://schemas.microsoft.com/office/powerpoint/2010/main" val="212470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63A0869-CDE2-4AB8-88E8-A7BED92F8E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22022947-C2A8-402B-A01E-0D5BF1EA9F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231CA24D-6DC2-4FCB-9837-5AB679458A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944FCBD3-952F-40F0-BB34-9D8A18FE8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CBC80CCD-39BE-4EF0-8FDA-AA831EB44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EF80DE4C-0C31-4F4F-BA78-30C6E52F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799E698-FF9B-4101-95EF-59189E5D01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0663CEEF-E862-497E-8B58-D5FC7B598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F62DE490-9B76-4FCB-B722-75055E30A0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0" name="Rectangle 29">
            <a:extLst>
              <a:ext uri="{FF2B5EF4-FFF2-40B4-BE49-F238E27FC236}">
                <a16:creationId xmlns:a16="http://schemas.microsoft.com/office/drawing/2014/main" id="{F238B29C-0945-4ED7-825C-2662C6957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2063262"/>
            <a:ext cx="3739279" cy="2661052"/>
          </a:xfrm>
        </p:spPr>
        <p:txBody>
          <a:bodyPr vert="horz" lIns="91440" tIns="45720" rIns="91440" bIns="45720" rtlCol="0" anchor="ctr">
            <a:normAutofit/>
          </a:bodyPr>
          <a:lstStyle/>
          <a:p>
            <a:r>
              <a:rPr lang="en-US" sz="4400">
                <a:solidFill>
                  <a:schemeClr val="tx1"/>
                </a:solidFill>
              </a:rPr>
              <a:t>Purpose</a:t>
            </a:r>
          </a:p>
        </p:txBody>
      </p:sp>
      <p:sp>
        <p:nvSpPr>
          <p:cNvPr id="5" name="Footer Placeholder 4">
            <a:extLst>
              <a:ext uri="{FF2B5EF4-FFF2-40B4-BE49-F238E27FC236}">
                <a16:creationId xmlns:a16="http://schemas.microsoft.com/office/drawing/2014/main" id="{E7D7173A-D67F-461C-82A5-6AFBED166E56}"/>
              </a:ext>
            </a:extLst>
          </p:cNvPr>
          <p:cNvSpPr>
            <a:spLocks noGrp="1"/>
          </p:cNvSpPr>
          <p:nvPr>
            <p:ph type="ftr" sz="quarter" idx="3"/>
          </p:nvPr>
        </p:nvSpPr>
        <p:spPr>
          <a:xfrm>
            <a:off x="680321" y="6337190"/>
            <a:ext cx="5192941" cy="365125"/>
          </a:xfrm>
        </p:spPr>
        <p:txBody>
          <a:bodyPr vert="horz" lIns="91440" tIns="45720" rIns="91440" bIns="45720" rtlCol="0" anchor="ctr">
            <a:normAutofit/>
          </a:bodyPr>
          <a:lstStyle/>
          <a:p>
            <a:pPr algn="l">
              <a:spcAft>
                <a:spcPts val="600"/>
              </a:spcAft>
            </a:pPr>
            <a:r>
              <a:rPr lang="en-US" sz="1050" kern="1200">
                <a:solidFill>
                  <a:schemeClr val="tx1">
                    <a:tint val="75000"/>
                  </a:schemeClr>
                </a:solidFill>
                <a:latin typeface="+mn-lt"/>
                <a:ea typeface="+mn-ea"/>
                <a:cs typeface="+mn-cs"/>
              </a:rPr>
              <a:t>WCMHPC – Partnering to Plan, Prepare, and Respond</a:t>
            </a:r>
          </a:p>
        </p:txBody>
      </p:sp>
      <p:graphicFrame>
        <p:nvGraphicFramePr>
          <p:cNvPr id="7" name="TextBox 2">
            <a:extLst>
              <a:ext uri="{FF2B5EF4-FFF2-40B4-BE49-F238E27FC236}">
                <a16:creationId xmlns:a16="http://schemas.microsoft.com/office/drawing/2014/main" id="{A866632A-9145-4805-93AD-158DD28E3033}"/>
              </a:ext>
            </a:extLst>
          </p:cNvPr>
          <p:cNvGraphicFramePr/>
          <p:nvPr>
            <p:extLst>
              <p:ext uri="{D42A27DB-BD31-4B8C-83A1-F6EECF244321}">
                <p14:modId xmlns:p14="http://schemas.microsoft.com/office/powerpoint/2010/main" val="297744351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9609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23" name="Picture 11">
            <a:extLst>
              <a:ext uri="{FF2B5EF4-FFF2-40B4-BE49-F238E27FC236}">
                <a16:creationId xmlns:a16="http://schemas.microsoft.com/office/drawing/2014/main" id="{563A0869-CDE2-4AB8-88E8-A7BED92F8E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13">
            <a:extLst>
              <a:ext uri="{FF2B5EF4-FFF2-40B4-BE49-F238E27FC236}">
                <a16:creationId xmlns:a16="http://schemas.microsoft.com/office/drawing/2014/main" id="{22022947-C2A8-402B-A01E-0D5BF1EA9F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7" name="Picture 15">
            <a:extLst>
              <a:ext uri="{FF2B5EF4-FFF2-40B4-BE49-F238E27FC236}">
                <a16:creationId xmlns:a16="http://schemas.microsoft.com/office/drawing/2014/main" id="{231CA24D-6DC2-4FCB-9837-5AB679458A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9" name="Rectangle 17">
            <a:extLst>
              <a:ext uri="{FF2B5EF4-FFF2-40B4-BE49-F238E27FC236}">
                <a16:creationId xmlns:a16="http://schemas.microsoft.com/office/drawing/2014/main" id="{944FCBD3-952F-40F0-BB34-9D8A18FE8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19">
            <a:extLst>
              <a:ext uri="{FF2B5EF4-FFF2-40B4-BE49-F238E27FC236}">
                <a16:creationId xmlns:a16="http://schemas.microsoft.com/office/drawing/2014/main" id="{CBC80CCD-39BE-4EF0-8FDA-AA831EB44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EF80DE4C-0C31-4F4F-BA78-30C6E52F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799E698-FF9B-4101-95EF-59189E5D01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0663CEEF-E862-497E-8B58-D5FC7B598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F62DE490-9B76-4FCB-B722-75055E30A0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0" name="Rectangle 29">
            <a:extLst>
              <a:ext uri="{FF2B5EF4-FFF2-40B4-BE49-F238E27FC236}">
                <a16:creationId xmlns:a16="http://schemas.microsoft.com/office/drawing/2014/main" id="{F238B29C-0945-4ED7-825C-2662C6957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2063262"/>
            <a:ext cx="3739279" cy="2661052"/>
          </a:xfrm>
        </p:spPr>
        <p:txBody>
          <a:bodyPr vert="horz" lIns="91440" tIns="45720" rIns="91440" bIns="45720" rtlCol="0" anchor="ctr">
            <a:normAutofit/>
          </a:bodyPr>
          <a:lstStyle/>
          <a:p>
            <a:r>
              <a:rPr lang="en-US" sz="4400">
                <a:solidFill>
                  <a:schemeClr val="tx1"/>
                </a:solidFill>
              </a:rPr>
              <a:t>Objectives</a:t>
            </a:r>
          </a:p>
        </p:txBody>
      </p:sp>
      <p:sp>
        <p:nvSpPr>
          <p:cNvPr id="5" name="Footer Placeholder 4">
            <a:extLst>
              <a:ext uri="{FF2B5EF4-FFF2-40B4-BE49-F238E27FC236}">
                <a16:creationId xmlns:a16="http://schemas.microsoft.com/office/drawing/2014/main" id="{F9D1140D-9B77-47DB-A87C-5E8692739EA3}"/>
              </a:ext>
            </a:extLst>
          </p:cNvPr>
          <p:cNvSpPr>
            <a:spLocks noGrp="1"/>
          </p:cNvSpPr>
          <p:nvPr>
            <p:ph type="ftr" sz="quarter" idx="3"/>
          </p:nvPr>
        </p:nvSpPr>
        <p:spPr>
          <a:xfrm>
            <a:off x="680321" y="6337190"/>
            <a:ext cx="5192941" cy="365125"/>
          </a:xfrm>
        </p:spPr>
        <p:txBody>
          <a:bodyPr vert="horz" lIns="91440" tIns="45720" rIns="91440" bIns="45720" rtlCol="0" anchor="ctr">
            <a:normAutofit/>
          </a:bodyPr>
          <a:lstStyle/>
          <a:p>
            <a:pPr algn="l">
              <a:spcAft>
                <a:spcPts val="600"/>
              </a:spcAft>
            </a:pPr>
            <a:r>
              <a:rPr lang="en-US" sz="1050" kern="1200">
                <a:solidFill>
                  <a:schemeClr val="tx1">
                    <a:tint val="75000"/>
                  </a:schemeClr>
                </a:solidFill>
                <a:latin typeface="+mn-lt"/>
                <a:ea typeface="+mn-ea"/>
                <a:cs typeface="+mn-cs"/>
              </a:rPr>
              <a:t>WCMHPC – Partnering to Plan, Prepare, and Respond</a:t>
            </a:r>
          </a:p>
        </p:txBody>
      </p:sp>
      <p:graphicFrame>
        <p:nvGraphicFramePr>
          <p:cNvPr id="32" name="TextBox 2">
            <a:extLst>
              <a:ext uri="{FF2B5EF4-FFF2-40B4-BE49-F238E27FC236}">
                <a16:creationId xmlns:a16="http://schemas.microsoft.com/office/drawing/2014/main" id="{851E9C51-E978-47B3-B2BA-D92C5AEB5CD9}"/>
              </a:ext>
            </a:extLst>
          </p:cNvPr>
          <p:cNvGraphicFramePr/>
          <p:nvPr>
            <p:extLst>
              <p:ext uri="{D42A27DB-BD31-4B8C-83A1-F6EECF244321}">
                <p14:modId xmlns:p14="http://schemas.microsoft.com/office/powerpoint/2010/main" val="2121814652"/>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5939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BD87452-FC4F-4BDC-ADC8-4CB118A2A6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E61CB1A8-848E-4163-B923-E8E45A8758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1B1A8FA8-12B4-4DAC-9916-EDE743447A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D5F607A8-3DC2-493D-84D1-FCC004555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7176774C-5A0F-479C-9E8B-557A2F643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9613861" cy="1080938"/>
          </a:xfrm>
        </p:spPr>
        <p:txBody>
          <a:bodyPr vert="horz" lIns="91440" tIns="45720" rIns="91440" bIns="45720" rtlCol="0" anchor="ctr">
            <a:normAutofit/>
          </a:bodyPr>
          <a:lstStyle/>
          <a:p>
            <a:pPr algn="l"/>
            <a:r>
              <a:rPr lang="en-US">
                <a:solidFill>
                  <a:schemeClr val="tx1"/>
                </a:solidFill>
              </a:rPr>
              <a:t>Scope</a:t>
            </a:r>
          </a:p>
        </p:txBody>
      </p:sp>
      <p:sp>
        <p:nvSpPr>
          <p:cNvPr id="3" name="TextBox 2">
            <a:extLst>
              <a:ext uri="{FF2B5EF4-FFF2-40B4-BE49-F238E27FC236}">
                <a16:creationId xmlns:a16="http://schemas.microsoft.com/office/drawing/2014/main" id="{8CD612A8-3FF0-419D-8907-9A4C26063E20}"/>
              </a:ext>
            </a:extLst>
          </p:cNvPr>
          <p:cNvSpPr txBox="1"/>
          <p:nvPr/>
        </p:nvSpPr>
        <p:spPr>
          <a:xfrm>
            <a:off x="3777672" y="2336873"/>
            <a:ext cx="6516509" cy="359931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b="1">
                <a:effectLst>
                  <a:outerShdw blurRad="228600" algn="ctr" rotWithShape="0">
                    <a:prstClr val="black">
                      <a:alpha val="53000"/>
                    </a:prstClr>
                  </a:outerShdw>
                </a:effectLst>
              </a:rPr>
              <a:t>The plan is divided into three sections:</a:t>
            </a:r>
          </a:p>
          <a:p>
            <a:pPr indent="-228600" defTabSz="914400">
              <a:lnSpc>
                <a:spcPct val="90000"/>
              </a:lnSpc>
              <a:spcAft>
                <a:spcPts val="600"/>
              </a:spcAft>
              <a:buFont typeface="Arial" panose="020B0604020202020204" pitchFamily="34" charset="0"/>
              <a:buChar char="•"/>
            </a:pPr>
            <a:endParaRPr lang="en-US">
              <a:effectLst>
                <a:outerShdw blurRad="228600" algn="ctr" rotWithShape="0">
                  <a:prstClr val="black">
                    <a:alpha val="53000"/>
                  </a:prstClr>
                </a:outerShdw>
              </a:effectLst>
            </a:endParaRPr>
          </a:p>
          <a:p>
            <a:pPr marL="342900" indent="-228600" defTabSz="914400">
              <a:lnSpc>
                <a:spcPct val="90000"/>
              </a:lnSpc>
              <a:spcAft>
                <a:spcPts val="600"/>
              </a:spcAft>
              <a:buFont typeface="Arial" panose="020B0604020202020204" pitchFamily="34" charset="0"/>
              <a:buChar char="•"/>
            </a:pPr>
            <a:r>
              <a:rPr lang="en-US" b="1">
                <a:effectLst>
                  <a:outerShdw blurRad="228600" algn="ctr" rotWithShape="0">
                    <a:prstClr val="black">
                      <a:alpha val="53000"/>
                    </a:prstClr>
                  </a:outerShdw>
                </a:effectLst>
              </a:rPr>
              <a:t>Day to Day Patient tracking </a:t>
            </a:r>
          </a:p>
          <a:p>
            <a:pPr marL="800100" lvl="1" indent="-228600" defTabSz="914400">
              <a:lnSpc>
                <a:spcPct val="90000"/>
              </a:lnSpc>
              <a:spcAft>
                <a:spcPts val="600"/>
              </a:spcAft>
              <a:buFont typeface="Arial" panose="020B0604020202020204" pitchFamily="34" charset="0"/>
              <a:buChar char="•"/>
            </a:pPr>
            <a:r>
              <a:rPr lang="en-US">
                <a:effectLst>
                  <a:outerShdw blurRad="228600" algn="ctr" rotWithShape="0">
                    <a:prstClr val="black">
                      <a:alpha val="53000"/>
                    </a:prstClr>
                  </a:outerShdw>
                </a:effectLst>
              </a:rPr>
              <a:t>Creating a regional EMTALA form</a:t>
            </a:r>
          </a:p>
          <a:p>
            <a:pPr marL="342900" indent="-228600" defTabSz="914400">
              <a:lnSpc>
                <a:spcPct val="90000"/>
              </a:lnSpc>
              <a:spcAft>
                <a:spcPts val="600"/>
              </a:spcAft>
              <a:buFont typeface="Arial" panose="020B0604020202020204" pitchFamily="34" charset="0"/>
              <a:buChar char="•"/>
            </a:pPr>
            <a:r>
              <a:rPr lang="en-US" b="1">
                <a:effectLst>
                  <a:outerShdw blurRad="228600" algn="ctr" rotWithShape="0">
                    <a:prstClr val="black">
                      <a:alpha val="53000"/>
                    </a:prstClr>
                  </a:outerShdw>
                </a:effectLst>
              </a:rPr>
              <a:t>Facility Evacuation Patient tracking</a:t>
            </a:r>
          </a:p>
          <a:p>
            <a:pPr marL="800100" lvl="1" indent="-228600" defTabSz="914400">
              <a:lnSpc>
                <a:spcPct val="90000"/>
              </a:lnSpc>
              <a:spcAft>
                <a:spcPts val="600"/>
              </a:spcAft>
              <a:buFont typeface="Arial" panose="020B0604020202020204" pitchFamily="34" charset="0"/>
              <a:buChar char="•"/>
            </a:pPr>
            <a:r>
              <a:rPr lang="en-US">
                <a:effectLst>
                  <a:outerShdw blurRad="228600" algn="ctr" rotWithShape="0">
                    <a:prstClr val="black">
                      <a:alpha val="53000"/>
                    </a:prstClr>
                  </a:outerShdw>
                </a:effectLst>
              </a:rPr>
              <a:t>Utilization of the Healthcare Incident Command System and forms</a:t>
            </a:r>
          </a:p>
          <a:p>
            <a:pPr marL="342900" indent="-228600" defTabSz="914400">
              <a:lnSpc>
                <a:spcPct val="90000"/>
              </a:lnSpc>
              <a:spcAft>
                <a:spcPts val="600"/>
              </a:spcAft>
              <a:buFont typeface="Arial" panose="020B0604020202020204" pitchFamily="34" charset="0"/>
              <a:buChar char="•"/>
            </a:pPr>
            <a:r>
              <a:rPr lang="en-US" b="1">
                <a:effectLst>
                  <a:outerShdw blurRad="228600" algn="ctr" rotWithShape="0">
                    <a:prstClr val="black">
                      <a:alpha val="53000"/>
                    </a:prstClr>
                  </a:outerShdw>
                </a:effectLst>
              </a:rPr>
              <a:t>Mass casualty Patient tracking</a:t>
            </a:r>
          </a:p>
          <a:p>
            <a:pPr marL="800100" lvl="1" indent="-228600" defTabSz="914400">
              <a:lnSpc>
                <a:spcPct val="90000"/>
              </a:lnSpc>
              <a:spcAft>
                <a:spcPts val="600"/>
              </a:spcAft>
              <a:buFont typeface="Arial" panose="020B0604020202020204" pitchFamily="34" charset="0"/>
              <a:buChar char="•"/>
            </a:pPr>
            <a:r>
              <a:rPr lang="en-US">
                <a:effectLst>
                  <a:outerShdw blurRad="228600" algn="ctr" rotWithShape="0">
                    <a:prstClr val="black">
                      <a:alpha val="53000"/>
                    </a:prstClr>
                  </a:outerShdw>
                </a:effectLst>
              </a:rPr>
              <a:t>Multi-agency coordination</a:t>
            </a:r>
          </a:p>
          <a:p>
            <a:pPr marL="800100" lvl="1" indent="-228600" defTabSz="914400">
              <a:lnSpc>
                <a:spcPct val="90000"/>
              </a:lnSpc>
              <a:spcAft>
                <a:spcPts val="600"/>
              </a:spcAft>
              <a:buFont typeface="Arial" panose="020B0604020202020204" pitchFamily="34" charset="0"/>
              <a:buChar char="•"/>
            </a:pPr>
            <a:r>
              <a:rPr lang="en-US">
                <a:effectLst>
                  <a:outerShdw blurRad="228600" algn="ctr" rotWithShape="0">
                    <a:prstClr val="black">
                      <a:alpha val="53000"/>
                    </a:prstClr>
                  </a:outerShdw>
                </a:effectLst>
              </a:rPr>
              <a:t>MNTrac patient tracking access</a:t>
            </a:r>
          </a:p>
          <a:p>
            <a:pPr marL="800100" lvl="1" indent="-228600" defTabSz="914400">
              <a:lnSpc>
                <a:spcPct val="90000"/>
              </a:lnSpc>
              <a:spcAft>
                <a:spcPts val="600"/>
              </a:spcAft>
              <a:buFont typeface="Arial" panose="020B0604020202020204" pitchFamily="34" charset="0"/>
              <a:buChar char="•"/>
            </a:pPr>
            <a:r>
              <a:rPr lang="en-US">
                <a:effectLst>
                  <a:outerShdw blurRad="228600" algn="ctr" rotWithShape="0">
                    <a:prstClr val="black">
                      <a:alpha val="53000"/>
                    </a:prstClr>
                  </a:outerShdw>
                </a:effectLst>
              </a:rPr>
              <a:t>Information sharing</a:t>
            </a:r>
          </a:p>
        </p:txBody>
      </p:sp>
      <p:sp>
        <p:nvSpPr>
          <p:cNvPr id="7" name="Footer Placeholder 6">
            <a:extLst>
              <a:ext uri="{FF2B5EF4-FFF2-40B4-BE49-F238E27FC236}">
                <a16:creationId xmlns:a16="http://schemas.microsoft.com/office/drawing/2014/main" id="{150F02E8-AC25-41F8-ACF9-625370BC1A9F}"/>
              </a:ext>
            </a:extLst>
          </p:cNvPr>
          <p:cNvSpPr>
            <a:spLocks noGrp="1"/>
          </p:cNvSpPr>
          <p:nvPr>
            <p:ph type="ftr" sz="quarter" idx="3"/>
          </p:nvPr>
        </p:nvSpPr>
        <p:spPr>
          <a:xfrm>
            <a:off x="680321" y="5936188"/>
            <a:ext cx="6870660" cy="365125"/>
          </a:xfrm>
        </p:spPr>
        <p:txBody>
          <a:bodyPr vert="horz" lIns="91440" tIns="45720" rIns="91440" bIns="45720" rtlCol="0" anchor="ctr">
            <a:normAutofit/>
          </a:bodyPr>
          <a:lstStyle/>
          <a:p>
            <a:pPr algn="l" defTabSz="914400">
              <a:spcAft>
                <a:spcPts val="600"/>
              </a:spcAft>
            </a:pPr>
            <a:r>
              <a:rPr lang="en-US" sz="1050" kern="1200">
                <a:solidFill>
                  <a:schemeClr val="tx1">
                    <a:tint val="75000"/>
                  </a:schemeClr>
                </a:solidFill>
                <a:latin typeface="+mn-lt"/>
                <a:ea typeface="+mn-ea"/>
                <a:cs typeface="+mn-cs"/>
              </a:rPr>
              <a:t>WCMHPC – Partnering to Plan, Prepare, and Respond</a:t>
            </a:r>
          </a:p>
        </p:txBody>
      </p:sp>
      <p:pic>
        <p:nvPicPr>
          <p:cNvPr id="5" name="Picture 4">
            <a:extLst>
              <a:ext uri="{FF2B5EF4-FFF2-40B4-BE49-F238E27FC236}">
                <a16:creationId xmlns:a16="http://schemas.microsoft.com/office/drawing/2014/main" id="{3F70D7FB-38E2-4AC4-BACF-1FC13E9D5FD7}"/>
              </a:ext>
            </a:extLst>
          </p:cNvPr>
          <p:cNvPicPr>
            <a:picLocks noChangeAspect="1"/>
          </p:cNvPicPr>
          <p:nvPr/>
        </p:nvPicPr>
        <p:blipFill rotWithShape="1">
          <a:blip r:embed="rId6"/>
          <a:srcRect l="47211" r="18368" b="2"/>
          <a:stretch/>
        </p:blipFill>
        <p:spPr>
          <a:xfrm>
            <a:off x="794325" y="2336872"/>
            <a:ext cx="2692907" cy="3598789"/>
          </a:xfrm>
          <a:prstGeom prst="rect">
            <a:avLst/>
          </a:prstGeom>
          <a:blipFill dpi="0" rotWithShape="1">
            <a:blip r:embed="rId7">
              <a:alphaModFix amt="56000"/>
            </a:blip>
            <a:srcRect/>
            <a:stretch>
              <a:fillRect/>
            </a:stretch>
          </a:blipFill>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81968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CE8021-4E74-4794-A0E4-ECC2D2D40B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0B1B493A-0A00-4A78-9179-A51DFD228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05B327D4-1ABB-44EB-8BA9-1C136B153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68565C26-F31A-42A4-859E-1F38C81D1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1A3EC2D-CF74-44DB-A8BD-A1698850D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9613861" cy="1080938"/>
          </a:xfrm>
        </p:spPr>
        <p:txBody>
          <a:bodyPr vert="horz" lIns="91440" tIns="45720" rIns="91440" bIns="45720" rtlCol="0" anchor="ctr">
            <a:normAutofit/>
          </a:bodyPr>
          <a:lstStyle/>
          <a:p>
            <a:pPr algn="l"/>
            <a:r>
              <a:rPr lang="en-US">
                <a:solidFill>
                  <a:schemeClr val="tx1"/>
                </a:solidFill>
              </a:rPr>
              <a:t>Assumptions</a:t>
            </a:r>
          </a:p>
        </p:txBody>
      </p:sp>
      <p:sp>
        <p:nvSpPr>
          <p:cNvPr id="3" name="TextBox 2">
            <a:extLst>
              <a:ext uri="{FF2B5EF4-FFF2-40B4-BE49-F238E27FC236}">
                <a16:creationId xmlns:a16="http://schemas.microsoft.com/office/drawing/2014/main" id="{CD44A45C-C4C8-4B90-BCDE-4476AEE925CC}"/>
              </a:ext>
            </a:extLst>
          </p:cNvPr>
          <p:cNvSpPr txBox="1"/>
          <p:nvPr/>
        </p:nvSpPr>
        <p:spPr>
          <a:xfrm>
            <a:off x="680321" y="2336873"/>
            <a:ext cx="6423211" cy="3599316"/>
          </a:xfrm>
          <a:prstGeom prst="rect">
            <a:avLst/>
          </a:prstGeom>
        </p:spPr>
        <p:txBody>
          <a:bodyPr vert="horz" lIns="91440" tIns="45720" rIns="91440" bIns="45720" rtlCol="0">
            <a:normAutofit/>
          </a:bodyPr>
          <a:lstStyle/>
          <a:p>
            <a:pPr marL="285750" lvl="0" indent="-228600" defTabSz="914400">
              <a:lnSpc>
                <a:spcPct val="90000"/>
              </a:lnSpc>
              <a:spcAft>
                <a:spcPts val="600"/>
              </a:spcAft>
              <a:buFont typeface="Arial" panose="020B0604020202020204" pitchFamily="34" charset="0"/>
              <a:buChar char="•"/>
            </a:pPr>
            <a:r>
              <a:rPr lang="en-US" sz="2000">
                <a:effectLst>
                  <a:outerShdw blurRad="228600" algn="ctr" rotWithShape="0">
                    <a:prstClr val="black">
                      <a:alpha val="53000"/>
                    </a:prstClr>
                  </a:outerShdw>
                </a:effectLst>
              </a:rPr>
              <a:t>Not all patient information will be available immediately </a:t>
            </a:r>
          </a:p>
          <a:p>
            <a:pPr marL="285750" lvl="0" indent="-228600" defTabSz="914400">
              <a:lnSpc>
                <a:spcPct val="90000"/>
              </a:lnSpc>
              <a:spcAft>
                <a:spcPts val="600"/>
              </a:spcAft>
              <a:buFont typeface="Arial" panose="020B0604020202020204" pitchFamily="34" charset="0"/>
              <a:buChar char="•"/>
            </a:pPr>
            <a:r>
              <a:rPr lang="en-US" sz="2000">
                <a:effectLst>
                  <a:outerShdw blurRad="228600" algn="ctr" rotWithShape="0">
                    <a:prstClr val="black">
                      <a:alpha val="53000"/>
                    </a:prstClr>
                  </a:outerShdw>
                </a:effectLst>
              </a:rPr>
              <a:t>Patient tracking may continue for an extended period of time</a:t>
            </a:r>
          </a:p>
          <a:p>
            <a:pPr marL="285750" lvl="0" indent="-228600" defTabSz="914400">
              <a:lnSpc>
                <a:spcPct val="90000"/>
              </a:lnSpc>
              <a:spcAft>
                <a:spcPts val="600"/>
              </a:spcAft>
              <a:buFont typeface="Arial" panose="020B0604020202020204" pitchFamily="34" charset="0"/>
              <a:buChar char="•"/>
            </a:pPr>
            <a:r>
              <a:rPr lang="en-US" sz="2000">
                <a:effectLst>
                  <a:outerShdw blurRad="228600" algn="ctr" rotWithShape="0">
                    <a:prstClr val="black">
                      <a:alpha val="53000"/>
                    </a:prstClr>
                  </a:outerShdw>
                </a:effectLst>
              </a:rPr>
              <a:t>The plan supports the family reunification however it does not address the set up of the family reunification center.</a:t>
            </a:r>
          </a:p>
          <a:p>
            <a:pPr marL="285750" lvl="0" indent="-228600" defTabSz="914400">
              <a:lnSpc>
                <a:spcPct val="90000"/>
              </a:lnSpc>
              <a:spcAft>
                <a:spcPts val="600"/>
              </a:spcAft>
              <a:buFont typeface="Arial" panose="020B0604020202020204" pitchFamily="34" charset="0"/>
              <a:buChar char="•"/>
            </a:pPr>
            <a:r>
              <a:rPr lang="en-US" sz="2000">
                <a:effectLst>
                  <a:outerShdw blurRad="228600" algn="ctr" rotWithShape="0">
                    <a:prstClr val="black">
                      <a:alpha val="53000"/>
                    </a:prstClr>
                  </a:outerShdw>
                </a:effectLst>
              </a:rPr>
              <a:t>The plan can be used with the MNTrac Patient Tracking platform or it can be a stand-alone plan. </a:t>
            </a:r>
          </a:p>
          <a:p>
            <a:pPr marL="285750" lvl="0" indent="-228600" defTabSz="914400">
              <a:lnSpc>
                <a:spcPct val="90000"/>
              </a:lnSpc>
              <a:spcAft>
                <a:spcPts val="600"/>
              </a:spcAft>
              <a:buFont typeface="Arial" panose="020B0604020202020204" pitchFamily="34" charset="0"/>
              <a:buChar char="•"/>
            </a:pPr>
            <a:r>
              <a:rPr lang="en-US" sz="2000">
                <a:effectLst>
                  <a:outerShdw blurRad="228600" algn="ctr" rotWithShape="0">
                    <a:prstClr val="black">
                      <a:alpha val="53000"/>
                    </a:prstClr>
                  </a:outerShdw>
                </a:effectLst>
              </a:rPr>
              <a:t>All information shared must take into consideration HIPAA. </a:t>
            </a:r>
          </a:p>
          <a:p>
            <a:pPr indent="-228600" defTabSz="914400">
              <a:lnSpc>
                <a:spcPct val="90000"/>
              </a:lnSpc>
              <a:spcAft>
                <a:spcPts val="600"/>
              </a:spcAft>
              <a:buFont typeface="Arial" panose="020B0604020202020204" pitchFamily="34" charset="0"/>
              <a:buChar char="•"/>
            </a:pPr>
            <a:endParaRPr lang="en-US" sz="2000">
              <a:effectLst>
                <a:outerShdw blurRad="228600" algn="ctr" rotWithShape="0">
                  <a:prstClr val="black">
                    <a:alpha val="53000"/>
                  </a:prstClr>
                </a:outerShdw>
              </a:effectLst>
            </a:endParaRPr>
          </a:p>
        </p:txBody>
      </p:sp>
      <p:sp>
        <p:nvSpPr>
          <p:cNvPr id="5" name="Footer Placeholder 4">
            <a:extLst>
              <a:ext uri="{FF2B5EF4-FFF2-40B4-BE49-F238E27FC236}">
                <a16:creationId xmlns:a16="http://schemas.microsoft.com/office/drawing/2014/main" id="{47CF4E9D-ACE3-41E0-9B68-EE8EE3178CAE}"/>
              </a:ext>
            </a:extLst>
          </p:cNvPr>
          <p:cNvSpPr>
            <a:spLocks noGrp="1"/>
          </p:cNvSpPr>
          <p:nvPr>
            <p:ph type="ftr" sz="quarter" idx="3"/>
          </p:nvPr>
        </p:nvSpPr>
        <p:spPr>
          <a:xfrm>
            <a:off x="680321" y="5936188"/>
            <a:ext cx="6870660" cy="365125"/>
          </a:xfrm>
        </p:spPr>
        <p:txBody>
          <a:bodyPr vert="horz" lIns="91440" tIns="45720" rIns="91440" bIns="45720" rtlCol="0" anchor="ctr">
            <a:normAutofit/>
          </a:bodyPr>
          <a:lstStyle/>
          <a:p>
            <a:pPr algn="l" defTabSz="914400">
              <a:spcAft>
                <a:spcPts val="600"/>
              </a:spcAft>
            </a:pPr>
            <a:r>
              <a:rPr lang="en-US" sz="1050" kern="1200">
                <a:solidFill>
                  <a:schemeClr val="tx1">
                    <a:tint val="75000"/>
                  </a:schemeClr>
                </a:solidFill>
                <a:latin typeface="+mn-lt"/>
                <a:ea typeface="+mn-ea"/>
                <a:cs typeface="+mn-cs"/>
              </a:rPr>
              <a:t>WCMHPC – Partnering to Plan, Prepare, and Respond</a:t>
            </a:r>
          </a:p>
        </p:txBody>
      </p:sp>
      <p:pic>
        <p:nvPicPr>
          <p:cNvPr id="4" name="Picture 3">
            <a:extLst>
              <a:ext uri="{FF2B5EF4-FFF2-40B4-BE49-F238E27FC236}">
                <a16:creationId xmlns:a16="http://schemas.microsoft.com/office/drawing/2014/main" id="{AB46B69C-997B-4083-AA74-EEEFB0E7432A}"/>
              </a:ext>
            </a:extLst>
          </p:cNvPr>
          <p:cNvPicPr>
            <a:picLocks noChangeAspect="1"/>
          </p:cNvPicPr>
          <p:nvPr/>
        </p:nvPicPr>
        <p:blipFill>
          <a:blip r:embed="rId6"/>
          <a:stretch>
            <a:fillRect/>
          </a:stretch>
        </p:blipFill>
        <p:spPr>
          <a:xfrm>
            <a:off x="7637463" y="3027052"/>
            <a:ext cx="2656718" cy="221835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82207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4CE8021-4E74-4794-A0E4-ECC2D2D40B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0B1B493A-0A00-4A78-9179-A51DFD228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7" name="Picture 16">
            <a:extLst>
              <a:ext uri="{FF2B5EF4-FFF2-40B4-BE49-F238E27FC236}">
                <a16:creationId xmlns:a16="http://schemas.microsoft.com/office/drawing/2014/main" id="{05B327D4-1ABB-44EB-8BA9-1C136B153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a:extLst>
              <a:ext uri="{FF2B5EF4-FFF2-40B4-BE49-F238E27FC236}">
                <a16:creationId xmlns:a16="http://schemas.microsoft.com/office/drawing/2014/main" id="{68565C26-F31A-42A4-859E-1F38C81D1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81A3EC2D-CF74-44DB-A8BD-A1698850D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9613861" cy="1080938"/>
          </a:xfrm>
        </p:spPr>
        <p:txBody>
          <a:bodyPr vert="horz" lIns="91440" tIns="45720" rIns="91440" bIns="45720" rtlCol="0" anchor="ctr">
            <a:normAutofit/>
          </a:bodyPr>
          <a:lstStyle/>
          <a:p>
            <a:pPr algn="l"/>
            <a:r>
              <a:rPr lang="en-US">
                <a:solidFill>
                  <a:schemeClr val="tx1"/>
                </a:solidFill>
              </a:rPr>
              <a:t>Day to Day Patient tracking</a:t>
            </a:r>
          </a:p>
        </p:txBody>
      </p:sp>
      <p:sp>
        <p:nvSpPr>
          <p:cNvPr id="3" name="TextBox 2">
            <a:extLst>
              <a:ext uri="{FF2B5EF4-FFF2-40B4-BE49-F238E27FC236}">
                <a16:creationId xmlns:a16="http://schemas.microsoft.com/office/drawing/2014/main" id="{122F5E49-9370-461A-B21A-9E81DCB9DA87}"/>
              </a:ext>
            </a:extLst>
          </p:cNvPr>
          <p:cNvSpPr txBox="1"/>
          <p:nvPr/>
        </p:nvSpPr>
        <p:spPr>
          <a:xfrm>
            <a:off x="680321" y="2336873"/>
            <a:ext cx="6423211" cy="3599316"/>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2000">
                <a:effectLst>
                  <a:outerShdw blurRad="228600" algn="ctr" rotWithShape="0">
                    <a:prstClr val="black">
                      <a:alpha val="53000"/>
                    </a:prstClr>
                  </a:outerShdw>
                </a:effectLst>
              </a:rPr>
              <a:t>Emergency Medical Treatment &amp; Labor Act (EMTALA) form</a:t>
            </a:r>
          </a:p>
          <a:p>
            <a:pPr marL="285750" indent="-228600" defTabSz="914400">
              <a:lnSpc>
                <a:spcPct val="90000"/>
              </a:lnSpc>
              <a:spcAft>
                <a:spcPts val="600"/>
              </a:spcAft>
              <a:buFont typeface="Arial" panose="020B0604020202020204" pitchFamily="34" charset="0"/>
              <a:buChar char="•"/>
            </a:pPr>
            <a:r>
              <a:rPr lang="en-US" sz="2000">
                <a:effectLst>
                  <a:outerShdw blurRad="228600" algn="ctr" rotWithShape="0">
                    <a:prstClr val="black">
                      <a:alpha val="53000"/>
                    </a:prstClr>
                  </a:outerShdw>
                </a:effectLst>
              </a:rPr>
              <a:t>Patient receipt </a:t>
            </a:r>
          </a:p>
          <a:p>
            <a:pPr marL="285750" indent="-228600" defTabSz="914400">
              <a:lnSpc>
                <a:spcPct val="90000"/>
              </a:lnSpc>
              <a:spcAft>
                <a:spcPts val="600"/>
              </a:spcAft>
              <a:buFont typeface="Arial" panose="020B0604020202020204" pitchFamily="34" charset="0"/>
              <a:buChar char="•"/>
            </a:pPr>
            <a:r>
              <a:rPr lang="en-US" sz="2000">
                <a:effectLst>
                  <a:outerShdw blurRad="228600" algn="ctr" rotWithShape="0">
                    <a:prstClr val="black">
                      <a:alpha val="53000"/>
                    </a:prstClr>
                  </a:outerShdw>
                </a:effectLst>
              </a:rPr>
              <a:t>Closing the loop</a:t>
            </a:r>
          </a:p>
        </p:txBody>
      </p:sp>
      <p:sp>
        <p:nvSpPr>
          <p:cNvPr id="8" name="Footer Placeholder 7">
            <a:extLst>
              <a:ext uri="{FF2B5EF4-FFF2-40B4-BE49-F238E27FC236}">
                <a16:creationId xmlns:a16="http://schemas.microsoft.com/office/drawing/2014/main" id="{9030FE90-FF0A-4A77-B885-38776FABCD74}"/>
              </a:ext>
            </a:extLst>
          </p:cNvPr>
          <p:cNvSpPr>
            <a:spLocks noGrp="1"/>
          </p:cNvSpPr>
          <p:nvPr>
            <p:ph type="ftr" sz="quarter" idx="3"/>
          </p:nvPr>
        </p:nvSpPr>
        <p:spPr>
          <a:xfrm>
            <a:off x="680321" y="5936188"/>
            <a:ext cx="6870660" cy="365125"/>
          </a:xfrm>
        </p:spPr>
        <p:txBody>
          <a:bodyPr vert="horz" lIns="91440" tIns="45720" rIns="91440" bIns="45720" rtlCol="0" anchor="ctr">
            <a:normAutofit/>
          </a:bodyPr>
          <a:lstStyle/>
          <a:p>
            <a:pPr algn="l" defTabSz="914400">
              <a:spcAft>
                <a:spcPts val="600"/>
              </a:spcAft>
            </a:pPr>
            <a:r>
              <a:rPr lang="en-US" sz="1050" kern="1200">
                <a:solidFill>
                  <a:schemeClr val="tx1">
                    <a:tint val="75000"/>
                  </a:schemeClr>
                </a:solidFill>
                <a:latin typeface="+mn-lt"/>
                <a:ea typeface="+mn-ea"/>
                <a:cs typeface="+mn-cs"/>
              </a:rPr>
              <a:t>WCMHPC – Partnering to Plan, Prepare, and Respond</a:t>
            </a:r>
          </a:p>
        </p:txBody>
      </p:sp>
      <p:pic>
        <p:nvPicPr>
          <p:cNvPr id="5" name="Picture 4">
            <a:extLst>
              <a:ext uri="{FF2B5EF4-FFF2-40B4-BE49-F238E27FC236}">
                <a16:creationId xmlns:a16="http://schemas.microsoft.com/office/drawing/2014/main" id="{37320C03-44AA-47CF-A4C7-98EFE5492602}"/>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9000"/>
                    </a14:imgEffect>
                  </a14:imgLayer>
                </a14:imgProps>
              </a:ext>
            </a:extLst>
          </a:blip>
          <a:stretch>
            <a:fillRect/>
          </a:stretch>
        </p:blipFill>
        <p:spPr>
          <a:xfrm>
            <a:off x="7637463" y="3117320"/>
            <a:ext cx="2656718" cy="203782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17903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DC35-5148-413F-80AE-F28E2B82F71F}"/>
              </a:ext>
            </a:extLst>
          </p:cNvPr>
          <p:cNvSpPr>
            <a:spLocks noGrp="1"/>
          </p:cNvSpPr>
          <p:nvPr>
            <p:ph type="title"/>
          </p:nvPr>
        </p:nvSpPr>
        <p:spPr/>
        <p:txBody>
          <a:bodyPr/>
          <a:lstStyle/>
          <a:p>
            <a:r>
              <a:rPr lang="en-US" dirty="0"/>
              <a:t>Facility Evacuation Patient tracking</a:t>
            </a:r>
          </a:p>
        </p:txBody>
      </p:sp>
      <p:sp>
        <p:nvSpPr>
          <p:cNvPr id="3" name="Content Placeholder 2">
            <a:extLst>
              <a:ext uri="{FF2B5EF4-FFF2-40B4-BE49-F238E27FC236}">
                <a16:creationId xmlns:a16="http://schemas.microsoft.com/office/drawing/2014/main" id="{CE339737-6388-48B8-A738-958ED34B6754}"/>
              </a:ext>
            </a:extLst>
          </p:cNvPr>
          <p:cNvSpPr>
            <a:spLocks noGrp="1"/>
          </p:cNvSpPr>
          <p:nvPr>
            <p:ph idx="1"/>
          </p:nvPr>
        </p:nvSpPr>
        <p:spPr/>
        <p:txBody>
          <a:bodyPr>
            <a:normAutofit fontScale="92500" lnSpcReduction="20000"/>
          </a:bodyPr>
          <a:lstStyle/>
          <a:p>
            <a:r>
              <a:rPr lang="en-US" dirty="0"/>
              <a:t>Facilities will:</a:t>
            </a:r>
          </a:p>
          <a:p>
            <a:pPr lvl="1">
              <a:buFont typeface="Wingdings" panose="05000000000000000000" pitchFamily="2" charset="2"/>
              <a:buChar char="ü"/>
            </a:pPr>
            <a:r>
              <a:rPr lang="en-US" dirty="0"/>
              <a:t>Notify region of need for evacuation</a:t>
            </a:r>
          </a:p>
          <a:p>
            <a:pPr lvl="1">
              <a:buFont typeface="Wingdings" panose="05000000000000000000" pitchFamily="2" charset="2"/>
              <a:buChar char="ü"/>
            </a:pPr>
            <a:r>
              <a:rPr lang="en-US" dirty="0"/>
              <a:t>Use the HICS Patient Tracking form</a:t>
            </a:r>
          </a:p>
          <a:p>
            <a:pPr lvl="1">
              <a:buFont typeface="Wingdings" panose="05000000000000000000" pitchFamily="2" charset="2"/>
              <a:buChar char="ü"/>
            </a:pPr>
            <a:r>
              <a:rPr lang="en-US" dirty="0"/>
              <a:t>Hospitals will also use the EMTALA form (following the process used in Day to Day tracking)</a:t>
            </a:r>
          </a:p>
          <a:p>
            <a:r>
              <a:rPr lang="en-US" dirty="0"/>
              <a:t>Regional support include:</a:t>
            </a:r>
          </a:p>
          <a:p>
            <a:pPr lvl="1">
              <a:buFont typeface="Wingdings" panose="05000000000000000000" pitchFamily="2" charset="2"/>
              <a:buChar char="ü"/>
            </a:pPr>
            <a:r>
              <a:rPr lang="en-US" dirty="0"/>
              <a:t>Create a regional alert in MNTrac</a:t>
            </a:r>
          </a:p>
          <a:p>
            <a:pPr lvl="1">
              <a:buFont typeface="Wingdings" panose="05000000000000000000" pitchFamily="2" charset="2"/>
              <a:buChar char="ü"/>
            </a:pPr>
            <a:r>
              <a:rPr lang="en-US" dirty="0"/>
              <a:t>Create a bed availability alert in MNTrac</a:t>
            </a:r>
          </a:p>
          <a:p>
            <a:pPr lvl="1">
              <a:buFont typeface="Wingdings" panose="05000000000000000000" pitchFamily="2" charset="2"/>
              <a:buChar char="ü"/>
            </a:pPr>
            <a:r>
              <a:rPr lang="en-US" dirty="0"/>
              <a:t>Open up a command center in MNTrac </a:t>
            </a:r>
          </a:p>
          <a:p>
            <a:pPr lvl="1">
              <a:buFont typeface="Wingdings" panose="05000000000000000000" pitchFamily="2" charset="2"/>
              <a:buChar char="ü"/>
            </a:pPr>
            <a:r>
              <a:rPr lang="en-US" dirty="0"/>
              <a:t>Assess resource needs</a:t>
            </a:r>
          </a:p>
          <a:p>
            <a:pPr lvl="1">
              <a:buFont typeface="Wingdings" panose="05000000000000000000" pitchFamily="2" charset="2"/>
              <a:buChar char="ü"/>
            </a:pPr>
            <a:r>
              <a:rPr lang="en-US" dirty="0"/>
              <a:t>Activate the Health MAC</a:t>
            </a:r>
          </a:p>
          <a:p>
            <a:pPr lvl="1">
              <a:buFont typeface="Wingdings" panose="05000000000000000000" pitchFamily="2" charset="2"/>
              <a:buChar char="ü"/>
            </a:pPr>
            <a:r>
              <a:rPr lang="en-US" dirty="0"/>
              <a:t>Consider utilizing the Patient tracking program within MNTrac</a:t>
            </a:r>
          </a:p>
        </p:txBody>
      </p:sp>
      <p:sp>
        <p:nvSpPr>
          <p:cNvPr id="5" name="Footer Placeholder 4">
            <a:extLst>
              <a:ext uri="{FF2B5EF4-FFF2-40B4-BE49-F238E27FC236}">
                <a16:creationId xmlns:a16="http://schemas.microsoft.com/office/drawing/2014/main" id="{D7D86B8A-0A43-4E5C-BCC8-8FA4E29A316D}"/>
              </a:ext>
            </a:extLst>
          </p:cNvPr>
          <p:cNvSpPr>
            <a:spLocks noGrp="1"/>
          </p:cNvSpPr>
          <p:nvPr>
            <p:ph type="ftr" sz="quarter" idx="11"/>
          </p:nvPr>
        </p:nvSpPr>
        <p:spPr/>
        <p:txBody>
          <a:bodyPr/>
          <a:lstStyle/>
          <a:p>
            <a:r>
              <a:rPr lang="en-US" sz="1400" dirty="0">
                <a:solidFill>
                  <a:schemeClr val="tx1">
                    <a:lumMod val="90000"/>
                    <a:lumOff val="10000"/>
                  </a:schemeClr>
                </a:solidFill>
              </a:rPr>
              <a:t>WCMHPC – Partnering to Plan, Prepare, and Respond</a:t>
            </a:r>
          </a:p>
        </p:txBody>
      </p:sp>
    </p:spTree>
    <p:extLst>
      <p:ext uri="{BB962C8B-B14F-4D97-AF65-F5344CB8AC3E}">
        <p14:creationId xmlns:p14="http://schemas.microsoft.com/office/powerpoint/2010/main" val="332553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CE8021-4E74-4794-A0E4-ECC2D2D40B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8E078BCD-8B65-4E7B-AE0A-990752A253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34BFAB54-6FA9-45FB-BA3B-3591CB055C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B7C6772A-E335-4500-A29B-3A44614E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09F57701-3264-4009-ADFB-56BD816DC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76CAFBBC-9101-4999-98F4-37DE46210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FEE7D4F-E06C-4F1E-9694-422AAAE42B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23" name="Rectangle 22">
            <a:extLst>
              <a:ext uri="{FF2B5EF4-FFF2-40B4-BE49-F238E27FC236}">
                <a16:creationId xmlns:a16="http://schemas.microsoft.com/office/drawing/2014/main" id="{0456077E-F215-462C-B07C-17E23CB90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76B34BE-9BD4-463B-8810-E90948ED29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7" name="Rectangle 26">
            <a:extLst>
              <a:ext uri="{FF2B5EF4-FFF2-40B4-BE49-F238E27FC236}">
                <a16:creationId xmlns:a16="http://schemas.microsoft.com/office/drawing/2014/main" id="{998DB40D-2AF3-448E-AFC7-F3D9AD269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23E1708-D4EF-4852-9599-052311DFD0D5}"/>
              </a:ext>
            </a:extLst>
          </p:cNvPr>
          <p:cNvSpPr>
            <a:spLocks noGrp="1"/>
          </p:cNvSpPr>
          <p:nvPr>
            <p:ph type="title"/>
          </p:nvPr>
        </p:nvSpPr>
        <p:spPr>
          <a:xfrm>
            <a:off x="680322" y="2063262"/>
            <a:ext cx="3739278" cy="2661138"/>
          </a:xfrm>
        </p:spPr>
        <p:txBody>
          <a:bodyPr vert="horz" lIns="91440" tIns="45720" rIns="91440" bIns="45720" rtlCol="0" anchor="b">
            <a:normAutofit/>
          </a:bodyPr>
          <a:lstStyle/>
          <a:p>
            <a:pPr algn="r"/>
            <a:r>
              <a:rPr lang="en-US" sz="5400" dirty="0"/>
              <a:t>Evacuation</a:t>
            </a:r>
          </a:p>
        </p:txBody>
      </p:sp>
      <p:pic>
        <p:nvPicPr>
          <p:cNvPr id="4" name="Picture 3">
            <a:extLst>
              <a:ext uri="{FF2B5EF4-FFF2-40B4-BE49-F238E27FC236}">
                <a16:creationId xmlns:a16="http://schemas.microsoft.com/office/drawing/2014/main" id="{1B31A110-80CD-4C4C-8360-D4B3CBA5AAE7}"/>
              </a:ext>
            </a:extLst>
          </p:cNvPr>
          <p:cNvPicPr>
            <a:picLocks noChangeAspect="1"/>
          </p:cNvPicPr>
          <p:nvPr/>
        </p:nvPicPr>
        <p:blipFill>
          <a:blip r:embed="rId6"/>
          <a:stretch>
            <a:fillRect/>
          </a:stretch>
        </p:blipFill>
        <p:spPr>
          <a:xfrm>
            <a:off x="6069073" y="640080"/>
            <a:ext cx="4692029" cy="5577840"/>
          </a:xfrm>
          <a:prstGeom prst="rect">
            <a:avLst/>
          </a:prstGeom>
          <a:ln>
            <a:noFill/>
          </a:ln>
          <a:effectLst>
            <a:outerShdw blurRad="76200" dist="63500" dir="5040000" algn="tl" rotWithShape="0">
              <a:srgbClr val="000000">
                <a:alpha val="41000"/>
              </a:srgbClr>
            </a:outerShdw>
          </a:effectLst>
        </p:spPr>
      </p:pic>
      <p:sp>
        <p:nvSpPr>
          <p:cNvPr id="3" name="Footer Placeholder 2">
            <a:extLst>
              <a:ext uri="{FF2B5EF4-FFF2-40B4-BE49-F238E27FC236}">
                <a16:creationId xmlns:a16="http://schemas.microsoft.com/office/drawing/2014/main" id="{B119E9AD-00C3-4B73-B3BA-1CCFAA39C43B}"/>
              </a:ext>
            </a:extLst>
          </p:cNvPr>
          <p:cNvSpPr>
            <a:spLocks noGrp="1"/>
          </p:cNvSpPr>
          <p:nvPr>
            <p:ph type="ftr" sz="quarter" idx="11"/>
          </p:nvPr>
        </p:nvSpPr>
        <p:spPr>
          <a:xfrm>
            <a:off x="680321" y="6337190"/>
            <a:ext cx="5192941"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WCMHPC – Partnering to Plan, Prepare, and Respond</a:t>
            </a:r>
          </a:p>
        </p:txBody>
      </p:sp>
    </p:spTree>
    <p:extLst>
      <p:ext uri="{BB962C8B-B14F-4D97-AF65-F5344CB8AC3E}">
        <p14:creationId xmlns:p14="http://schemas.microsoft.com/office/powerpoint/2010/main" val="76895729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6A1386-9537-4EA6-B9A3-FB7D154FAC23}">
  <ds:schemaRefs>
    <ds:schemaRef ds:uri="http://schemas.openxmlformats.org/package/2006/metadata/core-properties"/>
    <ds:schemaRef ds:uri="a340cd5a-8d85-4c94-8b3b-dcb04460a05d"/>
    <ds:schemaRef ds:uri="http://purl.org/dc/term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4.xml><?xml version="1.0" encoding="utf-8"?>
<ds:datastoreItem xmlns:ds="http://schemas.openxmlformats.org/officeDocument/2006/customXml" ds:itemID="{02617A5B-38EC-4037-96F9-B81D9FB1B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Berlin</Template>
  <TotalTime>508</TotalTime>
  <Words>1023</Words>
  <Application>Microsoft Office PowerPoint</Application>
  <PresentationFormat>Widescreen</PresentationFormat>
  <Paragraphs>140</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NeueHaasGroteskText Std</vt:lpstr>
      <vt:lpstr>Trebuchet MS</vt:lpstr>
      <vt:lpstr>Wingdings</vt:lpstr>
      <vt:lpstr>Berlin</vt:lpstr>
      <vt:lpstr>Regional Patient Tracking Plan </vt:lpstr>
      <vt:lpstr>Introduction</vt:lpstr>
      <vt:lpstr>Purpose</vt:lpstr>
      <vt:lpstr>Objectives</vt:lpstr>
      <vt:lpstr>Scope</vt:lpstr>
      <vt:lpstr>Assumptions</vt:lpstr>
      <vt:lpstr>Day to Day Patient tracking</vt:lpstr>
      <vt:lpstr>Facility Evacuation Patient tracking</vt:lpstr>
      <vt:lpstr>Evacuation</vt:lpstr>
      <vt:lpstr>For LTC, Home Health, Hospice</vt:lpstr>
      <vt:lpstr>Patient Tracking – Revised HICS 254 </vt:lpstr>
      <vt:lpstr>Mass Casualty Patient Tracking</vt:lpstr>
      <vt:lpstr>Mass Casualty Patient Tracking</vt:lpstr>
      <vt:lpstr>Information Sharing</vt:lpstr>
      <vt:lpstr>Patient tracking information flow</vt:lpstr>
      <vt:lpstr>Thinking outside the box……</vt:lpstr>
      <vt:lpstr>Questions!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Reverse Logo</dc:title>
  <dc:subject>PowerPoint Template</dc:subject>
  <dc:creator>Wocken, Greg (MDH)</dc:creator>
  <cp:keywords>PowerPoint, Template</cp:keywords>
  <dc:description>Version 1.1, Released 8-2016</dc:description>
  <cp:lastModifiedBy>Stoen, Shawn</cp:lastModifiedBy>
  <cp:revision>35</cp:revision>
  <dcterms:created xsi:type="dcterms:W3CDTF">2018-07-25T20:39:28Z</dcterms:created>
  <dcterms:modified xsi:type="dcterms:W3CDTF">2019-08-11T16:41:55Z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