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2"/>
  </p:notesMasterIdLst>
  <p:handoutMasterIdLst>
    <p:handoutMasterId r:id="rId123"/>
  </p:handoutMasterIdLst>
  <p:sldIdLst>
    <p:sldId id="339" r:id="rId2"/>
    <p:sldId id="467" r:id="rId3"/>
    <p:sldId id="379" r:id="rId4"/>
    <p:sldId id="348" r:id="rId5"/>
    <p:sldId id="349" r:id="rId6"/>
    <p:sldId id="352" r:id="rId7"/>
    <p:sldId id="357" r:id="rId8"/>
    <p:sldId id="367" r:id="rId9"/>
    <p:sldId id="364" r:id="rId10"/>
    <p:sldId id="365" r:id="rId11"/>
    <p:sldId id="359" r:id="rId12"/>
    <p:sldId id="361" r:id="rId13"/>
    <p:sldId id="661" r:id="rId14"/>
    <p:sldId id="360" r:id="rId15"/>
    <p:sldId id="555" r:id="rId16"/>
    <p:sldId id="556" r:id="rId17"/>
    <p:sldId id="557" r:id="rId18"/>
    <p:sldId id="558" r:id="rId19"/>
    <p:sldId id="559" r:id="rId20"/>
    <p:sldId id="560" r:id="rId21"/>
    <p:sldId id="561" r:id="rId22"/>
    <p:sldId id="562" r:id="rId23"/>
    <p:sldId id="563" r:id="rId24"/>
    <p:sldId id="564" r:id="rId25"/>
    <p:sldId id="565" r:id="rId26"/>
    <p:sldId id="566" r:id="rId27"/>
    <p:sldId id="567" r:id="rId28"/>
    <p:sldId id="568" r:id="rId29"/>
    <p:sldId id="569" r:id="rId30"/>
    <p:sldId id="570" r:id="rId31"/>
    <p:sldId id="571" r:id="rId32"/>
    <p:sldId id="572" r:id="rId33"/>
    <p:sldId id="573" r:id="rId34"/>
    <p:sldId id="574" r:id="rId35"/>
    <p:sldId id="575" r:id="rId36"/>
    <p:sldId id="576" r:id="rId37"/>
    <p:sldId id="577" r:id="rId38"/>
    <p:sldId id="578" r:id="rId39"/>
    <p:sldId id="579" r:id="rId40"/>
    <p:sldId id="580" r:id="rId41"/>
    <p:sldId id="581" r:id="rId42"/>
    <p:sldId id="582" r:id="rId43"/>
    <p:sldId id="583" r:id="rId44"/>
    <p:sldId id="584" r:id="rId45"/>
    <p:sldId id="585" r:id="rId46"/>
    <p:sldId id="586" r:id="rId47"/>
    <p:sldId id="587" r:id="rId48"/>
    <p:sldId id="588" r:id="rId49"/>
    <p:sldId id="589" r:id="rId50"/>
    <p:sldId id="590" r:id="rId51"/>
    <p:sldId id="591" r:id="rId52"/>
    <p:sldId id="592" r:id="rId53"/>
    <p:sldId id="593" r:id="rId54"/>
    <p:sldId id="594" r:id="rId55"/>
    <p:sldId id="595" r:id="rId56"/>
    <p:sldId id="596" r:id="rId57"/>
    <p:sldId id="597" r:id="rId58"/>
    <p:sldId id="598" r:id="rId59"/>
    <p:sldId id="599" r:id="rId60"/>
    <p:sldId id="600" r:id="rId61"/>
    <p:sldId id="601" r:id="rId62"/>
    <p:sldId id="602" r:id="rId63"/>
    <p:sldId id="603" r:id="rId64"/>
    <p:sldId id="604" r:id="rId65"/>
    <p:sldId id="605" r:id="rId66"/>
    <p:sldId id="606" r:id="rId67"/>
    <p:sldId id="607" r:id="rId68"/>
    <p:sldId id="608" r:id="rId69"/>
    <p:sldId id="609" r:id="rId70"/>
    <p:sldId id="610" r:id="rId71"/>
    <p:sldId id="611" r:id="rId72"/>
    <p:sldId id="612" r:id="rId73"/>
    <p:sldId id="613" r:id="rId74"/>
    <p:sldId id="614" r:id="rId75"/>
    <p:sldId id="615" r:id="rId76"/>
    <p:sldId id="616" r:id="rId77"/>
    <p:sldId id="617" r:id="rId78"/>
    <p:sldId id="618" r:id="rId79"/>
    <p:sldId id="619" r:id="rId80"/>
    <p:sldId id="620" r:id="rId81"/>
    <p:sldId id="621" r:id="rId82"/>
    <p:sldId id="622" r:id="rId83"/>
    <p:sldId id="623" r:id="rId84"/>
    <p:sldId id="624" r:id="rId85"/>
    <p:sldId id="625" r:id="rId86"/>
    <p:sldId id="626" r:id="rId87"/>
    <p:sldId id="627" r:id="rId88"/>
    <p:sldId id="628" r:id="rId89"/>
    <p:sldId id="629" r:id="rId90"/>
    <p:sldId id="630" r:id="rId91"/>
    <p:sldId id="631" r:id="rId92"/>
    <p:sldId id="632" r:id="rId93"/>
    <p:sldId id="635" r:id="rId94"/>
    <p:sldId id="636" r:id="rId95"/>
    <p:sldId id="633" r:id="rId96"/>
    <p:sldId id="634" r:id="rId97"/>
    <p:sldId id="637" r:id="rId98"/>
    <p:sldId id="638" r:id="rId99"/>
    <p:sldId id="639" r:id="rId100"/>
    <p:sldId id="640" r:id="rId101"/>
    <p:sldId id="641" r:id="rId102"/>
    <p:sldId id="642" r:id="rId103"/>
    <p:sldId id="643" r:id="rId104"/>
    <p:sldId id="644" r:id="rId105"/>
    <p:sldId id="645" r:id="rId106"/>
    <p:sldId id="646" r:id="rId107"/>
    <p:sldId id="647" r:id="rId108"/>
    <p:sldId id="648" r:id="rId109"/>
    <p:sldId id="649" r:id="rId110"/>
    <p:sldId id="650" r:id="rId111"/>
    <p:sldId id="651" r:id="rId112"/>
    <p:sldId id="652" r:id="rId113"/>
    <p:sldId id="653" r:id="rId114"/>
    <p:sldId id="654" r:id="rId115"/>
    <p:sldId id="655" r:id="rId116"/>
    <p:sldId id="656" r:id="rId117"/>
    <p:sldId id="657" r:id="rId118"/>
    <p:sldId id="658" r:id="rId119"/>
    <p:sldId id="659" r:id="rId120"/>
    <p:sldId id="660" r:id="rId121"/>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 initials="J" lastIdx="1" clrIdx="0"/>
  <p:cmAuthor id="1" name="Thomas A. Gaitley" initials="TA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8EB4E3"/>
    <a:srgbClr val="17375E"/>
    <a:srgbClr val="66FF33"/>
    <a:srgbClr val="00FF99"/>
    <a:srgbClr val="444444"/>
    <a:srgbClr val="535357"/>
    <a:srgbClr val="506092"/>
    <a:srgbClr val="4F6092"/>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8" autoAdjust="0"/>
    <p:restoredTop sz="89354" autoAdjust="0"/>
  </p:normalViewPr>
  <p:slideViewPr>
    <p:cSldViewPr snapToGrid="0" snapToObjects="1">
      <p:cViewPr>
        <p:scale>
          <a:sx n="75" d="100"/>
          <a:sy n="75" d="100"/>
        </p:scale>
        <p:origin x="-726" y="-5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50" d="100"/>
          <a:sy n="150" d="100"/>
        </p:scale>
        <p:origin x="-252" y="78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barChart>
        <c:barDir val="col"/>
        <c:grouping val="clustered"/>
        <c:varyColors val="0"/>
        <c:ser>
          <c:idx val="0"/>
          <c:order val="0"/>
          <c:tx>
            <c:strRef>
              <c:f>Sheet1!$B$1</c:f>
              <c:strCache>
                <c:ptCount val="1"/>
                <c:pt idx="0">
                  <c:v>Clinical </c:v>
                </c:pt>
              </c:strCache>
            </c:strRef>
          </c:tx>
          <c:invertIfNegative val="0"/>
          <c:cat>
            <c:strRef>
              <c:f>Sheet1!$A$2:$A$5</c:f>
              <c:strCache>
                <c:ptCount val="4"/>
                <c:pt idx="0">
                  <c:v>Tier 1</c:v>
                </c:pt>
                <c:pt idx="1">
                  <c:v>Tier 2</c:v>
                </c:pt>
                <c:pt idx="2">
                  <c:v>Tier 3</c:v>
                </c:pt>
                <c:pt idx="3">
                  <c:v>Tier 4</c:v>
                </c:pt>
              </c:strCache>
            </c:strRef>
          </c:cat>
          <c:val>
            <c:numRef>
              <c:f>Sheet1!$B$2:$B$5</c:f>
              <c:numCache>
                <c:formatCode>General</c:formatCode>
                <c:ptCount val="4"/>
                <c:pt idx="0">
                  <c:v>12</c:v>
                </c:pt>
                <c:pt idx="1">
                  <c:v>25</c:v>
                </c:pt>
                <c:pt idx="2">
                  <c:v>7</c:v>
                </c:pt>
                <c:pt idx="3">
                  <c:v>3</c:v>
                </c:pt>
              </c:numCache>
            </c:numRef>
          </c:val>
        </c:ser>
        <c:ser>
          <c:idx val="1"/>
          <c:order val="1"/>
          <c:tx>
            <c:strRef>
              <c:f>Sheet1!$C$1</c:f>
              <c:strCache>
                <c:ptCount val="1"/>
                <c:pt idx="0">
                  <c:v>Business</c:v>
                </c:pt>
              </c:strCache>
            </c:strRef>
          </c:tx>
          <c:invertIfNegative val="0"/>
          <c:cat>
            <c:strRef>
              <c:f>Sheet1!$A$2:$A$5</c:f>
              <c:strCache>
                <c:ptCount val="4"/>
                <c:pt idx="0">
                  <c:v>Tier 1</c:v>
                </c:pt>
                <c:pt idx="1">
                  <c:v>Tier 2</c:v>
                </c:pt>
                <c:pt idx="2">
                  <c:v>Tier 3</c:v>
                </c:pt>
                <c:pt idx="3">
                  <c:v>Tier 4</c:v>
                </c:pt>
              </c:strCache>
            </c:strRef>
          </c:cat>
          <c:val>
            <c:numRef>
              <c:f>Sheet1!$C$2:$C$5</c:f>
              <c:numCache>
                <c:formatCode>General</c:formatCode>
                <c:ptCount val="4"/>
                <c:pt idx="0">
                  <c:v>1</c:v>
                </c:pt>
                <c:pt idx="1">
                  <c:v>33</c:v>
                </c:pt>
                <c:pt idx="2">
                  <c:v>21</c:v>
                </c:pt>
                <c:pt idx="3">
                  <c:v>12</c:v>
                </c:pt>
              </c:numCache>
            </c:numRef>
          </c:val>
        </c:ser>
        <c:ser>
          <c:idx val="2"/>
          <c:order val="2"/>
          <c:tx>
            <c:strRef>
              <c:f>Sheet1!$D$1</c:f>
              <c:strCache>
                <c:ptCount val="1"/>
                <c:pt idx="0">
                  <c:v>Research</c:v>
                </c:pt>
              </c:strCache>
            </c:strRef>
          </c:tx>
          <c:invertIfNegative val="0"/>
          <c:cat>
            <c:strRef>
              <c:f>Sheet1!$A$2:$A$5</c:f>
              <c:strCache>
                <c:ptCount val="4"/>
                <c:pt idx="0">
                  <c:v>Tier 1</c:v>
                </c:pt>
                <c:pt idx="1">
                  <c:v>Tier 2</c:v>
                </c:pt>
                <c:pt idx="2">
                  <c:v>Tier 3</c:v>
                </c:pt>
                <c:pt idx="3">
                  <c:v>Tier 4</c:v>
                </c:pt>
              </c:strCache>
            </c:strRef>
          </c:cat>
          <c:val>
            <c:numRef>
              <c:f>Sheet1!$D$2:$D$5</c:f>
              <c:numCache>
                <c:formatCode>General</c:formatCode>
                <c:ptCount val="4"/>
                <c:pt idx="0">
                  <c:v>4</c:v>
                </c:pt>
                <c:pt idx="1">
                  <c:v>27</c:v>
                </c:pt>
                <c:pt idx="2">
                  <c:v>12</c:v>
                </c:pt>
                <c:pt idx="3">
                  <c:v>5</c:v>
                </c:pt>
              </c:numCache>
            </c:numRef>
          </c:val>
        </c:ser>
        <c:dLbls>
          <c:showLegendKey val="0"/>
          <c:showVal val="0"/>
          <c:showCatName val="0"/>
          <c:showSerName val="0"/>
          <c:showPercent val="0"/>
          <c:showBubbleSize val="0"/>
        </c:dLbls>
        <c:gapWidth val="75"/>
        <c:overlap val="-25"/>
        <c:axId val="78046720"/>
        <c:axId val="78048256"/>
      </c:barChart>
      <c:catAx>
        <c:axId val="78046720"/>
        <c:scaling>
          <c:orientation val="minMax"/>
        </c:scaling>
        <c:delete val="0"/>
        <c:axPos val="b"/>
        <c:numFmt formatCode="General" sourceLinked="0"/>
        <c:majorTickMark val="none"/>
        <c:minorTickMark val="none"/>
        <c:tickLblPos val="nextTo"/>
        <c:txPr>
          <a:bodyPr/>
          <a:lstStyle/>
          <a:p>
            <a:pPr>
              <a:defRPr>
                <a:latin typeface="Open Sans"/>
                <a:cs typeface="Open Sans"/>
              </a:defRPr>
            </a:pPr>
            <a:endParaRPr lang="en-US"/>
          </a:p>
        </c:txPr>
        <c:crossAx val="78048256"/>
        <c:crosses val="autoZero"/>
        <c:auto val="1"/>
        <c:lblAlgn val="ctr"/>
        <c:lblOffset val="100"/>
        <c:noMultiLvlLbl val="0"/>
      </c:catAx>
      <c:valAx>
        <c:axId val="78048256"/>
        <c:scaling>
          <c:orientation val="minMax"/>
        </c:scaling>
        <c:delete val="0"/>
        <c:axPos val="l"/>
        <c:majorGridlines/>
        <c:numFmt formatCode="General" sourceLinked="1"/>
        <c:majorTickMark val="none"/>
        <c:minorTickMark val="none"/>
        <c:tickLblPos val="nextTo"/>
        <c:spPr>
          <a:ln w="9525">
            <a:noFill/>
          </a:ln>
        </c:spPr>
        <c:crossAx val="78046720"/>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000" dirty="0" smtClean="0"/>
              <a:t>% Functions Rated</a:t>
            </a:r>
            <a:r>
              <a:rPr lang="en-US" sz="2000" baseline="0" dirty="0" smtClean="0"/>
              <a:t> a </a:t>
            </a:r>
            <a:r>
              <a:rPr lang="en-US" sz="2000" dirty="0" smtClean="0"/>
              <a:t>Patient Safety Risk During</a:t>
            </a:r>
            <a:r>
              <a:rPr lang="en-US" sz="2000" baseline="0" dirty="0" smtClean="0"/>
              <a:t> Interruptions</a:t>
            </a:r>
            <a:endParaRPr lang="en-US" sz="2000" dirty="0"/>
          </a:p>
        </c:rich>
      </c:tx>
      <c:layout>
        <c:manualLayout>
          <c:xMode val="edge"/>
          <c:yMode val="edge"/>
          <c:x val="0.111637841809906"/>
          <c:y val="0"/>
        </c:manualLayout>
      </c:layout>
      <c:overlay val="0"/>
    </c:title>
    <c:autoTitleDeleted val="0"/>
    <c:plotArea>
      <c:layout/>
      <c:pieChart>
        <c:varyColors val="1"/>
        <c:ser>
          <c:idx val="0"/>
          <c:order val="0"/>
          <c:tx>
            <c:strRef>
              <c:f>Sheet1!$B$1</c:f>
              <c:strCache>
                <c:ptCount val="1"/>
                <c:pt idx="0">
                  <c:v>Patient Safety</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Sheet1!$A$2:$A$5</c:f>
              <c:strCache>
                <c:ptCount val="4"/>
                <c:pt idx="0">
                  <c:v>5:  Life Threatening</c:v>
                </c:pt>
                <c:pt idx="1">
                  <c:v>4:  Critical</c:v>
                </c:pt>
                <c:pt idx="2">
                  <c:v>3:  Moderate</c:v>
                </c:pt>
                <c:pt idx="3">
                  <c:v>2:  Low</c:v>
                </c:pt>
              </c:strCache>
            </c:strRef>
          </c:cat>
          <c:val>
            <c:numRef>
              <c:f>Sheet1!$B$2:$B$5</c:f>
              <c:numCache>
                <c:formatCode>General</c:formatCode>
                <c:ptCount val="4"/>
                <c:pt idx="0">
                  <c:v>12</c:v>
                </c:pt>
                <c:pt idx="1">
                  <c:v>30</c:v>
                </c:pt>
                <c:pt idx="2">
                  <c:v>21</c:v>
                </c:pt>
                <c:pt idx="3">
                  <c:v>4</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262309-8CAB-CD40-905B-A9652272A634}" type="doc">
      <dgm:prSet loTypeId="urn:microsoft.com/office/officeart/2005/8/layout/hProcess4" loCatId="" qsTypeId="urn:microsoft.com/office/officeart/2005/8/quickstyle/simple4" qsCatId="simple" csTypeId="urn:microsoft.com/office/officeart/2005/8/colors/accent0_3" csCatId="mainScheme" phldr="1"/>
      <dgm:spPr/>
    </dgm:pt>
    <dgm:pt modelId="{3EB28115-540F-E541-A551-163E754BC99A}">
      <dgm:prSet phldrT="[Text]" custT="1"/>
      <dgm:spPr/>
      <dgm:t>
        <a:bodyPr/>
        <a:lstStyle/>
        <a:p>
          <a:r>
            <a:rPr lang="en-US" sz="2000" dirty="0" smtClean="0">
              <a:latin typeface="Tw Cen MT" pitchFamily="34" charset="0"/>
            </a:rPr>
            <a:t>Planning and Initiation</a:t>
          </a:r>
          <a:endParaRPr lang="en-US" sz="2000" dirty="0">
            <a:latin typeface="Tw Cen MT" pitchFamily="34" charset="0"/>
          </a:endParaRPr>
        </a:p>
      </dgm:t>
    </dgm:pt>
    <dgm:pt modelId="{29C00290-B8A2-014A-BFF7-22FF8B3C6BF6}" type="parTrans" cxnId="{E6B93F4C-72C0-6044-8F8E-6CF5D9890AC5}">
      <dgm:prSet/>
      <dgm:spPr/>
      <dgm:t>
        <a:bodyPr/>
        <a:lstStyle/>
        <a:p>
          <a:endParaRPr lang="en-US"/>
        </a:p>
      </dgm:t>
    </dgm:pt>
    <dgm:pt modelId="{AC4A1D4C-6437-8542-91DA-4E72BECFD060}" type="sibTrans" cxnId="{E6B93F4C-72C0-6044-8F8E-6CF5D9890AC5}">
      <dgm:prSet/>
      <dgm:spPr/>
      <dgm:t>
        <a:bodyPr/>
        <a:lstStyle/>
        <a:p>
          <a:endParaRPr lang="en-US"/>
        </a:p>
      </dgm:t>
    </dgm:pt>
    <dgm:pt modelId="{4CF317CA-C076-014E-91C2-11B2EB743FA2}">
      <dgm:prSet phldrT="[Text]" custT="1"/>
      <dgm:spPr/>
      <dgm:t>
        <a:bodyPr/>
        <a:lstStyle/>
        <a:p>
          <a:r>
            <a:rPr lang="en-US" sz="2000" dirty="0" smtClean="0">
              <a:latin typeface="Tw Cen MT" pitchFamily="34" charset="0"/>
            </a:rPr>
            <a:t>Questions / Interviews</a:t>
          </a:r>
          <a:endParaRPr lang="en-US" sz="2000" dirty="0">
            <a:latin typeface="Tw Cen MT" pitchFamily="34" charset="0"/>
          </a:endParaRPr>
        </a:p>
      </dgm:t>
    </dgm:pt>
    <dgm:pt modelId="{85FCE70E-4AD6-2C45-BBC2-833A0EC510EB}" type="parTrans" cxnId="{A25E2F2D-CA82-4F48-85CE-F66AA81F9732}">
      <dgm:prSet/>
      <dgm:spPr/>
      <dgm:t>
        <a:bodyPr/>
        <a:lstStyle/>
        <a:p>
          <a:endParaRPr lang="en-US"/>
        </a:p>
      </dgm:t>
    </dgm:pt>
    <dgm:pt modelId="{24C669F0-9800-C542-8D94-6063BBA0033A}" type="sibTrans" cxnId="{A25E2F2D-CA82-4F48-85CE-F66AA81F9732}">
      <dgm:prSet/>
      <dgm:spPr/>
      <dgm:t>
        <a:bodyPr/>
        <a:lstStyle/>
        <a:p>
          <a:endParaRPr lang="en-US"/>
        </a:p>
      </dgm:t>
    </dgm:pt>
    <dgm:pt modelId="{DDA8FDCB-BD89-254D-A86D-9BF90E709C64}">
      <dgm:prSet phldrT="[Text]" custT="1"/>
      <dgm:spPr/>
      <dgm:t>
        <a:bodyPr/>
        <a:lstStyle/>
        <a:p>
          <a:r>
            <a:rPr lang="en-US" sz="2000" dirty="0" smtClean="0">
              <a:latin typeface="Tw Cen MT" pitchFamily="34" charset="0"/>
            </a:rPr>
            <a:t>Strategies</a:t>
          </a:r>
          <a:endParaRPr lang="en-US" sz="2000" dirty="0">
            <a:latin typeface="Tw Cen MT" pitchFamily="34" charset="0"/>
          </a:endParaRPr>
        </a:p>
      </dgm:t>
    </dgm:pt>
    <dgm:pt modelId="{21D1D7CC-8EBC-DB4F-8451-B22AD8C52345}" type="parTrans" cxnId="{935EB26E-6B89-A749-A05A-47F4AF881805}">
      <dgm:prSet/>
      <dgm:spPr/>
      <dgm:t>
        <a:bodyPr/>
        <a:lstStyle/>
        <a:p>
          <a:endParaRPr lang="en-US"/>
        </a:p>
      </dgm:t>
    </dgm:pt>
    <dgm:pt modelId="{90C3AEC1-EEBF-F94E-A39E-7A8584E1F64F}" type="sibTrans" cxnId="{935EB26E-6B89-A749-A05A-47F4AF881805}">
      <dgm:prSet/>
      <dgm:spPr/>
      <dgm:t>
        <a:bodyPr/>
        <a:lstStyle/>
        <a:p>
          <a:endParaRPr lang="en-US"/>
        </a:p>
      </dgm:t>
    </dgm:pt>
    <dgm:pt modelId="{21715024-1440-5342-94CF-90389457204D}">
      <dgm:prSet phldrT="[Text]" custT="1"/>
      <dgm:spPr/>
      <dgm:t>
        <a:bodyPr/>
        <a:lstStyle/>
        <a:p>
          <a:r>
            <a:rPr lang="en-US" sz="2000" dirty="0" smtClean="0">
              <a:latin typeface="Tw Cen MT" pitchFamily="34" charset="0"/>
            </a:rPr>
            <a:t>Planning</a:t>
          </a:r>
          <a:endParaRPr lang="en-US" sz="2000" dirty="0">
            <a:latin typeface="Tw Cen MT" pitchFamily="34" charset="0"/>
          </a:endParaRPr>
        </a:p>
      </dgm:t>
    </dgm:pt>
    <dgm:pt modelId="{ACEA7220-DEEF-1C42-96ED-6443770004E3}" type="parTrans" cxnId="{14BEAF5D-3E95-9A41-BA17-054F4DFA3492}">
      <dgm:prSet/>
      <dgm:spPr/>
      <dgm:t>
        <a:bodyPr/>
        <a:lstStyle/>
        <a:p>
          <a:endParaRPr lang="en-US"/>
        </a:p>
      </dgm:t>
    </dgm:pt>
    <dgm:pt modelId="{0BCAA24F-6907-E34B-9A4B-A1A3566295C1}" type="sibTrans" cxnId="{14BEAF5D-3E95-9A41-BA17-054F4DFA3492}">
      <dgm:prSet/>
      <dgm:spPr/>
      <dgm:t>
        <a:bodyPr/>
        <a:lstStyle/>
        <a:p>
          <a:endParaRPr lang="en-US"/>
        </a:p>
      </dgm:t>
    </dgm:pt>
    <dgm:pt modelId="{AC6598D6-4953-F040-9ED2-2749FCED1D84}">
      <dgm:prSet phldrT="[Text]" custT="1"/>
      <dgm:spPr/>
      <dgm:t>
        <a:bodyPr/>
        <a:lstStyle/>
        <a:p>
          <a:r>
            <a:rPr lang="en-US" sz="2000" dirty="0" smtClean="0">
              <a:latin typeface="Tw Cen MT" pitchFamily="34" charset="0"/>
            </a:rPr>
            <a:t>Management</a:t>
          </a:r>
          <a:endParaRPr lang="en-US" sz="2000" dirty="0">
            <a:latin typeface="Tw Cen MT" pitchFamily="34" charset="0"/>
          </a:endParaRPr>
        </a:p>
      </dgm:t>
    </dgm:pt>
    <dgm:pt modelId="{11488193-5B22-264F-80A2-CA1E879952E2}" type="parTrans" cxnId="{0521836D-3DEF-534F-AC66-F842E9A8FA3D}">
      <dgm:prSet/>
      <dgm:spPr/>
      <dgm:t>
        <a:bodyPr/>
        <a:lstStyle/>
        <a:p>
          <a:endParaRPr lang="en-US"/>
        </a:p>
      </dgm:t>
    </dgm:pt>
    <dgm:pt modelId="{1FB66239-90B9-1743-A25E-DD6AB40EA15D}" type="sibTrans" cxnId="{0521836D-3DEF-534F-AC66-F842E9A8FA3D}">
      <dgm:prSet/>
      <dgm:spPr/>
      <dgm:t>
        <a:bodyPr/>
        <a:lstStyle/>
        <a:p>
          <a:endParaRPr lang="en-US"/>
        </a:p>
      </dgm:t>
    </dgm:pt>
    <dgm:pt modelId="{D56208CF-0E24-6943-BD5E-5B9CC4A8102D}" type="pres">
      <dgm:prSet presAssocID="{8E262309-8CAB-CD40-905B-A9652272A634}" presName="Name0" presStyleCnt="0">
        <dgm:presLayoutVars>
          <dgm:dir/>
          <dgm:animLvl val="lvl"/>
          <dgm:resizeHandles val="exact"/>
        </dgm:presLayoutVars>
      </dgm:prSet>
      <dgm:spPr/>
    </dgm:pt>
    <dgm:pt modelId="{1DC8AC08-33F3-7641-946F-CC7E47A1ACA9}" type="pres">
      <dgm:prSet presAssocID="{8E262309-8CAB-CD40-905B-A9652272A634}" presName="tSp" presStyleCnt="0"/>
      <dgm:spPr/>
    </dgm:pt>
    <dgm:pt modelId="{F260D26D-EA9C-0944-80C8-9A80F38D5B98}" type="pres">
      <dgm:prSet presAssocID="{8E262309-8CAB-CD40-905B-A9652272A634}" presName="bSp" presStyleCnt="0"/>
      <dgm:spPr/>
    </dgm:pt>
    <dgm:pt modelId="{7E7545ED-5167-8E43-87DA-ED802122387E}" type="pres">
      <dgm:prSet presAssocID="{8E262309-8CAB-CD40-905B-A9652272A634}" presName="process" presStyleCnt="0"/>
      <dgm:spPr/>
    </dgm:pt>
    <dgm:pt modelId="{A637C6E8-F951-644F-8DF7-4134484C776B}" type="pres">
      <dgm:prSet presAssocID="{3EB28115-540F-E541-A551-163E754BC99A}" presName="composite1" presStyleCnt="0"/>
      <dgm:spPr/>
    </dgm:pt>
    <dgm:pt modelId="{B3949539-616A-BC49-AD64-F9296B624223}" type="pres">
      <dgm:prSet presAssocID="{3EB28115-540F-E541-A551-163E754BC99A}" presName="dummyNode1" presStyleLbl="node1" presStyleIdx="0" presStyleCnt="5"/>
      <dgm:spPr/>
    </dgm:pt>
    <dgm:pt modelId="{D303DA6E-D638-124A-A4AC-F8E727B23118}" type="pres">
      <dgm:prSet presAssocID="{3EB28115-540F-E541-A551-163E754BC99A}" presName="childNode1" presStyleLbl="bgAcc1" presStyleIdx="0" presStyleCnt="5">
        <dgm:presLayoutVars>
          <dgm:bulletEnabled val="1"/>
        </dgm:presLayoutVars>
      </dgm:prSet>
      <dgm:spPr/>
    </dgm:pt>
    <dgm:pt modelId="{B3D83E6C-F89A-0347-A2CF-AE8BF57B48AE}" type="pres">
      <dgm:prSet presAssocID="{3EB28115-540F-E541-A551-163E754BC99A}" presName="childNode1tx" presStyleLbl="bgAcc1" presStyleIdx="0" presStyleCnt="5">
        <dgm:presLayoutVars>
          <dgm:bulletEnabled val="1"/>
        </dgm:presLayoutVars>
      </dgm:prSet>
      <dgm:spPr/>
    </dgm:pt>
    <dgm:pt modelId="{D2BBDEBC-37DA-7040-88FB-5C38CEE68794}" type="pres">
      <dgm:prSet presAssocID="{3EB28115-540F-E541-A551-163E754BC99A}" presName="parentNode1" presStyleLbl="node1" presStyleIdx="0" presStyleCnt="5" custScaleX="143531" custScaleY="189533">
        <dgm:presLayoutVars>
          <dgm:chMax val="1"/>
          <dgm:bulletEnabled val="1"/>
        </dgm:presLayoutVars>
      </dgm:prSet>
      <dgm:spPr/>
      <dgm:t>
        <a:bodyPr/>
        <a:lstStyle/>
        <a:p>
          <a:endParaRPr lang="en-US"/>
        </a:p>
      </dgm:t>
    </dgm:pt>
    <dgm:pt modelId="{7E216997-E313-AB47-98DD-61EE756934D2}" type="pres">
      <dgm:prSet presAssocID="{3EB28115-540F-E541-A551-163E754BC99A}" presName="connSite1" presStyleCnt="0"/>
      <dgm:spPr/>
    </dgm:pt>
    <dgm:pt modelId="{9B667CF8-7175-8946-8725-1C5BE0853749}" type="pres">
      <dgm:prSet presAssocID="{AC4A1D4C-6437-8542-91DA-4E72BECFD060}" presName="Name9" presStyleLbl="sibTrans2D1" presStyleIdx="0" presStyleCnt="4"/>
      <dgm:spPr/>
      <dgm:t>
        <a:bodyPr/>
        <a:lstStyle/>
        <a:p>
          <a:endParaRPr lang="en-US"/>
        </a:p>
      </dgm:t>
    </dgm:pt>
    <dgm:pt modelId="{EC77EC8F-320E-5348-B363-151B4080B2EB}" type="pres">
      <dgm:prSet presAssocID="{4CF317CA-C076-014E-91C2-11B2EB743FA2}" presName="composite2" presStyleCnt="0"/>
      <dgm:spPr/>
    </dgm:pt>
    <dgm:pt modelId="{E7D49C00-F080-7E4D-B475-C06F7625B0F5}" type="pres">
      <dgm:prSet presAssocID="{4CF317CA-C076-014E-91C2-11B2EB743FA2}" presName="dummyNode2" presStyleLbl="node1" presStyleIdx="0" presStyleCnt="5"/>
      <dgm:spPr/>
    </dgm:pt>
    <dgm:pt modelId="{E9BE5489-1EEF-944E-B10C-790E88B19877}" type="pres">
      <dgm:prSet presAssocID="{4CF317CA-C076-014E-91C2-11B2EB743FA2}" presName="childNode2" presStyleLbl="bgAcc1" presStyleIdx="1" presStyleCnt="5">
        <dgm:presLayoutVars>
          <dgm:bulletEnabled val="1"/>
        </dgm:presLayoutVars>
      </dgm:prSet>
      <dgm:spPr/>
    </dgm:pt>
    <dgm:pt modelId="{4F66BB3A-BA8E-3640-ABE2-42674B5E80B5}" type="pres">
      <dgm:prSet presAssocID="{4CF317CA-C076-014E-91C2-11B2EB743FA2}" presName="childNode2tx" presStyleLbl="bgAcc1" presStyleIdx="1" presStyleCnt="5">
        <dgm:presLayoutVars>
          <dgm:bulletEnabled val="1"/>
        </dgm:presLayoutVars>
      </dgm:prSet>
      <dgm:spPr/>
    </dgm:pt>
    <dgm:pt modelId="{92119B1A-8627-B445-BD5C-71F034AD13E8}" type="pres">
      <dgm:prSet presAssocID="{4CF317CA-C076-014E-91C2-11B2EB743FA2}" presName="parentNode2" presStyleLbl="node1" presStyleIdx="1" presStyleCnt="5" custScaleX="143531" custScaleY="189533">
        <dgm:presLayoutVars>
          <dgm:chMax val="0"/>
          <dgm:bulletEnabled val="1"/>
        </dgm:presLayoutVars>
      </dgm:prSet>
      <dgm:spPr/>
      <dgm:t>
        <a:bodyPr/>
        <a:lstStyle/>
        <a:p>
          <a:endParaRPr lang="en-US"/>
        </a:p>
      </dgm:t>
    </dgm:pt>
    <dgm:pt modelId="{C9E4D6CB-87E2-1C40-B9FA-3C184ECCB139}" type="pres">
      <dgm:prSet presAssocID="{4CF317CA-C076-014E-91C2-11B2EB743FA2}" presName="connSite2" presStyleCnt="0"/>
      <dgm:spPr/>
    </dgm:pt>
    <dgm:pt modelId="{0C7C14AB-424D-DA4E-88A0-BC8D0E943ECB}" type="pres">
      <dgm:prSet presAssocID="{24C669F0-9800-C542-8D94-6063BBA0033A}" presName="Name18" presStyleLbl="sibTrans2D1" presStyleIdx="1" presStyleCnt="4"/>
      <dgm:spPr/>
      <dgm:t>
        <a:bodyPr/>
        <a:lstStyle/>
        <a:p>
          <a:endParaRPr lang="en-US"/>
        </a:p>
      </dgm:t>
    </dgm:pt>
    <dgm:pt modelId="{C46C7E52-5108-FA4A-ADB9-97ECAEC515F8}" type="pres">
      <dgm:prSet presAssocID="{DDA8FDCB-BD89-254D-A86D-9BF90E709C64}" presName="composite1" presStyleCnt="0"/>
      <dgm:spPr/>
    </dgm:pt>
    <dgm:pt modelId="{576745F8-F887-3940-93A1-39F54B7B2751}" type="pres">
      <dgm:prSet presAssocID="{DDA8FDCB-BD89-254D-A86D-9BF90E709C64}" presName="dummyNode1" presStyleLbl="node1" presStyleIdx="1" presStyleCnt="5"/>
      <dgm:spPr/>
    </dgm:pt>
    <dgm:pt modelId="{17DA6BB4-B968-5540-B20F-1B7F32BDAA36}" type="pres">
      <dgm:prSet presAssocID="{DDA8FDCB-BD89-254D-A86D-9BF90E709C64}" presName="childNode1" presStyleLbl="bgAcc1" presStyleIdx="2" presStyleCnt="5">
        <dgm:presLayoutVars>
          <dgm:bulletEnabled val="1"/>
        </dgm:presLayoutVars>
      </dgm:prSet>
      <dgm:spPr/>
    </dgm:pt>
    <dgm:pt modelId="{279BD7AD-4255-F447-8E70-B81199BC9921}" type="pres">
      <dgm:prSet presAssocID="{DDA8FDCB-BD89-254D-A86D-9BF90E709C64}" presName="childNode1tx" presStyleLbl="bgAcc1" presStyleIdx="2" presStyleCnt="5">
        <dgm:presLayoutVars>
          <dgm:bulletEnabled val="1"/>
        </dgm:presLayoutVars>
      </dgm:prSet>
      <dgm:spPr/>
    </dgm:pt>
    <dgm:pt modelId="{C9431ECF-E76C-8941-818B-DD0E9D1457A0}" type="pres">
      <dgm:prSet presAssocID="{DDA8FDCB-BD89-254D-A86D-9BF90E709C64}" presName="parentNode1" presStyleLbl="node1" presStyleIdx="2" presStyleCnt="5" custScaleX="143531" custScaleY="189533">
        <dgm:presLayoutVars>
          <dgm:chMax val="1"/>
          <dgm:bulletEnabled val="1"/>
        </dgm:presLayoutVars>
      </dgm:prSet>
      <dgm:spPr/>
      <dgm:t>
        <a:bodyPr/>
        <a:lstStyle/>
        <a:p>
          <a:endParaRPr lang="en-US"/>
        </a:p>
      </dgm:t>
    </dgm:pt>
    <dgm:pt modelId="{8EB78B1D-29F7-454C-9A70-8507DF5D7C25}" type="pres">
      <dgm:prSet presAssocID="{DDA8FDCB-BD89-254D-A86D-9BF90E709C64}" presName="connSite1" presStyleCnt="0"/>
      <dgm:spPr/>
    </dgm:pt>
    <dgm:pt modelId="{F41FF15D-88AE-8249-A03C-D24734E79F05}" type="pres">
      <dgm:prSet presAssocID="{90C3AEC1-EEBF-F94E-A39E-7A8584E1F64F}" presName="Name9" presStyleLbl="sibTrans2D1" presStyleIdx="2" presStyleCnt="4"/>
      <dgm:spPr/>
      <dgm:t>
        <a:bodyPr/>
        <a:lstStyle/>
        <a:p>
          <a:endParaRPr lang="en-US"/>
        </a:p>
      </dgm:t>
    </dgm:pt>
    <dgm:pt modelId="{48199D90-EC77-194C-A929-FEA08CD61F19}" type="pres">
      <dgm:prSet presAssocID="{21715024-1440-5342-94CF-90389457204D}" presName="composite2" presStyleCnt="0"/>
      <dgm:spPr/>
    </dgm:pt>
    <dgm:pt modelId="{0016AD71-4329-3C49-9F09-648228DB03E1}" type="pres">
      <dgm:prSet presAssocID="{21715024-1440-5342-94CF-90389457204D}" presName="dummyNode2" presStyleLbl="node1" presStyleIdx="2" presStyleCnt="5"/>
      <dgm:spPr/>
    </dgm:pt>
    <dgm:pt modelId="{57E91C36-A120-394B-B14E-39117BF74AA4}" type="pres">
      <dgm:prSet presAssocID="{21715024-1440-5342-94CF-90389457204D}" presName="childNode2" presStyleLbl="bgAcc1" presStyleIdx="3" presStyleCnt="5">
        <dgm:presLayoutVars>
          <dgm:bulletEnabled val="1"/>
        </dgm:presLayoutVars>
      </dgm:prSet>
      <dgm:spPr/>
    </dgm:pt>
    <dgm:pt modelId="{F3425594-26CE-294E-AC98-3CA32D3EE462}" type="pres">
      <dgm:prSet presAssocID="{21715024-1440-5342-94CF-90389457204D}" presName="childNode2tx" presStyleLbl="bgAcc1" presStyleIdx="3" presStyleCnt="5">
        <dgm:presLayoutVars>
          <dgm:bulletEnabled val="1"/>
        </dgm:presLayoutVars>
      </dgm:prSet>
      <dgm:spPr/>
    </dgm:pt>
    <dgm:pt modelId="{60B7B146-0618-854C-AF74-A3886366E6E0}" type="pres">
      <dgm:prSet presAssocID="{21715024-1440-5342-94CF-90389457204D}" presName="parentNode2" presStyleLbl="node1" presStyleIdx="3" presStyleCnt="5" custScaleX="143531" custScaleY="189533">
        <dgm:presLayoutVars>
          <dgm:chMax val="0"/>
          <dgm:bulletEnabled val="1"/>
        </dgm:presLayoutVars>
      </dgm:prSet>
      <dgm:spPr/>
      <dgm:t>
        <a:bodyPr/>
        <a:lstStyle/>
        <a:p>
          <a:endParaRPr lang="en-US"/>
        </a:p>
      </dgm:t>
    </dgm:pt>
    <dgm:pt modelId="{372BEF91-6E26-1C4D-A4DB-E937514F0732}" type="pres">
      <dgm:prSet presAssocID="{21715024-1440-5342-94CF-90389457204D}" presName="connSite2" presStyleCnt="0"/>
      <dgm:spPr/>
    </dgm:pt>
    <dgm:pt modelId="{F745FC32-9F0D-3249-8C23-87AB83E56189}" type="pres">
      <dgm:prSet presAssocID="{0BCAA24F-6907-E34B-9A4B-A1A3566295C1}" presName="Name18" presStyleLbl="sibTrans2D1" presStyleIdx="3" presStyleCnt="4"/>
      <dgm:spPr/>
      <dgm:t>
        <a:bodyPr/>
        <a:lstStyle/>
        <a:p>
          <a:endParaRPr lang="en-US"/>
        </a:p>
      </dgm:t>
    </dgm:pt>
    <dgm:pt modelId="{B4FD2A0F-1277-0442-BD4E-F4B5E5BC90A7}" type="pres">
      <dgm:prSet presAssocID="{AC6598D6-4953-F040-9ED2-2749FCED1D84}" presName="composite1" presStyleCnt="0"/>
      <dgm:spPr/>
    </dgm:pt>
    <dgm:pt modelId="{B48C78EE-3B5B-8148-8D81-3E9A881D937F}" type="pres">
      <dgm:prSet presAssocID="{AC6598D6-4953-F040-9ED2-2749FCED1D84}" presName="dummyNode1" presStyleLbl="node1" presStyleIdx="3" presStyleCnt="5"/>
      <dgm:spPr/>
    </dgm:pt>
    <dgm:pt modelId="{C64C286A-3A5F-F342-88FE-2875628B9786}" type="pres">
      <dgm:prSet presAssocID="{AC6598D6-4953-F040-9ED2-2749FCED1D84}" presName="childNode1" presStyleLbl="bgAcc1" presStyleIdx="4" presStyleCnt="5">
        <dgm:presLayoutVars>
          <dgm:bulletEnabled val="1"/>
        </dgm:presLayoutVars>
      </dgm:prSet>
      <dgm:spPr/>
    </dgm:pt>
    <dgm:pt modelId="{ED705CFA-D201-6944-AC03-13AD728B4B92}" type="pres">
      <dgm:prSet presAssocID="{AC6598D6-4953-F040-9ED2-2749FCED1D84}" presName="childNode1tx" presStyleLbl="bgAcc1" presStyleIdx="4" presStyleCnt="5">
        <dgm:presLayoutVars>
          <dgm:bulletEnabled val="1"/>
        </dgm:presLayoutVars>
      </dgm:prSet>
      <dgm:spPr/>
    </dgm:pt>
    <dgm:pt modelId="{37831A6F-AD06-9246-B901-3E716BDA1474}" type="pres">
      <dgm:prSet presAssocID="{AC6598D6-4953-F040-9ED2-2749FCED1D84}" presName="parentNode1" presStyleLbl="node1" presStyleIdx="4" presStyleCnt="5" custScaleX="143531" custScaleY="189533">
        <dgm:presLayoutVars>
          <dgm:chMax val="1"/>
          <dgm:bulletEnabled val="1"/>
        </dgm:presLayoutVars>
      </dgm:prSet>
      <dgm:spPr/>
      <dgm:t>
        <a:bodyPr/>
        <a:lstStyle/>
        <a:p>
          <a:endParaRPr lang="en-US"/>
        </a:p>
      </dgm:t>
    </dgm:pt>
    <dgm:pt modelId="{A29BEFBD-EDFC-7A42-9BFD-9293A26BCCA2}" type="pres">
      <dgm:prSet presAssocID="{AC6598D6-4953-F040-9ED2-2749FCED1D84}" presName="connSite1" presStyleCnt="0"/>
      <dgm:spPr/>
    </dgm:pt>
  </dgm:ptLst>
  <dgm:cxnLst>
    <dgm:cxn modelId="{537E053E-897E-4E53-8414-B8C35699E6D3}" type="presOf" srcId="{24C669F0-9800-C542-8D94-6063BBA0033A}" destId="{0C7C14AB-424D-DA4E-88A0-BC8D0E943ECB}" srcOrd="0" destOrd="0" presId="urn:microsoft.com/office/officeart/2005/8/layout/hProcess4"/>
    <dgm:cxn modelId="{79D85C63-9A08-4F76-BB9A-C93E797C0370}" type="presOf" srcId="{AC4A1D4C-6437-8542-91DA-4E72BECFD060}" destId="{9B667CF8-7175-8946-8725-1C5BE0853749}" srcOrd="0" destOrd="0" presId="urn:microsoft.com/office/officeart/2005/8/layout/hProcess4"/>
    <dgm:cxn modelId="{9CFBD2D6-4ED6-48E1-8D57-0B24F74E17BF}" type="presOf" srcId="{90C3AEC1-EEBF-F94E-A39E-7A8584E1F64F}" destId="{F41FF15D-88AE-8249-A03C-D24734E79F05}" srcOrd="0" destOrd="0" presId="urn:microsoft.com/office/officeart/2005/8/layout/hProcess4"/>
    <dgm:cxn modelId="{B68475E5-56C8-4E6D-94A5-80892F187080}" type="presOf" srcId="{4CF317CA-C076-014E-91C2-11B2EB743FA2}" destId="{92119B1A-8627-B445-BD5C-71F034AD13E8}" srcOrd="0" destOrd="0" presId="urn:microsoft.com/office/officeart/2005/8/layout/hProcess4"/>
    <dgm:cxn modelId="{0521836D-3DEF-534F-AC66-F842E9A8FA3D}" srcId="{8E262309-8CAB-CD40-905B-A9652272A634}" destId="{AC6598D6-4953-F040-9ED2-2749FCED1D84}" srcOrd="4" destOrd="0" parTransId="{11488193-5B22-264F-80A2-CA1E879952E2}" sibTransId="{1FB66239-90B9-1743-A25E-DD6AB40EA15D}"/>
    <dgm:cxn modelId="{A25E2F2D-CA82-4F48-85CE-F66AA81F9732}" srcId="{8E262309-8CAB-CD40-905B-A9652272A634}" destId="{4CF317CA-C076-014E-91C2-11B2EB743FA2}" srcOrd="1" destOrd="0" parTransId="{85FCE70E-4AD6-2C45-BBC2-833A0EC510EB}" sibTransId="{24C669F0-9800-C542-8D94-6063BBA0033A}"/>
    <dgm:cxn modelId="{935EB26E-6B89-A749-A05A-47F4AF881805}" srcId="{8E262309-8CAB-CD40-905B-A9652272A634}" destId="{DDA8FDCB-BD89-254D-A86D-9BF90E709C64}" srcOrd="2" destOrd="0" parTransId="{21D1D7CC-8EBC-DB4F-8451-B22AD8C52345}" sibTransId="{90C3AEC1-EEBF-F94E-A39E-7A8584E1F64F}"/>
    <dgm:cxn modelId="{3B43AAF9-AB27-4977-8010-CDCB14C7C50C}" type="presOf" srcId="{8E262309-8CAB-CD40-905B-A9652272A634}" destId="{D56208CF-0E24-6943-BD5E-5B9CC4A8102D}" srcOrd="0" destOrd="0" presId="urn:microsoft.com/office/officeart/2005/8/layout/hProcess4"/>
    <dgm:cxn modelId="{A227E96B-4AC7-484F-9C4F-BD4CF6E94A59}" type="presOf" srcId="{DDA8FDCB-BD89-254D-A86D-9BF90E709C64}" destId="{C9431ECF-E76C-8941-818B-DD0E9D1457A0}" srcOrd="0" destOrd="0" presId="urn:microsoft.com/office/officeart/2005/8/layout/hProcess4"/>
    <dgm:cxn modelId="{14BEAF5D-3E95-9A41-BA17-054F4DFA3492}" srcId="{8E262309-8CAB-CD40-905B-A9652272A634}" destId="{21715024-1440-5342-94CF-90389457204D}" srcOrd="3" destOrd="0" parTransId="{ACEA7220-DEEF-1C42-96ED-6443770004E3}" sibTransId="{0BCAA24F-6907-E34B-9A4B-A1A3566295C1}"/>
    <dgm:cxn modelId="{85A831F6-AAAE-4B6E-8198-76E8608453F6}" type="presOf" srcId="{3EB28115-540F-E541-A551-163E754BC99A}" destId="{D2BBDEBC-37DA-7040-88FB-5C38CEE68794}" srcOrd="0" destOrd="0" presId="urn:microsoft.com/office/officeart/2005/8/layout/hProcess4"/>
    <dgm:cxn modelId="{C06A12BE-6B02-452E-A936-6FA31BB19DFB}" type="presOf" srcId="{AC6598D6-4953-F040-9ED2-2749FCED1D84}" destId="{37831A6F-AD06-9246-B901-3E716BDA1474}" srcOrd="0" destOrd="0" presId="urn:microsoft.com/office/officeart/2005/8/layout/hProcess4"/>
    <dgm:cxn modelId="{E6B93F4C-72C0-6044-8F8E-6CF5D9890AC5}" srcId="{8E262309-8CAB-CD40-905B-A9652272A634}" destId="{3EB28115-540F-E541-A551-163E754BC99A}" srcOrd="0" destOrd="0" parTransId="{29C00290-B8A2-014A-BFF7-22FF8B3C6BF6}" sibTransId="{AC4A1D4C-6437-8542-91DA-4E72BECFD060}"/>
    <dgm:cxn modelId="{D9B88FEC-6AA0-45EE-BF3A-89E9284353DA}" type="presOf" srcId="{0BCAA24F-6907-E34B-9A4B-A1A3566295C1}" destId="{F745FC32-9F0D-3249-8C23-87AB83E56189}" srcOrd="0" destOrd="0" presId="urn:microsoft.com/office/officeart/2005/8/layout/hProcess4"/>
    <dgm:cxn modelId="{80278EC5-C4BF-4104-9CE3-30EF0237A891}" type="presOf" srcId="{21715024-1440-5342-94CF-90389457204D}" destId="{60B7B146-0618-854C-AF74-A3886366E6E0}" srcOrd="0" destOrd="0" presId="urn:microsoft.com/office/officeart/2005/8/layout/hProcess4"/>
    <dgm:cxn modelId="{88E492EA-12B2-49FD-8A28-3F294833BD6E}" type="presParOf" srcId="{D56208CF-0E24-6943-BD5E-5B9CC4A8102D}" destId="{1DC8AC08-33F3-7641-946F-CC7E47A1ACA9}" srcOrd="0" destOrd="0" presId="urn:microsoft.com/office/officeart/2005/8/layout/hProcess4"/>
    <dgm:cxn modelId="{4477CF01-F35B-45DD-84BE-6F1BEEBD24C9}" type="presParOf" srcId="{D56208CF-0E24-6943-BD5E-5B9CC4A8102D}" destId="{F260D26D-EA9C-0944-80C8-9A80F38D5B98}" srcOrd="1" destOrd="0" presId="urn:microsoft.com/office/officeart/2005/8/layout/hProcess4"/>
    <dgm:cxn modelId="{BCC530F2-98B0-49ED-8AF4-B8158B94CC88}" type="presParOf" srcId="{D56208CF-0E24-6943-BD5E-5B9CC4A8102D}" destId="{7E7545ED-5167-8E43-87DA-ED802122387E}" srcOrd="2" destOrd="0" presId="urn:microsoft.com/office/officeart/2005/8/layout/hProcess4"/>
    <dgm:cxn modelId="{A344FDE9-4E53-4A97-B806-7C3C53382080}" type="presParOf" srcId="{7E7545ED-5167-8E43-87DA-ED802122387E}" destId="{A637C6E8-F951-644F-8DF7-4134484C776B}" srcOrd="0" destOrd="0" presId="urn:microsoft.com/office/officeart/2005/8/layout/hProcess4"/>
    <dgm:cxn modelId="{ED687146-6654-4674-B2ED-CD43FEBC471E}" type="presParOf" srcId="{A637C6E8-F951-644F-8DF7-4134484C776B}" destId="{B3949539-616A-BC49-AD64-F9296B624223}" srcOrd="0" destOrd="0" presId="urn:microsoft.com/office/officeart/2005/8/layout/hProcess4"/>
    <dgm:cxn modelId="{6D9E1B01-CAB9-4438-9F0C-5EF3D9E8A286}" type="presParOf" srcId="{A637C6E8-F951-644F-8DF7-4134484C776B}" destId="{D303DA6E-D638-124A-A4AC-F8E727B23118}" srcOrd="1" destOrd="0" presId="urn:microsoft.com/office/officeart/2005/8/layout/hProcess4"/>
    <dgm:cxn modelId="{AFBFD02F-D52F-41B1-AD43-60F4C3FE2415}" type="presParOf" srcId="{A637C6E8-F951-644F-8DF7-4134484C776B}" destId="{B3D83E6C-F89A-0347-A2CF-AE8BF57B48AE}" srcOrd="2" destOrd="0" presId="urn:microsoft.com/office/officeart/2005/8/layout/hProcess4"/>
    <dgm:cxn modelId="{B3E2F9C2-6384-4F2B-95B5-EECE3338D58C}" type="presParOf" srcId="{A637C6E8-F951-644F-8DF7-4134484C776B}" destId="{D2BBDEBC-37DA-7040-88FB-5C38CEE68794}" srcOrd="3" destOrd="0" presId="urn:microsoft.com/office/officeart/2005/8/layout/hProcess4"/>
    <dgm:cxn modelId="{01D8327B-F0D0-4735-9E27-08A45B402D79}" type="presParOf" srcId="{A637C6E8-F951-644F-8DF7-4134484C776B}" destId="{7E216997-E313-AB47-98DD-61EE756934D2}" srcOrd="4" destOrd="0" presId="urn:microsoft.com/office/officeart/2005/8/layout/hProcess4"/>
    <dgm:cxn modelId="{038AD056-014A-4FB0-B401-B8DC82D15363}" type="presParOf" srcId="{7E7545ED-5167-8E43-87DA-ED802122387E}" destId="{9B667CF8-7175-8946-8725-1C5BE0853749}" srcOrd="1" destOrd="0" presId="urn:microsoft.com/office/officeart/2005/8/layout/hProcess4"/>
    <dgm:cxn modelId="{00090934-B473-4C39-B3AB-9457E94AD582}" type="presParOf" srcId="{7E7545ED-5167-8E43-87DA-ED802122387E}" destId="{EC77EC8F-320E-5348-B363-151B4080B2EB}" srcOrd="2" destOrd="0" presId="urn:microsoft.com/office/officeart/2005/8/layout/hProcess4"/>
    <dgm:cxn modelId="{0B611035-A969-4C41-8AE0-51A922068D4E}" type="presParOf" srcId="{EC77EC8F-320E-5348-B363-151B4080B2EB}" destId="{E7D49C00-F080-7E4D-B475-C06F7625B0F5}" srcOrd="0" destOrd="0" presId="urn:microsoft.com/office/officeart/2005/8/layout/hProcess4"/>
    <dgm:cxn modelId="{66A03A8B-3F56-4A3F-A365-41976CC55F2F}" type="presParOf" srcId="{EC77EC8F-320E-5348-B363-151B4080B2EB}" destId="{E9BE5489-1EEF-944E-B10C-790E88B19877}" srcOrd="1" destOrd="0" presId="urn:microsoft.com/office/officeart/2005/8/layout/hProcess4"/>
    <dgm:cxn modelId="{9993262A-5C17-4E74-A840-0C58DF0F60FA}" type="presParOf" srcId="{EC77EC8F-320E-5348-B363-151B4080B2EB}" destId="{4F66BB3A-BA8E-3640-ABE2-42674B5E80B5}" srcOrd="2" destOrd="0" presId="urn:microsoft.com/office/officeart/2005/8/layout/hProcess4"/>
    <dgm:cxn modelId="{F6019123-0710-40FD-A252-3CE2A62F403D}" type="presParOf" srcId="{EC77EC8F-320E-5348-B363-151B4080B2EB}" destId="{92119B1A-8627-B445-BD5C-71F034AD13E8}" srcOrd="3" destOrd="0" presId="urn:microsoft.com/office/officeart/2005/8/layout/hProcess4"/>
    <dgm:cxn modelId="{96F14036-1300-4A98-A707-58FF9D730076}" type="presParOf" srcId="{EC77EC8F-320E-5348-B363-151B4080B2EB}" destId="{C9E4D6CB-87E2-1C40-B9FA-3C184ECCB139}" srcOrd="4" destOrd="0" presId="urn:microsoft.com/office/officeart/2005/8/layout/hProcess4"/>
    <dgm:cxn modelId="{E9C1270B-EBD7-4E2A-893E-D4733C9301EF}" type="presParOf" srcId="{7E7545ED-5167-8E43-87DA-ED802122387E}" destId="{0C7C14AB-424D-DA4E-88A0-BC8D0E943ECB}" srcOrd="3" destOrd="0" presId="urn:microsoft.com/office/officeart/2005/8/layout/hProcess4"/>
    <dgm:cxn modelId="{548DB26A-CC26-4CF0-A4CA-E2E96C2B9530}" type="presParOf" srcId="{7E7545ED-5167-8E43-87DA-ED802122387E}" destId="{C46C7E52-5108-FA4A-ADB9-97ECAEC515F8}" srcOrd="4" destOrd="0" presId="urn:microsoft.com/office/officeart/2005/8/layout/hProcess4"/>
    <dgm:cxn modelId="{10355E2F-1987-4392-8C5B-5AB7BFC2DF1D}" type="presParOf" srcId="{C46C7E52-5108-FA4A-ADB9-97ECAEC515F8}" destId="{576745F8-F887-3940-93A1-39F54B7B2751}" srcOrd="0" destOrd="0" presId="urn:microsoft.com/office/officeart/2005/8/layout/hProcess4"/>
    <dgm:cxn modelId="{D22DBAB7-F25F-4EA4-93E1-3E0ACA2E879D}" type="presParOf" srcId="{C46C7E52-5108-FA4A-ADB9-97ECAEC515F8}" destId="{17DA6BB4-B968-5540-B20F-1B7F32BDAA36}" srcOrd="1" destOrd="0" presId="urn:microsoft.com/office/officeart/2005/8/layout/hProcess4"/>
    <dgm:cxn modelId="{F96A745C-F38B-4D9B-A69E-C1718044006C}" type="presParOf" srcId="{C46C7E52-5108-FA4A-ADB9-97ECAEC515F8}" destId="{279BD7AD-4255-F447-8E70-B81199BC9921}" srcOrd="2" destOrd="0" presId="urn:microsoft.com/office/officeart/2005/8/layout/hProcess4"/>
    <dgm:cxn modelId="{3B154AA6-5900-4108-81EE-9FC8E24D7A9C}" type="presParOf" srcId="{C46C7E52-5108-FA4A-ADB9-97ECAEC515F8}" destId="{C9431ECF-E76C-8941-818B-DD0E9D1457A0}" srcOrd="3" destOrd="0" presId="urn:microsoft.com/office/officeart/2005/8/layout/hProcess4"/>
    <dgm:cxn modelId="{89283ACC-35D9-4A59-851F-8F97116E1516}" type="presParOf" srcId="{C46C7E52-5108-FA4A-ADB9-97ECAEC515F8}" destId="{8EB78B1D-29F7-454C-9A70-8507DF5D7C25}" srcOrd="4" destOrd="0" presId="urn:microsoft.com/office/officeart/2005/8/layout/hProcess4"/>
    <dgm:cxn modelId="{8BA0DDF3-C70F-4229-B3DF-337D6ADDA485}" type="presParOf" srcId="{7E7545ED-5167-8E43-87DA-ED802122387E}" destId="{F41FF15D-88AE-8249-A03C-D24734E79F05}" srcOrd="5" destOrd="0" presId="urn:microsoft.com/office/officeart/2005/8/layout/hProcess4"/>
    <dgm:cxn modelId="{2505B5D7-859D-4723-BD51-422A4D7A9CF9}" type="presParOf" srcId="{7E7545ED-5167-8E43-87DA-ED802122387E}" destId="{48199D90-EC77-194C-A929-FEA08CD61F19}" srcOrd="6" destOrd="0" presId="urn:microsoft.com/office/officeart/2005/8/layout/hProcess4"/>
    <dgm:cxn modelId="{FDB744FC-D875-4E7B-A08F-B331E2DE0CD4}" type="presParOf" srcId="{48199D90-EC77-194C-A929-FEA08CD61F19}" destId="{0016AD71-4329-3C49-9F09-648228DB03E1}" srcOrd="0" destOrd="0" presId="urn:microsoft.com/office/officeart/2005/8/layout/hProcess4"/>
    <dgm:cxn modelId="{6A4C73D0-5B56-47B8-8CEF-C532B71D42F8}" type="presParOf" srcId="{48199D90-EC77-194C-A929-FEA08CD61F19}" destId="{57E91C36-A120-394B-B14E-39117BF74AA4}" srcOrd="1" destOrd="0" presId="urn:microsoft.com/office/officeart/2005/8/layout/hProcess4"/>
    <dgm:cxn modelId="{C3CAB60D-C284-435F-BEA1-532E50DADC60}" type="presParOf" srcId="{48199D90-EC77-194C-A929-FEA08CD61F19}" destId="{F3425594-26CE-294E-AC98-3CA32D3EE462}" srcOrd="2" destOrd="0" presId="urn:microsoft.com/office/officeart/2005/8/layout/hProcess4"/>
    <dgm:cxn modelId="{8481C908-64C2-449B-A076-63413BB0A840}" type="presParOf" srcId="{48199D90-EC77-194C-A929-FEA08CD61F19}" destId="{60B7B146-0618-854C-AF74-A3886366E6E0}" srcOrd="3" destOrd="0" presId="urn:microsoft.com/office/officeart/2005/8/layout/hProcess4"/>
    <dgm:cxn modelId="{C0E64D4F-A3AE-49F2-B85A-6ED9097C8A5A}" type="presParOf" srcId="{48199D90-EC77-194C-A929-FEA08CD61F19}" destId="{372BEF91-6E26-1C4D-A4DB-E937514F0732}" srcOrd="4" destOrd="0" presId="urn:microsoft.com/office/officeart/2005/8/layout/hProcess4"/>
    <dgm:cxn modelId="{82880F14-3C4B-456D-9EF7-849D7579B576}" type="presParOf" srcId="{7E7545ED-5167-8E43-87DA-ED802122387E}" destId="{F745FC32-9F0D-3249-8C23-87AB83E56189}" srcOrd="7" destOrd="0" presId="urn:microsoft.com/office/officeart/2005/8/layout/hProcess4"/>
    <dgm:cxn modelId="{1AFB722C-59A5-4BD1-BF12-64C26F27D2F4}" type="presParOf" srcId="{7E7545ED-5167-8E43-87DA-ED802122387E}" destId="{B4FD2A0F-1277-0442-BD4E-F4B5E5BC90A7}" srcOrd="8" destOrd="0" presId="urn:microsoft.com/office/officeart/2005/8/layout/hProcess4"/>
    <dgm:cxn modelId="{9D0BBAB2-779C-41BB-851D-44D580B61454}" type="presParOf" srcId="{B4FD2A0F-1277-0442-BD4E-F4B5E5BC90A7}" destId="{B48C78EE-3B5B-8148-8D81-3E9A881D937F}" srcOrd="0" destOrd="0" presId="urn:microsoft.com/office/officeart/2005/8/layout/hProcess4"/>
    <dgm:cxn modelId="{B014D49D-48B5-49ED-9909-8A1C5AB4CE65}" type="presParOf" srcId="{B4FD2A0F-1277-0442-BD4E-F4B5E5BC90A7}" destId="{C64C286A-3A5F-F342-88FE-2875628B9786}" srcOrd="1" destOrd="0" presId="urn:microsoft.com/office/officeart/2005/8/layout/hProcess4"/>
    <dgm:cxn modelId="{D5635B2E-250D-4471-A0B5-A0C2E35EDA61}" type="presParOf" srcId="{B4FD2A0F-1277-0442-BD4E-F4B5E5BC90A7}" destId="{ED705CFA-D201-6944-AC03-13AD728B4B92}" srcOrd="2" destOrd="0" presId="urn:microsoft.com/office/officeart/2005/8/layout/hProcess4"/>
    <dgm:cxn modelId="{45C5AC9B-18A5-489F-8283-F58FAC96AE92}" type="presParOf" srcId="{B4FD2A0F-1277-0442-BD4E-F4B5E5BC90A7}" destId="{37831A6F-AD06-9246-B901-3E716BDA1474}" srcOrd="3" destOrd="0" presId="urn:microsoft.com/office/officeart/2005/8/layout/hProcess4"/>
    <dgm:cxn modelId="{58ECF346-B87E-4DFB-935B-0B4CB8ED5BF7}" type="presParOf" srcId="{B4FD2A0F-1277-0442-BD4E-F4B5E5BC90A7}" destId="{A29BEFBD-EDFC-7A42-9BFD-9293A26BCCA2}"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262309-8CAB-CD40-905B-A9652272A634}" type="doc">
      <dgm:prSet loTypeId="urn:microsoft.com/office/officeart/2005/8/layout/hProcess4" loCatId="" qsTypeId="urn:microsoft.com/office/officeart/2005/8/quickstyle/simple4" qsCatId="simple" csTypeId="urn:microsoft.com/office/officeart/2005/8/colors/accent0_3" csCatId="mainScheme" phldr="1"/>
      <dgm:spPr/>
    </dgm:pt>
    <dgm:pt modelId="{3EB28115-540F-E541-A551-163E754BC99A}">
      <dgm:prSet phldrT="[Text]" custT="1"/>
      <dgm:spPr/>
      <dgm:t>
        <a:bodyPr/>
        <a:lstStyle/>
        <a:p>
          <a:r>
            <a:rPr lang="en-US" sz="2000" dirty="0" smtClean="0">
              <a:latin typeface="Tw Cen MT" pitchFamily="34" charset="0"/>
            </a:rPr>
            <a:t>Planning and Initiation</a:t>
          </a:r>
          <a:endParaRPr lang="en-US" sz="2000" dirty="0">
            <a:latin typeface="Tw Cen MT" pitchFamily="34" charset="0"/>
          </a:endParaRPr>
        </a:p>
      </dgm:t>
    </dgm:pt>
    <dgm:pt modelId="{29C00290-B8A2-014A-BFF7-22FF8B3C6BF6}" type="parTrans" cxnId="{E6B93F4C-72C0-6044-8F8E-6CF5D9890AC5}">
      <dgm:prSet/>
      <dgm:spPr/>
      <dgm:t>
        <a:bodyPr/>
        <a:lstStyle/>
        <a:p>
          <a:endParaRPr lang="en-US"/>
        </a:p>
      </dgm:t>
    </dgm:pt>
    <dgm:pt modelId="{AC4A1D4C-6437-8542-91DA-4E72BECFD060}" type="sibTrans" cxnId="{E6B93F4C-72C0-6044-8F8E-6CF5D9890AC5}">
      <dgm:prSet/>
      <dgm:spPr>
        <a:solidFill>
          <a:schemeClr val="bg1">
            <a:lumMod val="95000"/>
          </a:schemeClr>
        </a:solidFill>
      </dgm:spPr>
      <dgm:t>
        <a:bodyPr/>
        <a:lstStyle/>
        <a:p>
          <a:endParaRPr lang="en-US">
            <a:solidFill>
              <a:schemeClr val="bg1">
                <a:lumMod val="75000"/>
              </a:schemeClr>
            </a:solidFill>
          </a:endParaRPr>
        </a:p>
      </dgm:t>
    </dgm:pt>
    <dgm:pt modelId="{4CF317CA-C076-014E-91C2-11B2EB743FA2}">
      <dgm:prSet phldrT="[Text]" custT="1"/>
      <dgm:spPr>
        <a:solidFill>
          <a:schemeClr val="bg1">
            <a:lumMod val="95000"/>
          </a:schemeClr>
        </a:solidFill>
      </dgm:spPr>
      <dgm:t>
        <a:bodyPr/>
        <a:lstStyle/>
        <a:p>
          <a:r>
            <a:rPr lang="en-US" sz="2000" dirty="0" smtClean="0">
              <a:solidFill>
                <a:schemeClr val="bg1">
                  <a:lumMod val="75000"/>
                </a:schemeClr>
              </a:solidFill>
              <a:latin typeface="Tw Cen MT" pitchFamily="34" charset="0"/>
            </a:rPr>
            <a:t>Questions / Interviews</a:t>
          </a:r>
          <a:endParaRPr lang="en-US" sz="2000" dirty="0">
            <a:solidFill>
              <a:schemeClr val="bg1">
                <a:lumMod val="75000"/>
              </a:schemeClr>
            </a:solidFill>
            <a:latin typeface="Tw Cen MT" pitchFamily="34" charset="0"/>
          </a:endParaRPr>
        </a:p>
      </dgm:t>
    </dgm:pt>
    <dgm:pt modelId="{85FCE70E-4AD6-2C45-BBC2-833A0EC510EB}" type="parTrans" cxnId="{A25E2F2D-CA82-4F48-85CE-F66AA81F9732}">
      <dgm:prSet/>
      <dgm:spPr/>
      <dgm:t>
        <a:bodyPr/>
        <a:lstStyle/>
        <a:p>
          <a:endParaRPr lang="en-US"/>
        </a:p>
      </dgm:t>
    </dgm:pt>
    <dgm:pt modelId="{24C669F0-9800-C542-8D94-6063BBA0033A}" type="sibTrans" cxnId="{A25E2F2D-CA82-4F48-85CE-F66AA81F9732}">
      <dgm:prSet/>
      <dgm:spPr>
        <a:solidFill>
          <a:schemeClr val="bg1">
            <a:lumMod val="95000"/>
          </a:schemeClr>
        </a:solidFill>
      </dgm:spPr>
      <dgm:t>
        <a:bodyPr/>
        <a:lstStyle/>
        <a:p>
          <a:endParaRPr lang="en-US">
            <a:solidFill>
              <a:schemeClr val="bg1">
                <a:lumMod val="75000"/>
              </a:schemeClr>
            </a:solidFill>
          </a:endParaRPr>
        </a:p>
      </dgm:t>
    </dgm:pt>
    <dgm:pt modelId="{DDA8FDCB-BD89-254D-A86D-9BF90E709C64}">
      <dgm:prSet phldrT="[Text]" custT="1"/>
      <dgm:spPr>
        <a:solidFill>
          <a:schemeClr val="bg1">
            <a:lumMod val="95000"/>
          </a:schemeClr>
        </a:solidFill>
      </dgm:spPr>
      <dgm:t>
        <a:bodyPr/>
        <a:lstStyle/>
        <a:p>
          <a:r>
            <a:rPr lang="en-US" sz="2000" dirty="0" smtClean="0">
              <a:solidFill>
                <a:schemeClr val="bg1">
                  <a:lumMod val="75000"/>
                </a:schemeClr>
              </a:solidFill>
              <a:latin typeface="Tw Cen MT" pitchFamily="34" charset="0"/>
            </a:rPr>
            <a:t>Strategies</a:t>
          </a:r>
          <a:endParaRPr lang="en-US" sz="2000" dirty="0">
            <a:solidFill>
              <a:schemeClr val="bg1">
                <a:lumMod val="75000"/>
              </a:schemeClr>
            </a:solidFill>
            <a:latin typeface="Tw Cen MT" pitchFamily="34" charset="0"/>
          </a:endParaRPr>
        </a:p>
      </dgm:t>
    </dgm:pt>
    <dgm:pt modelId="{21D1D7CC-8EBC-DB4F-8451-B22AD8C52345}" type="parTrans" cxnId="{935EB26E-6B89-A749-A05A-47F4AF881805}">
      <dgm:prSet/>
      <dgm:spPr/>
      <dgm:t>
        <a:bodyPr/>
        <a:lstStyle/>
        <a:p>
          <a:endParaRPr lang="en-US"/>
        </a:p>
      </dgm:t>
    </dgm:pt>
    <dgm:pt modelId="{90C3AEC1-EEBF-F94E-A39E-7A8584E1F64F}" type="sibTrans" cxnId="{935EB26E-6B89-A749-A05A-47F4AF881805}">
      <dgm:prSet/>
      <dgm:spPr>
        <a:solidFill>
          <a:schemeClr val="bg1">
            <a:lumMod val="95000"/>
          </a:schemeClr>
        </a:solidFill>
      </dgm:spPr>
      <dgm:t>
        <a:bodyPr/>
        <a:lstStyle/>
        <a:p>
          <a:endParaRPr lang="en-US">
            <a:solidFill>
              <a:schemeClr val="bg1">
                <a:lumMod val="75000"/>
              </a:schemeClr>
            </a:solidFill>
          </a:endParaRPr>
        </a:p>
      </dgm:t>
    </dgm:pt>
    <dgm:pt modelId="{21715024-1440-5342-94CF-90389457204D}">
      <dgm:prSet phldrT="[Text]" custT="1"/>
      <dgm:spPr>
        <a:solidFill>
          <a:schemeClr val="bg1">
            <a:lumMod val="95000"/>
          </a:schemeClr>
        </a:solidFill>
      </dgm:spPr>
      <dgm:t>
        <a:bodyPr/>
        <a:lstStyle/>
        <a:p>
          <a:r>
            <a:rPr lang="en-US" sz="2000" dirty="0" smtClean="0">
              <a:solidFill>
                <a:schemeClr val="bg1">
                  <a:lumMod val="75000"/>
                </a:schemeClr>
              </a:solidFill>
              <a:latin typeface="Tw Cen MT" pitchFamily="34" charset="0"/>
            </a:rPr>
            <a:t>Planning</a:t>
          </a:r>
          <a:endParaRPr lang="en-US" sz="2000" dirty="0">
            <a:solidFill>
              <a:schemeClr val="bg1">
                <a:lumMod val="75000"/>
              </a:schemeClr>
            </a:solidFill>
            <a:latin typeface="Tw Cen MT" pitchFamily="34" charset="0"/>
          </a:endParaRPr>
        </a:p>
      </dgm:t>
    </dgm:pt>
    <dgm:pt modelId="{ACEA7220-DEEF-1C42-96ED-6443770004E3}" type="parTrans" cxnId="{14BEAF5D-3E95-9A41-BA17-054F4DFA3492}">
      <dgm:prSet/>
      <dgm:spPr/>
      <dgm:t>
        <a:bodyPr/>
        <a:lstStyle/>
        <a:p>
          <a:endParaRPr lang="en-US"/>
        </a:p>
      </dgm:t>
    </dgm:pt>
    <dgm:pt modelId="{0BCAA24F-6907-E34B-9A4B-A1A3566295C1}" type="sibTrans" cxnId="{14BEAF5D-3E95-9A41-BA17-054F4DFA3492}">
      <dgm:prSet/>
      <dgm:spPr>
        <a:solidFill>
          <a:schemeClr val="bg1">
            <a:lumMod val="95000"/>
          </a:schemeClr>
        </a:solidFill>
      </dgm:spPr>
      <dgm:t>
        <a:bodyPr/>
        <a:lstStyle/>
        <a:p>
          <a:endParaRPr lang="en-US">
            <a:solidFill>
              <a:schemeClr val="bg1">
                <a:lumMod val="75000"/>
              </a:schemeClr>
            </a:solidFill>
          </a:endParaRPr>
        </a:p>
      </dgm:t>
    </dgm:pt>
    <dgm:pt modelId="{AC6598D6-4953-F040-9ED2-2749FCED1D84}">
      <dgm:prSet phldrT="[Text]" custT="1"/>
      <dgm:spPr>
        <a:solidFill>
          <a:schemeClr val="bg1">
            <a:lumMod val="95000"/>
          </a:schemeClr>
        </a:solidFill>
      </dgm:spPr>
      <dgm:t>
        <a:bodyPr/>
        <a:lstStyle/>
        <a:p>
          <a:r>
            <a:rPr lang="en-US" sz="2000" dirty="0" smtClean="0">
              <a:solidFill>
                <a:schemeClr val="bg1">
                  <a:lumMod val="75000"/>
                </a:schemeClr>
              </a:solidFill>
              <a:latin typeface="Tw Cen MT" pitchFamily="34" charset="0"/>
            </a:rPr>
            <a:t>Management</a:t>
          </a:r>
          <a:endParaRPr lang="en-US" sz="2000" dirty="0">
            <a:solidFill>
              <a:schemeClr val="bg1">
                <a:lumMod val="75000"/>
              </a:schemeClr>
            </a:solidFill>
            <a:latin typeface="Tw Cen MT" pitchFamily="34" charset="0"/>
          </a:endParaRPr>
        </a:p>
      </dgm:t>
    </dgm:pt>
    <dgm:pt modelId="{11488193-5B22-264F-80A2-CA1E879952E2}" type="parTrans" cxnId="{0521836D-3DEF-534F-AC66-F842E9A8FA3D}">
      <dgm:prSet/>
      <dgm:spPr/>
      <dgm:t>
        <a:bodyPr/>
        <a:lstStyle/>
        <a:p>
          <a:endParaRPr lang="en-US"/>
        </a:p>
      </dgm:t>
    </dgm:pt>
    <dgm:pt modelId="{1FB66239-90B9-1743-A25E-DD6AB40EA15D}" type="sibTrans" cxnId="{0521836D-3DEF-534F-AC66-F842E9A8FA3D}">
      <dgm:prSet/>
      <dgm:spPr/>
      <dgm:t>
        <a:bodyPr/>
        <a:lstStyle/>
        <a:p>
          <a:endParaRPr lang="en-US"/>
        </a:p>
      </dgm:t>
    </dgm:pt>
    <dgm:pt modelId="{D56208CF-0E24-6943-BD5E-5B9CC4A8102D}" type="pres">
      <dgm:prSet presAssocID="{8E262309-8CAB-CD40-905B-A9652272A634}" presName="Name0" presStyleCnt="0">
        <dgm:presLayoutVars>
          <dgm:dir/>
          <dgm:animLvl val="lvl"/>
          <dgm:resizeHandles val="exact"/>
        </dgm:presLayoutVars>
      </dgm:prSet>
      <dgm:spPr/>
    </dgm:pt>
    <dgm:pt modelId="{1DC8AC08-33F3-7641-946F-CC7E47A1ACA9}" type="pres">
      <dgm:prSet presAssocID="{8E262309-8CAB-CD40-905B-A9652272A634}" presName="tSp" presStyleCnt="0"/>
      <dgm:spPr/>
    </dgm:pt>
    <dgm:pt modelId="{F260D26D-EA9C-0944-80C8-9A80F38D5B98}" type="pres">
      <dgm:prSet presAssocID="{8E262309-8CAB-CD40-905B-A9652272A634}" presName="bSp" presStyleCnt="0"/>
      <dgm:spPr/>
    </dgm:pt>
    <dgm:pt modelId="{7E7545ED-5167-8E43-87DA-ED802122387E}" type="pres">
      <dgm:prSet presAssocID="{8E262309-8CAB-CD40-905B-A9652272A634}" presName="process" presStyleCnt="0"/>
      <dgm:spPr/>
    </dgm:pt>
    <dgm:pt modelId="{A637C6E8-F951-644F-8DF7-4134484C776B}" type="pres">
      <dgm:prSet presAssocID="{3EB28115-540F-E541-A551-163E754BC99A}" presName="composite1" presStyleCnt="0"/>
      <dgm:spPr/>
    </dgm:pt>
    <dgm:pt modelId="{B3949539-616A-BC49-AD64-F9296B624223}" type="pres">
      <dgm:prSet presAssocID="{3EB28115-540F-E541-A551-163E754BC99A}" presName="dummyNode1" presStyleLbl="node1" presStyleIdx="0" presStyleCnt="5"/>
      <dgm:spPr/>
    </dgm:pt>
    <dgm:pt modelId="{D303DA6E-D638-124A-A4AC-F8E727B23118}" type="pres">
      <dgm:prSet presAssocID="{3EB28115-540F-E541-A551-163E754BC99A}" presName="childNode1" presStyleLbl="bgAcc1" presStyleIdx="0" presStyleCnt="5">
        <dgm:presLayoutVars>
          <dgm:bulletEnabled val="1"/>
        </dgm:presLayoutVars>
      </dgm:prSet>
      <dgm:spPr/>
    </dgm:pt>
    <dgm:pt modelId="{B3D83E6C-F89A-0347-A2CF-AE8BF57B48AE}" type="pres">
      <dgm:prSet presAssocID="{3EB28115-540F-E541-A551-163E754BC99A}" presName="childNode1tx" presStyleLbl="bgAcc1" presStyleIdx="0" presStyleCnt="5">
        <dgm:presLayoutVars>
          <dgm:bulletEnabled val="1"/>
        </dgm:presLayoutVars>
      </dgm:prSet>
      <dgm:spPr/>
    </dgm:pt>
    <dgm:pt modelId="{D2BBDEBC-37DA-7040-88FB-5C38CEE68794}" type="pres">
      <dgm:prSet presAssocID="{3EB28115-540F-E541-A551-163E754BC99A}" presName="parentNode1" presStyleLbl="node1" presStyleIdx="0" presStyleCnt="5" custScaleX="143531" custScaleY="189533">
        <dgm:presLayoutVars>
          <dgm:chMax val="1"/>
          <dgm:bulletEnabled val="1"/>
        </dgm:presLayoutVars>
      </dgm:prSet>
      <dgm:spPr/>
      <dgm:t>
        <a:bodyPr/>
        <a:lstStyle/>
        <a:p>
          <a:endParaRPr lang="en-US"/>
        </a:p>
      </dgm:t>
    </dgm:pt>
    <dgm:pt modelId="{7E216997-E313-AB47-98DD-61EE756934D2}" type="pres">
      <dgm:prSet presAssocID="{3EB28115-540F-E541-A551-163E754BC99A}" presName="connSite1" presStyleCnt="0"/>
      <dgm:spPr/>
    </dgm:pt>
    <dgm:pt modelId="{9B667CF8-7175-8946-8725-1C5BE0853749}" type="pres">
      <dgm:prSet presAssocID="{AC4A1D4C-6437-8542-91DA-4E72BECFD060}" presName="Name9" presStyleLbl="sibTrans2D1" presStyleIdx="0" presStyleCnt="4"/>
      <dgm:spPr/>
      <dgm:t>
        <a:bodyPr/>
        <a:lstStyle/>
        <a:p>
          <a:endParaRPr lang="en-US"/>
        </a:p>
      </dgm:t>
    </dgm:pt>
    <dgm:pt modelId="{EC77EC8F-320E-5348-B363-151B4080B2EB}" type="pres">
      <dgm:prSet presAssocID="{4CF317CA-C076-014E-91C2-11B2EB743FA2}" presName="composite2" presStyleCnt="0"/>
      <dgm:spPr/>
    </dgm:pt>
    <dgm:pt modelId="{E7D49C00-F080-7E4D-B475-C06F7625B0F5}" type="pres">
      <dgm:prSet presAssocID="{4CF317CA-C076-014E-91C2-11B2EB743FA2}" presName="dummyNode2" presStyleLbl="node1" presStyleIdx="0" presStyleCnt="5"/>
      <dgm:spPr/>
    </dgm:pt>
    <dgm:pt modelId="{E9BE5489-1EEF-944E-B10C-790E88B19877}" type="pres">
      <dgm:prSet presAssocID="{4CF317CA-C076-014E-91C2-11B2EB743FA2}" presName="childNode2" presStyleLbl="bgAcc1" presStyleIdx="1" presStyleCnt="5">
        <dgm:presLayoutVars>
          <dgm:bulletEnabled val="1"/>
        </dgm:presLayoutVars>
      </dgm:prSet>
      <dgm:spPr>
        <a:solidFill>
          <a:schemeClr val="bg1">
            <a:lumMod val="95000"/>
          </a:schemeClr>
        </a:solidFill>
      </dgm:spPr>
    </dgm:pt>
    <dgm:pt modelId="{4F66BB3A-BA8E-3640-ABE2-42674B5E80B5}" type="pres">
      <dgm:prSet presAssocID="{4CF317CA-C076-014E-91C2-11B2EB743FA2}" presName="childNode2tx" presStyleLbl="bgAcc1" presStyleIdx="1" presStyleCnt="5">
        <dgm:presLayoutVars>
          <dgm:bulletEnabled val="1"/>
        </dgm:presLayoutVars>
      </dgm:prSet>
      <dgm:spPr/>
    </dgm:pt>
    <dgm:pt modelId="{92119B1A-8627-B445-BD5C-71F034AD13E8}" type="pres">
      <dgm:prSet presAssocID="{4CF317CA-C076-014E-91C2-11B2EB743FA2}" presName="parentNode2" presStyleLbl="node1" presStyleIdx="1" presStyleCnt="5" custScaleX="143531" custScaleY="189533">
        <dgm:presLayoutVars>
          <dgm:chMax val="0"/>
          <dgm:bulletEnabled val="1"/>
        </dgm:presLayoutVars>
      </dgm:prSet>
      <dgm:spPr/>
      <dgm:t>
        <a:bodyPr/>
        <a:lstStyle/>
        <a:p>
          <a:endParaRPr lang="en-US"/>
        </a:p>
      </dgm:t>
    </dgm:pt>
    <dgm:pt modelId="{C9E4D6CB-87E2-1C40-B9FA-3C184ECCB139}" type="pres">
      <dgm:prSet presAssocID="{4CF317CA-C076-014E-91C2-11B2EB743FA2}" presName="connSite2" presStyleCnt="0"/>
      <dgm:spPr/>
    </dgm:pt>
    <dgm:pt modelId="{0C7C14AB-424D-DA4E-88A0-BC8D0E943ECB}" type="pres">
      <dgm:prSet presAssocID="{24C669F0-9800-C542-8D94-6063BBA0033A}" presName="Name18" presStyleLbl="sibTrans2D1" presStyleIdx="1" presStyleCnt="4"/>
      <dgm:spPr/>
      <dgm:t>
        <a:bodyPr/>
        <a:lstStyle/>
        <a:p>
          <a:endParaRPr lang="en-US"/>
        </a:p>
      </dgm:t>
    </dgm:pt>
    <dgm:pt modelId="{C46C7E52-5108-FA4A-ADB9-97ECAEC515F8}" type="pres">
      <dgm:prSet presAssocID="{DDA8FDCB-BD89-254D-A86D-9BF90E709C64}" presName="composite1" presStyleCnt="0"/>
      <dgm:spPr/>
    </dgm:pt>
    <dgm:pt modelId="{576745F8-F887-3940-93A1-39F54B7B2751}" type="pres">
      <dgm:prSet presAssocID="{DDA8FDCB-BD89-254D-A86D-9BF90E709C64}" presName="dummyNode1" presStyleLbl="node1" presStyleIdx="1" presStyleCnt="5"/>
      <dgm:spPr/>
    </dgm:pt>
    <dgm:pt modelId="{17DA6BB4-B968-5540-B20F-1B7F32BDAA36}" type="pres">
      <dgm:prSet presAssocID="{DDA8FDCB-BD89-254D-A86D-9BF90E709C64}" presName="childNode1" presStyleLbl="bgAcc1" presStyleIdx="2" presStyleCnt="5">
        <dgm:presLayoutVars>
          <dgm:bulletEnabled val="1"/>
        </dgm:presLayoutVars>
      </dgm:prSet>
      <dgm:spPr>
        <a:solidFill>
          <a:schemeClr val="bg1">
            <a:lumMod val="95000"/>
          </a:schemeClr>
        </a:solidFill>
      </dgm:spPr>
    </dgm:pt>
    <dgm:pt modelId="{279BD7AD-4255-F447-8E70-B81199BC9921}" type="pres">
      <dgm:prSet presAssocID="{DDA8FDCB-BD89-254D-A86D-9BF90E709C64}" presName="childNode1tx" presStyleLbl="bgAcc1" presStyleIdx="2" presStyleCnt="5">
        <dgm:presLayoutVars>
          <dgm:bulletEnabled val="1"/>
        </dgm:presLayoutVars>
      </dgm:prSet>
      <dgm:spPr/>
    </dgm:pt>
    <dgm:pt modelId="{C9431ECF-E76C-8941-818B-DD0E9D1457A0}" type="pres">
      <dgm:prSet presAssocID="{DDA8FDCB-BD89-254D-A86D-9BF90E709C64}" presName="parentNode1" presStyleLbl="node1" presStyleIdx="2" presStyleCnt="5" custScaleX="143531" custScaleY="189533">
        <dgm:presLayoutVars>
          <dgm:chMax val="1"/>
          <dgm:bulletEnabled val="1"/>
        </dgm:presLayoutVars>
      </dgm:prSet>
      <dgm:spPr/>
      <dgm:t>
        <a:bodyPr/>
        <a:lstStyle/>
        <a:p>
          <a:endParaRPr lang="en-US"/>
        </a:p>
      </dgm:t>
    </dgm:pt>
    <dgm:pt modelId="{8EB78B1D-29F7-454C-9A70-8507DF5D7C25}" type="pres">
      <dgm:prSet presAssocID="{DDA8FDCB-BD89-254D-A86D-9BF90E709C64}" presName="connSite1" presStyleCnt="0"/>
      <dgm:spPr/>
    </dgm:pt>
    <dgm:pt modelId="{F41FF15D-88AE-8249-A03C-D24734E79F05}" type="pres">
      <dgm:prSet presAssocID="{90C3AEC1-EEBF-F94E-A39E-7A8584E1F64F}" presName="Name9" presStyleLbl="sibTrans2D1" presStyleIdx="2" presStyleCnt="4"/>
      <dgm:spPr/>
      <dgm:t>
        <a:bodyPr/>
        <a:lstStyle/>
        <a:p>
          <a:endParaRPr lang="en-US"/>
        </a:p>
      </dgm:t>
    </dgm:pt>
    <dgm:pt modelId="{48199D90-EC77-194C-A929-FEA08CD61F19}" type="pres">
      <dgm:prSet presAssocID="{21715024-1440-5342-94CF-90389457204D}" presName="composite2" presStyleCnt="0"/>
      <dgm:spPr/>
    </dgm:pt>
    <dgm:pt modelId="{0016AD71-4329-3C49-9F09-648228DB03E1}" type="pres">
      <dgm:prSet presAssocID="{21715024-1440-5342-94CF-90389457204D}" presName="dummyNode2" presStyleLbl="node1" presStyleIdx="2" presStyleCnt="5"/>
      <dgm:spPr/>
    </dgm:pt>
    <dgm:pt modelId="{57E91C36-A120-394B-B14E-39117BF74AA4}" type="pres">
      <dgm:prSet presAssocID="{21715024-1440-5342-94CF-90389457204D}" presName="childNode2" presStyleLbl="bgAcc1" presStyleIdx="3" presStyleCnt="5">
        <dgm:presLayoutVars>
          <dgm:bulletEnabled val="1"/>
        </dgm:presLayoutVars>
      </dgm:prSet>
      <dgm:spPr>
        <a:solidFill>
          <a:schemeClr val="bg1">
            <a:lumMod val="95000"/>
          </a:schemeClr>
        </a:solidFill>
      </dgm:spPr>
    </dgm:pt>
    <dgm:pt modelId="{F3425594-26CE-294E-AC98-3CA32D3EE462}" type="pres">
      <dgm:prSet presAssocID="{21715024-1440-5342-94CF-90389457204D}" presName="childNode2tx" presStyleLbl="bgAcc1" presStyleIdx="3" presStyleCnt="5">
        <dgm:presLayoutVars>
          <dgm:bulletEnabled val="1"/>
        </dgm:presLayoutVars>
      </dgm:prSet>
      <dgm:spPr/>
    </dgm:pt>
    <dgm:pt modelId="{60B7B146-0618-854C-AF74-A3886366E6E0}" type="pres">
      <dgm:prSet presAssocID="{21715024-1440-5342-94CF-90389457204D}" presName="parentNode2" presStyleLbl="node1" presStyleIdx="3" presStyleCnt="5" custScaleX="143531" custScaleY="189533">
        <dgm:presLayoutVars>
          <dgm:chMax val="0"/>
          <dgm:bulletEnabled val="1"/>
        </dgm:presLayoutVars>
      </dgm:prSet>
      <dgm:spPr/>
      <dgm:t>
        <a:bodyPr/>
        <a:lstStyle/>
        <a:p>
          <a:endParaRPr lang="en-US"/>
        </a:p>
      </dgm:t>
    </dgm:pt>
    <dgm:pt modelId="{372BEF91-6E26-1C4D-A4DB-E937514F0732}" type="pres">
      <dgm:prSet presAssocID="{21715024-1440-5342-94CF-90389457204D}" presName="connSite2" presStyleCnt="0"/>
      <dgm:spPr/>
    </dgm:pt>
    <dgm:pt modelId="{F745FC32-9F0D-3249-8C23-87AB83E56189}" type="pres">
      <dgm:prSet presAssocID="{0BCAA24F-6907-E34B-9A4B-A1A3566295C1}" presName="Name18" presStyleLbl="sibTrans2D1" presStyleIdx="3" presStyleCnt="4"/>
      <dgm:spPr/>
      <dgm:t>
        <a:bodyPr/>
        <a:lstStyle/>
        <a:p>
          <a:endParaRPr lang="en-US"/>
        </a:p>
      </dgm:t>
    </dgm:pt>
    <dgm:pt modelId="{B4FD2A0F-1277-0442-BD4E-F4B5E5BC90A7}" type="pres">
      <dgm:prSet presAssocID="{AC6598D6-4953-F040-9ED2-2749FCED1D84}" presName="composite1" presStyleCnt="0"/>
      <dgm:spPr/>
    </dgm:pt>
    <dgm:pt modelId="{B48C78EE-3B5B-8148-8D81-3E9A881D937F}" type="pres">
      <dgm:prSet presAssocID="{AC6598D6-4953-F040-9ED2-2749FCED1D84}" presName="dummyNode1" presStyleLbl="node1" presStyleIdx="3" presStyleCnt="5"/>
      <dgm:spPr/>
    </dgm:pt>
    <dgm:pt modelId="{C64C286A-3A5F-F342-88FE-2875628B9786}" type="pres">
      <dgm:prSet presAssocID="{AC6598D6-4953-F040-9ED2-2749FCED1D84}" presName="childNode1" presStyleLbl="bgAcc1" presStyleIdx="4" presStyleCnt="5">
        <dgm:presLayoutVars>
          <dgm:bulletEnabled val="1"/>
        </dgm:presLayoutVars>
      </dgm:prSet>
      <dgm:spPr>
        <a:solidFill>
          <a:schemeClr val="bg1">
            <a:lumMod val="95000"/>
          </a:schemeClr>
        </a:solidFill>
      </dgm:spPr>
    </dgm:pt>
    <dgm:pt modelId="{ED705CFA-D201-6944-AC03-13AD728B4B92}" type="pres">
      <dgm:prSet presAssocID="{AC6598D6-4953-F040-9ED2-2749FCED1D84}" presName="childNode1tx" presStyleLbl="bgAcc1" presStyleIdx="4" presStyleCnt="5">
        <dgm:presLayoutVars>
          <dgm:bulletEnabled val="1"/>
        </dgm:presLayoutVars>
      </dgm:prSet>
      <dgm:spPr/>
    </dgm:pt>
    <dgm:pt modelId="{37831A6F-AD06-9246-B901-3E716BDA1474}" type="pres">
      <dgm:prSet presAssocID="{AC6598D6-4953-F040-9ED2-2749FCED1D84}" presName="parentNode1" presStyleLbl="node1" presStyleIdx="4" presStyleCnt="5" custScaleX="143531" custScaleY="189533">
        <dgm:presLayoutVars>
          <dgm:chMax val="1"/>
          <dgm:bulletEnabled val="1"/>
        </dgm:presLayoutVars>
      </dgm:prSet>
      <dgm:spPr/>
      <dgm:t>
        <a:bodyPr/>
        <a:lstStyle/>
        <a:p>
          <a:endParaRPr lang="en-US"/>
        </a:p>
      </dgm:t>
    </dgm:pt>
    <dgm:pt modelId="{A29BEFBD-EDFC-7A42-9BFD-9293A26BCCA2}" type="pres">
      <dgm:prSet presAssocID="{AC6598D6-4953-F040-9ED2-2749FCED1D84}" presName="connSite1" presStyleCnt="0"/>
      <dgm:spPr/>
    </dgm:pt>
  </dgm:ptLst>
  <dgm:cxnLst>
    <dgm:cxn modelId="{A1D1D7FB-A041-4C61-B216-85DFEC927FBE}" type="presOf" srcId="{0BCAA24F-6907-E34B-9A4B-A1A3566295C1}" destId="{F745FC32-9F0D-3249-8C23-87AB83E56189}" srcOrd="0" destOrd="0" presId="urn:microsoft.com/office/officeart/2005/8/layout/hProcess4"/>
    <dgm:cxn modelId="{E6C20BB1-3F70-4CAE-AD3A-6BACABA1E4E9}" type="presOf" srcId="{21715024-1440-5342-94CF-90389457204D}" destId="{60B7B146-0618-854C-AF74-A3886366E6E0}" srcOrd="0" destOrd="0" presId="urn:microsoft.com/office/officeart/2005/8/layout/hProcess4"/>
    <dgm:cxn modelId="{2F6BCDE6-3ADF-4938-9097-04F0DBDC215A}" type="presOf" srcId="{8E262309-8CAB-CD40-905B-A9652272A634}" destId="{D56208CF-0E24-6943-BD5E-5B9CC4A8102D}" srcOrd="0" destOrd="0" presId="urn:microsoft.com/office/officeart/2005/8/layout/hProcess4"/>
    <dgm:cxn modelId="{0521836D-3DEF-534F-AC66-F842E9A8FA3D}" srcId="{8E262309-8CAB-CD40-905B-A9652272A634}" destId="{AC6598D6-4953-F040-9ED2-2749FCED1D84}" srcOrd="4" destOrd="0" parTransId="{11488193-5B22-264F-80A2-CA1E879952E2}" sibTransId="{1FB66239-90B9-1743-A25E-DD6AB40EA15D}"/>
    <dgm:cxn modelId="{A25E2F2D-CA82-4F48-85CE-F66AA81F9732}" srcId="{8E262309-8CAB-CD40-905B-A9652272A634}" destId="{4CF317CA-C076-014E-91C2-11B2EB743FA2}" srcOrd="1" destOrd="0" parTransId="{85FCE70E-4AD6-2C45-BBC2-833A0EC510EB}" sibTransId="{24C669F0-9800-C542-8D94-6063BBA0033A}"/>
    <dgm:cxn modelId="{935EB26E-6B89-A749-A05A-47F4AF881805}" srcId="{8E262309-8CAB-CD40-905B-A9652272A634}" destId="{DDA8FDCB-BD89-254D-A86D-9BF90E709C64}" srcOrd="2" destOrd="0" parTransId="{21D1D7CC-8EBC-DB4F-8451-B22AD8C52345}" sibTransId="{90C3AEC1-EEBF-F94E-A39E-7A8584E1F64F}"/>
    <dgm:cxn modelId="{0BE09038-CEA2-41EF-B6D0-93037305D95B}" type="presOf" srcId="{DDA8FDCB-BD89-254D-A86D-9BF90E709C64}" destId="{C9431ECF-E76C-8941-818B-DD0E9D1457A0}" srcOrd="0" destOrd="0" presId="urn:microsoft.com/office/officeart/2005/8/layout/hProcess4"/>
    <dgm:cxn modelId="{BCA5AD5D-CE5C-45C8-A9DF-0C43E50A0203}" type="presOf" srcId="{AC4A1D4C-6437-8542-91DA-4E72BECFD060}" destId="{9B667CF8-7175-8946-8725-1C5BE0853749}" srcOrd="0" destOrd="0" presId="urn:microsoft.com/office/officeart/2005/8/layout/hProcess4"/>
    <dgm:cxn modelId="{14BEAF5D-3E95-9A41-BA17-054F4DFA3492}" srcId="{8E262309-8CAB-CD40-905B-A9652272A634}" destId="{21715024-1440-5342-94CF-90389457204D}" srcOrd="3" destOrd="0" parTransId="{ACEA7220-DEEF-1C42-96ED-6443770004E3}" sibTransId="{0BCAA24F-6907-E34B-9A4B-A1A3566295C1}"/>
    <dgm:cxn modelId="{B36608EC-0EA6-47DE-BD62-2949C408DAFA}" type="presOf" srcId="{24C669F0-9800-C542-8D94-6063BBA0033A}" destId="{0C7C14AB-424D-DA4E-88A0-BC8D0E943ECB}" srcOrd="0" destOrd="0" presId="urn:microsoft.com/office/officeart/2005/8/layout/hProcess4"/>
    <dgm:cxn modelId="{9FCD1ED5-1D8D-46FA-807F-E58FF440328D}" type="presOf" srcId="{4CF317CA-C076-014E-91C2-11B2EB743FA2}" destId="{92119B1A-8627-B445-BD5C-71F034AD13E8}" srcOrd="0" destOrd="0" presId="urn:microsoft.com/office/officeart/2005/8/layout/hProcess4"/>
    <dgm:cxn modelId="{FA72A88E-A265-436A-BD49-E0304C27856E}" type="presOf" srcId="{3EB28115-540F-E541-A551-163E754BC99A}" destId="{D2BBDEBC-37DA-7040-88FB-5C38CEE68794}" srcOrd="0" destOrd="0" presId="urn:microsoft.com/office/officeart/2005/8/layout/hProcess4"/>
    <dgm:cxn modelId="{117DE4FF-6196-4267-82EF-2D4C2F4B5663}" type="presOf" srcId="{90C3AEC1-EEBF-F94E-A39E-7A8584E1F64F}" destId="{F41FF15D-88AE-8249-A03C-D24734E79F05}" srcOrd="0" destOrd="0" presId="urn:microsoft.com/office/officeart/2005/8/layout/hProcess4"/>
    <dgm:cxn modelId="{E6B93F4C-72C0-6044-8F8E-6CF5D9890AC5}" srcId="{8E262309-8CAB-CD40-905B-A9652272A634}" destId="{3EB28115-540F-E541-A551-163E754BC99A}" srcOrd="0" destOrd="0" parTransId="{29C00290-B8A2-014A-BFF7-22FF8B3C6BF6}" sibTransId="{AC4A1D4C-6437-8542-91DA-4E72BECFD060}"/>
    <dgm:cxn modelId="{615E67F0-0F6E-4910-8844-FB18BCCFE64B}" type="presOf" srcId="{AC6598D6-4953-F040-9ED2-2749FCED1D84}" destId="{37831A6F-AD06-9246-B901-3E716BDA1474}" srcOrd="0" destOrd="0" presId="urn:microsoft.com/office/officeart/2005/8/layout/hProcess4"/>
    <dgm:cxn modelId="{59D4AA16-DF62-447B-8B7E-FC072C5C47F7}" type="presParOf" srcId="{D56208CF-0E24-6943-BD5E-5B9CC4A8102D}" destId="{1DC8AC08-33F3-7641-946F-CC7E47A1ACA9}" srcOrd="0" destOrd="0" presId="urn:microsoft.com/office/officeart/2005/8/layout/hProcess4"/>
    <dgm:cxn modelId="{4538C666-89EC-4B74-83B0-C8EB31D457BE}" type="presParOf" srcId="{D56208CF-0E24-6943-BD5E-5B9CC4A8102D}" destId="{F260D26D-EA9C-0944-80C8-9A80F38D5B98}" srcOrd="1" destOrd="0" presId="urn:microsoft.com/office/officeart/2005/8/layout/hProcess4"/>
    <dgm:cxn modelId="{8E26D529-9224-4653-BEFD-E6FC88CF53F0}" type="presParOf" srcId="{D56208CF-0E24-6943-BD5E-5B9CC4A8102D}" destId="{7E7545ED-5167-8E43-87DA-ED802122387E}" srcOrd="2" destOrd="0" presId="urn:microsoft.com/office/officeart/2005/8/layout/hProcess4"/>
    <dgm:cxn modelId="{A82FEDEC-68E2-45F5-9887-A9FB96A12A80}" type="presParOf" srcId="{7E7545ED-5167-8E43-87DA-ED802122387E}" destId="{A637C6E8-F951-644F-8DF7-4134484C776B}" srcOrd="0" destOrd="0" presId="urn:microsoft.com/office/officeart/2005/8/layout/hProcess4"/>
    <dgm:cxn modelId="{2CCEC491-3F2D-4B00-A283-24F439C4327B}" type="presParOf" srcId="{A637C6E8-F951-644F-8DF7-4134484C776B}" destId="{B3949539-616A-BC49-AD64-F9296B624223}" srcOrd="0" destOrd="0" presId="urn:microsoft.com/office/officeart/2005/8/layout/hProcess4"/>
    <dgm:cxn modelId="{A94399D4-0B0E-4BE0-97CC-1DA96603E022}" type="presParOf" srcId="{A637C6E8-F951-644F-8DF7-4134484C776B}" destId="{D303DA6E-D638-124A-A4AC-F8E727B23118}" srcOrd="1" destOrd="0" presId="urn:microsoft.com/office/officeart/2005/8/layout/hProcess4"/>
    <dgm:cxn modelId="{3C402142-FB90-4664-B0DE-4F0E23FE17B8}" type="presParOf" srcId="{A637C6E8-F951-644F-8DF7-4134484C776B}" destId="{B3D83E6C-F89A-0347-A2CF-AE8BF57B48AE}" srcOrd="2" destOrd="0" presId="urn:microsoft.com/office/officeart/2005/8/layout/hProcess4"/>
    <dgm:cxn modelId="{38BDD514-A460-4E08-A60D-4F06FBE49FE5}" type="presParOf" srcId="{A637C6E8-F951-644F-8DF7-4134484C776B}" destId="{D2BBDEBC-37DA-7040-88FB-5C38CEE68794}" srcOrd="3" destOrd="0" presId="urn:microsoft.com/office/officeart/2005/8/layout/hProcess4"/>
    <dgm:cxn modelId="{0888DE09-11FF-4F19-8C09-04692A697072}" type="presParOf" srcId="{A637C6E8-F951-644F-8DF7-4134484C776B}" destId="{7E216997-E313-AB47-98DD-61EE756934D2}" srcOrd="4" destOrd="0" presId="urn:microsoft.com/office/officeart/2005/8/layout/hProcess4"/>
    <dgm:cxn modelId="{14A0BA63-1323-4F85-95B6-2BBD2EBFA2D6}" type="presParOf" srcId="{7E7545ED-5167-8E43-87DA-ED802122387E}" destId="{9B667CF8-7175-8946-8725-1C5BE0853749}" srcOrd="1" destOrd="0" presId="urn:microsoft.com/office/officeart/2005/8/layout/hProcess4"/>
    <dgm:cxn modelId="{0BF1A090-4B92-41F3-AD02-76F186E95460}" type="presParOf" srcId="{7E7545ED-5167-8E43-87DA-ED802122387E}" destId="{EC77EC8F-320E-5348-B363-151B4080B2EB}" srcOrd="2" destOrd="0" presId="urn:microsoft.com/office/officeart/2005/8/layout/hProcess4"/>
    <dgm:cxn modelId="{D9356E2A-26B5-4E2E-87DC-C20E122EE7D0}" type="presParOf" srcId="{EC77EC8F-320E-5348-B363-151B4080B2EB}" destId="{E7D49C00-F080-7E4D-B475-C06F7625B0F5}" srcOrd="0" destOrd="0" presId="urn:microsoft.com/office/officeart/2005/8/layout/hProcess4"/>
    <dgm:cxn modelId="{C7C12694-E1E8-4E9A-8D42-BA4F7F47A534}" type="presParOf" srcId="{EC77EC8F-320E-5348-B363-151B4080B2EB}" destId="{E9BE5489-1EEF-944E-B10C-790E88B19877}" srcOrd="1" destOrd="0" presId="urn:microsoft.com/office/officeart/2005/8/layout/hProcess4"/>
    <dgm:cxn modelId="{30C27BE7-6928-4C28-8E38-6D0087DC39D2}" type="presParOf" srcId="{EC77EC8F-320E-5348-B363-151B4080B2EB}" destId="{4F66BB3A-BA8E-3640-ABE2-42674B5E80B5}" srcOrd="2" destOrd="0" presId="urn:microsoft.com/office/officeart/2005/8/layout/hProcess4"/>
    <dgm:cxn modelId="{F86F91EA-5A5A-4213-83EC-434231F26FF7}" type="presParOf" srcId="{EC77EC8F-320E-5348-B363-151B4080B2EB}" destId="{92119B1A-8627-B445-BD5C-71F034AD13E8}" srcOrd="3" destOrd="0" presId="urn:microsoft.com/office/officeart/2005/8/layout/hProcess4"/>
    <dgm:cxn modelId="{67D224D5-F02E-4DE0-90CC-D1650FF14D98}" type="presParOf" srcId="{EC77EC8F-320E-5348-B363-151B4080B2EB}" destId="{C9E4D6CB-87E2-1C40-B9FA-3C184ECCB139}" srcOrd="4" destOrd="0" presId="urn:microsoft.com/office/officeart/2005/8/layout/hProcess4"/>
    <dgm:cxn modelId="{4AE881BE-C7EB-4AF7-BCC6-256506C0145A}" type="presParOf" srcId="{7E7545ED-5167-8E43-87DA-ED802122387E}" destId="{0C7C14AB-424D-DA4E-88A0-BC8D0E943ECB}" srcOrd="3" destOrd="0" presId="urn:microsoft.com/office/officeart/2005/8/layout/hProcess4"/>
    <dgm:cxn modelId="{DB825B0F-3232-4332-8553-500F6EE9C910}" type="presParOf" srcId="{7E7545ED-5167-8E43-87DA-ED802122387E}" destId="{C46C7E52-5108-FA4A-ADB9-97ECAEC515F8}" srcOrd="4" destOrd="0" presId="urn:microsoft.com/office/officeart/2005/8/layout/hProcess4"/>
    <dgm:cxn modelId="{F5CCBBEB-5383-40E9-99B6-C66DA4662FEE}" type="presParOf" srcId="{C46C7E52-5108-FA4A-ADB9-97ECAEC515F8}" destId="{576745F8-F887-3940-93A1-39F54B7B2751}" srcOrd="0" destOrd="0" presId="urn:microsoft.com/office/officeart/2005/8/layout/hProcess4"/>
    <dgm:cxn modelId="{E2790E43-A7F7-49DF-B737-EFC6EA034272}" type="presParOf" srcId="{C46C7E52-5108-FA4A-ADB9-97ECAEC515F8}" destId="{17DA6BB4-B968-5540-B20F-1B7F32BDAA36}" srcOrd="1" destOrd="0" presId="urn:microsoft.com/office/officeart/2005/8/layout/hProcess4"/>
    <dgm:cxn modelId="{EE45FF92-E8D5-4CA1-B030-57D1CC228C2C}" type="presParOf" srcId="{C46C7E52-5108-FA4A-ADB9-97ECAEC515F8}" destId="{279BD7AD-4255-F447-8E70-B81199BC9921}" srcOrd="2" destOrd="0" presId="urn:microsoft.com/office/officeart/2005/8/layout/hProcess4"/>
    <dgm:cxn modelId="{1EA17F31-EAA0-48CD-B451-B939EA947DA5}" type="presParOf" srcId="{C46C7E52-5108-FA4A-ADB9-97ECAEC515F8}" destId="{C9431ECF-E76C-8941-818B-DD0E9D1457A0}" srcOrd="3" destOrd="0" presId="urn:microsoft.com/office/officeart/2005/8/layout/hProcess4"/>
    <dgm:cxn modelId="{CA5AC563-786A-4909-B012-F83442F2C749}" type="presParOf" srcId="{C46C7E52-5108-FA4A-ADB9-97ECAEC515F8}" destId="{8EB78B1D-29F7-454C-9A70-8507DF5D7C25}" srcOrd="4" destOrd="0" presId="urn:microsoft.com/office/officeart/2005/8/layout/hProcess4"/>
    <dgm:cxn modelId="{483598A6-9DC7-4ED5-B6BD-C1E5851FAE51}" type="presParOf" srcId="{7E7545ED-5167-8E43-87DA-ED802122387E}" destId="{F41FF15D-88AE-8249-A03C-D24734E79F05}" srcOrd="5" destOrd="0" presId="urn:microsoft.com/office/officeart/2005/8/layout/hProcess4"/>
    <dgm:cxn modelId="{14A84678-FB8D-4934-A1B6-9F9C03E6F2D4}" type="presParOf" srcId="{7E7545ED-5167-8E43-87DA-ED802122387E}" destId="{48199D90-EC77-194C-A929-FEA08CD61F19}" srcOrd="6" destOrd="0" presId="urn:microsoft.com/office/officeart/2005/8/layout/hProcess4"/>
    <dgm:cxn modelId="{66B2CBA1-A092-4BA8-BAA9-A493C8B248FD}" type="presParOf" srcId="{48199D90-EC77-194C-A929-FEA08CD61F19}" destId="{0016AD71-4329-3C49-9F09-648228DB03E1}" srcOrd="0" destOrd="0" presId="urn:microsoft.com/office/officeart/2005/8/layout/hProcess4"/>
    <dgm:cxn modelId="{444EF94E-45BD-45CA-8A4B-DF47C67A62F0}" type="presParOf" srcId="{48199D90-EC77-194C-A929-FEA08CD61F19}" destId="{57E91C36-A120-394B-B14E-39117BF74AA4}" srcOrd="1" destOrd="0" presId="urn:microsoft.com/office/officeart/2005/8/layout/hProcess4"/>
    <dgm:cxn modelId="{8BAC2C4A-0B69-4AD8-856A-C67D5587D330}" type="presParOf" srcId="{48199D90-EC77-194C-A929-FEA08CD61F19}" destId="{F3425594-26CE-294E-AC98-3CA32D3EE462}" srcOrd="2" destOrd="0" presId="urn:microsoft.com/office/officeart/2005/8/layout/hProcess4"/>
    <dgm:cxn modelId="{FA4AB038-4241-4C35-A0C6-01EF61B2C152}" type="presParOf" srcId="{48199D90-EC77-194C-A929-FEA08CD61F19}" destId="{60B7B146-0618-854C-AF74-A3886366E6E0}" srcOrd="3" destOrd="0" presId="urn:microsoft.com/office/officeart/2005/8/layout/hProcess4"/>
    <dgm:cxn modelId="{CD2451C5-9A82-4E32-9E99-271C0F3ACEBB}" type="presParOf" srcId="{48199D90-EC77-194C-A929-FEA08CD61F19}" destId="{372BEF91-6E26-1C4D-A4DB-E937514F0732}" srcOrd="4" destOrd="0" presId="urn:microsoft.com/office/officeart/2005/8/layout/hProcess4"/>
    <dgm:cxn modelId="{5EC53DC4-7A64-428D-9639-972EC3BF406B}" type="presParOf" srcId="{7E7545ED-5167-8E43-87DA-ED802122387E}" destId="{F745FC32-9F0D-3249-8C23-87AB83E56189}" srcOrd="7" destOrd="0" presId="urn:microsoft.com/office/officeart/2005/8/layout/hProcess4"/>
    <dgm:cxn modelId="{B850BB21-931D-4757-B465-8EF55DCB1DDB}" type="presParOf" srcId="{7E7545ED-5167-8E43-87DA-ED802122387E}" destId="{B4FD2A0F-1277-0442-BD4E-F4B5E5BC90A7}" srcOrd="8" destOrd="0" presId="urn:microsoft.com/office/officeart/2005/8/layout/hProcess4"/>
    <dgm:cxn modelId="{D75556DE-6D9F-4DA4-97AC-A6D5B0D6B669}" type="presParOf" srcId="{B4FD2A0F-1277-0442-BD4E-F4B5E5BC90A7}" destId="{B48C78EE-3B5B-8148-8D81-3E9A881D937F}" srcOrd="0" destOrd="0" presId="urn:microsoft.com/office/officeart/2005/8/layout/hProcess4"/>
    <dgm:cxn modelId="{DF5B840F-959D-40EF-AFB5-A0840220BB94}" type="presParOf" srcId="{B4FD2A0F-1277-0442-BD4E-F4B5E5BC90A7}" destId="{C64C286A-3A5F-F342-88FE-2875628B9786}" srcOrd="1" destOrd="0" presId="urn:microsoft.com/office/officeart/2005/8/layout/hProcess4"/>
    <dgm:cxn modelId="{52AD9499-1882-437C-995D-C0B4180FB7C1}" type="presParOf" srcId="{B4FD2A0F-1277-0442-BD4E-F4B5E5BC90A7}" destId="{ED705CFA-D201-6944-AC03-13AD728B4B92}" srcOrd="2" destOrd="0" presId="urn:microsoft.com/office/officeart/2005/8/layout/hProcess4"/>
    <dgm:cxn modelId="{3CED68E7-DB28-4219-8E49-1CD4FEE11F42}" type="presParOf" srcId="{B4FD2A0F-1277-0442-BD4E-F4B5E5BC90A7}" destId="{37831A6F-AD06-9246-B901-3E716BDA1474}" srcOrd="3" destOrd="0" presId="urn:microsoft.com/office/officeart/2005/8/layout/hProcess4"/>
    <dgm:cxn modelId="{D092461F-3BE2-43AC-90B9-8D30B53A98A6}" type="presParOf" srcId="{B4FD2A0F-1277-0442-BD4E-F4B5E5BC90A7}" destId="{A29BEFBD-EDFC-7A42-9BFD-9293A26BCCA2}"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262309-8CAB-CD40-905B-A9652272A634}" type="doc">
      <dgm:prSet loTypeId="urn:microsoft.com/office/officeart/2005/8/layout/hProcess4" loCatId="" qsTypeId="urn:microsoft.com/office/officeart/2005/8/quickstyle/simple4" qsCatId="simple" csTypeId="urn:microsoft.com/office/officeart/2005/8/colors/accent0_3" csCatId="mainScheme" phldr="1"/>
      <dgm:spPr/>
    </dgm:pt>
    <dgm:pt modelId="{3EB28115-540F-E541-A551-163E754BC99A}">
      <dgm:prSet phldrT="[Text]" custT="1"/>
      <dgm:spPr>
        <a:solidFill>
          <a:schemeClr val="bg1">
            <a:lumMod val="95000"/>
          </a:schemeClr>
        </a:solidFill>
      </dgm:spPr>
      <dgm:t>
        <a:bodyPr/>
        <a:lstStyle/>
        <a:p>
          <a:r>
            <a:rPr lang="en-US" sz="2000" dirty="0" smtClean="0">
              <a:solidFill>
                <a:schemeClr val="bg1">
                  <a:lumMod val="75000"/>
                </a:schemeClr>
              </a:solidFill>
              <a:latin typeface="Tw Cen MT" pitchFamily="34" charset="0"/>
            </a:rPr>
            <a:t>Planning and initiation</a:t>
          </a:r>
          <a:endParaRPr lang="en-US" sz="2000" dirty="0">
            <a:solidFill>
              <a:schemeClr val="bg1">
                <a:lumMod val="75000"/>
              </a:schemeClr>
            </a:solidFill>
            <a:latin typeface="Tw Cen MT" pitchFamily="34" charset="0"/>
          </a:endParaRPr>
        </a:p>
      </dgm:t>
    </dgm:pt>
    <dgm:pt modelId="{29C00290-B8A2-014A-BFF7-22FF8B3C6BF6}" type="parTrans" cxnId="{E6B93F4C-72C0-6044-8F8E-6CF5D9890AC5}">
      <dgm:prSet/>
      <dgm:spPr/>
      <dgm:t>
        <a:bodyPr/>
        <a:lstStyle/>
        <a:p>
          <a:endParaRPr lang="en-US"/>
        </a:p>
      </dgm:t>
    </dgm:pt>
    <dgm:pt modelId="{AC4A1D4C-6437-8542-91DA-4E72BECFD060}" type="sibTrans" cxnId="{E6B93F4C-72C0-6044-8F8E-6CF5D9890AC5}">
      <dgm:prSet/>
      <dgm:spPr>
        <a:solidFill>
          <a:schemeClr val="bg1">
            <a:lumMod val="95000"/>
          </a:schemeClr>
        </a:solidFill>
      </dgm:spPr>
      <dgm:t>
        <a:bodyPr/>
        <a:lstStyle/>
        <a:p>
          <a:endParaRPr lang="en-US">
            <a:solidFill>
              <a:schemeClr val="bg1">
                <a:lumMod val="75000"/>
              </a:schemeClr>
            </a:solidFill>
          </a:endParaRPr>
        </a:p>
      </dgm:t>
    </dgm:pt>
    <dgm:pt modelId="{4CF317CA-C076-014E-91C2-11B2EB743FA2}">
      <dgm:prSet phldrT="[Text]" custT="1"/>
      <dgm:spPr/>
      <dgm:t>
        <a:bodyPr/>
        <a:lstStyle/>
        <a:p>
          <a:r>
            <a:rPr lang="en-US" sz="2000" dirty="0" smtClean="0">
              <a:latin typeface="Tw Cen MT" pitchFamily="34" charset="0"/>
            </a:rPr>
            <a:t>Questions / Interviews</a:t>
          </a:r>
          <a:endParaRPr lang="en-US" sz="2000" dirty="0">
            <a:latin typeface="Tw Cen MT" pitchFamily="34" charset="0"/>
          </a:endParaRPr>
        </a:p>
      </dgm:t>
    </dgm:pt>
    <dgm:pt modelId="{85FCE70E-4AD6-2C45-BBC2-833A0EC510EB}" type="parTrans" cxnId="{A25E2F2D-CA82-4F48-85CE-F66AA81F9732}">
      <dgm:prSet/>
      <dgm:spPr/>
      <dgm:t>
        <a:bodyPr/>
        <a:lstStyle/>
        <a:p>
          <a:endParaRPr lang="en-US"/>
        </a:p>
      </dgm:t>
    </dgm:pt>
    <dgm:pt modelId="{24C669F0-9800-C542-8D94-6063BBA0033A}" type="sibTrans" cxnId="{A25E2F2D-CA82-4F48-85CE-F66AA81F9732}">
      <dgm:prSet/>
      <dgm:spPr>
        <a:solidFill>
          <a:schemeClr val="bg1">
            <a:lumMod val="95000"/>
          </a:schemeClr>
        </a:solidFill>
      </dgm:spPr>
      <dgm:t>
        <a:bodyPr/>
        <a:lstStyle/>
        <a:p>
          <a:endParaRPr lang="en-US">
            <a:solidFill>
              <a:schemeClr val="bg1">
                <a:lumMod val="75000"/>
              </a:schemeClr>
            </a:solidFill>
          </a:endParaRPr>
        </a:p>
      </dgm:t>
    </dgm:pt>
    <dgm:pt modelId="{DDA8FDCB-BD89-254D-A86D-9BF90E709C64}">
      <dgm:prSet phldrT="[Text]" custT="1"/>
      <dgm:spPr>
        <a:solidFill>
          <a:schemeClr val="bg1">
            <a:lumMod val="95000"/>
          </a:schemeClr>
        </a:solidFill>
      </dgm:spPr>
      <dgm:t>
        <a:bodyPr/>
        <a:lstStyle/>
        <a:p>
          <a:r>
            <a:rPr lang="en-US" sz="2000" dirty="0" smtClean="0">
              <a:solidFill>
                <a:srgbClr val="BFBFBF"/>
              </a:solidFill>
              <a:latin typeface="Tw Cen MT" pitchFamily="34" charset="0"/>
            </a:rPr>
            <a:t>Impacts</a:t>
          </a:r>
          <a:r>
            <a:rPr lang="en-US" sz="2000" dirty="0" smtClean="0">
              <a:solidFill>
                <a:schemeClr val="bg1">
                  <a:lumMod val="75000"/>
                </a:schemeClr>
              </a:solidFill>
              <a:latin typeface="Tw Cen MT" pitchFamily="34" charset="0"/>
            </a:rPr>
            <a:t> and Priorities</a:t>
          </a:r>
          <a:endParaRPr lang="en-US" sz="2000" dirty="0">
            <a:solidFill>
              <a:schemeClr val="bg1">
                <a:lumMod val="75000"/>
              </a:schemeClr>
            </a:solidFill>
            <a:latin typeface="Tw Cen MT" pitchFamily="34" charset="0"/>
          </a:endParaRPr>
        </a:p>
      </dgm:t>
    </dgm:pt>
    <dgm:pt modelId="{21D1D7CC-8EBC-DB4F-8451-B22AD8C52345}" type="parTrans" cxnId="{935EB26E-6B89-A749-A05A-47F4AF881805}">
      <dgm:prSet/>
      <dgm:spPr/>
      <dgm:t>
        <a:bodyPr/>
        <a:lstStyle/>
        <a:p>
          <a:endParaRPr lang="en-US"/>
        </a:p>
      </dgm:t>
    </dgm:pt>
    <dgm:pt modelId="{90C3AEC1-EEBF-F94E-A39E-7A8584E1F64F}" type="sibTrans" cxnId="{935EB26E-6B89-A749-A05A-47F4AF881805}">
      <dgm:prSet/>
      <dgm:spPr>
        <a:solidFill>
          <a:schemeClr val="bg1">
            <a:lumMod val="95000"/>
          </a:schemeClr>
        </a:solidFill>
      </dgm:spPr>
      <dgm:t>
        <a:bodyPr/>
        <a:lstStyle/>
        <a:p>
          <a:endParaRPr lang="en-US">
            <a:solidFill>
              <a:schemeClr val="bg1">
                <a:lumMod val="75000"/>
              </a:schemeClr>
            </a:solidFill>
          </a:endParaRPr>
        </a:p>
      </dgm:t>
    </dgm:pt>
    <dgm:pt modelId="{21715024-1440-5342-94CF-90389457204D}">
      <dgm:prSet phldrT="[Text]" custT="1"/>
      <dgm:spPr>
        <a:solidFill>
          <a:schemeClr val="bg1">
            <a:lumMod val="95000"/>
          </a:schemeClr>
        </a:solidFill>
      </dgm:spPr>
      <dgm:t>
        <a:bodyPr/>
        <a:lstStyle/>
        <a:p>
          <a:r>
            <a:rPr lang="en-US" sz="2000" dirty="0" smtClean="0">
              <a:solidFill>
                <a:srgbClr val="BFBFBF"/>
              </a:solidFill>
              <a:latin typeface="Tw Cen MT" pitchFamily="34" charset="0"/>
            </a:rPr>
            <a:t>Actions and Strategies</a:t>
          </a:r>
          <a:endParaRPr lang="en-US" sz="2000" dirty="0">
            <a:solidFill>
              <a:srgbClr val="BFBFBF"/>
            </a:solidFill>
            <a:latin typeface="Tw Cen MT" pitchFamily="34" charset="0"/>
          </a:endParaRPr>
        </a:p>
      </dgm:t>
    </dgm:pt>
    <dgm:pt modelId="{ACEA7220-DEEF-1C42-96ED-6443770004E3}" type="parTrans" cxnId="{14BEAF5D-3E95-9A41-BA17-054F4DFA3492}">
      <dgm:prSet/>
      <dgm:spPr/>
      <dgm:t>
        <a:bodyPr/>
        <a:lstStyle/>
        <a:p>
          <a:endParaRPr lang="en-US"/>
        </a:p>
      </dgm:t>
    </dgm:pt>
    <dgm:pt modelId="{0BCAA24F-6907-E34B-9A4B-A1A3566295C1}" type="sibTrans" cxnId="{14BEAF5D-3E95-9A41-BA17-054F4DFA3492}">
      <dgm:prSet/>
      <dgm:spPr>
        <a:solidFill>
          <a:schemeClr val="bg1">
            <a:lumMod val="95000"/>
          </a:schemeClr>
        </a:solidFill>
      </dgm:spPr>
      <dgm:t>
        <a:bodyPr/>
        <a:lstStyle/>
        <a:p>
          <a:endParaRPr lang="en-US">
            <a:solidFill>
              <a:schemeClr val="bg1">
                <a:lumMod val="75000"/>
              </a:schemeClr>
            </a:solidFill>
          </a:endParaRPr>
        </a:p>
      </dgm:t>
    </dgm:pt>
    <dgm:pt modelId="{AC6598D6-4953-F040-9ED2-2749FCED1D84}">
      <dgm:prSet phldrT="[Text]" custT="1"/>
      <dgm:spPr>
        <a:solidFill>
          <a:schemeClr val="bg1">
            <a:lumMod val="95000"/>
          </a:schemeClr>
        </a:solidFill>
      </dgm:spPr>
      <dgm:t>
        <a:bodyPr/>
        <a:lstStyle/>
        <a:p>
          <a:r>
            <a:rPr lang="en-US" sz="2000" dirty="0" smtClean="0">
              <a:solidFill>
                <a:schemeClr val="bg1">
                  <a:lumMod val="75000"/>
                </a:schemeClr>
              </a:solidFill>
              <a:latin typeface="Tw Cen MT" pitchFamily="34" charset="0"/>
            </a:rPr>
            <a:t>Plan Management</a:t>
          </a:r>
          <a:endParaRPr lang="en-US" sz="2000" dirty="0">
            <a:solidFill>
              <a:schemeClr val="bg1">
                <a:lumMod val="75000"/>
              </a:schemeClr>
            </a:solidFill>
            <a:latin typeface="Tw Cen MT" pitchFamily="34" charset="0"/>
          </a:endParaRPr>
        </a:p>
      </dgm:t>
    </dgm:pt>
    <dgm:pt modelId="{11488193-5B22-264F-80A2-CA1E879952E2}" type="parTrans" cxnId="{0521836D-3DEF-534F-AC66-F842E9A8FA3D}">
      <dgm:prSet/>
      <dgm:spPr/>
      <dgm:t>
        <a:bodyPr/>
        <a:lstStyle/>
        <a:p>
          <a:endParaRPr lang="en-US"/>
        </a:p>
      </dgm:t>
    </dgm:pt>
    <dgm:pt modelId="{1FB66239-90B9-1743-A25E-DD6AB40EA15D}" type="sibTrans" cxnId="{0521836D-3DEF-534F-AC66-F842E9A8FA3D}">
      <dgm:prSet/>
      <dgm:spPr/>
      <dgm:t>
        <a:bodyPr/>
        <a:lstStyle/>
        <a:p>
          <a:endParaRPr lang="en-US"/>
        </a:p>
      </dgm:t>
    </dgm:pt>
    <dgm:pt modelId="{D56208CF-0E24-6943-BD5E-5B9CC4A8102D}" type="pres">
      <dgm:prSet presAssocID="{8E262309-8CAB-CD40-905B-A9652272A634}" presName="Name0" presStyleCnt="0">
        <dgm:presLayoutVars>
          <dgm:dir/>
          <dgm:animLvl val="lvl"/>
          <dgm:resizeHandles val="exact"/>
        </dgm:presLayoutVars>
      </dgm:prSet>
      <dgm:spPr/>
    </dgm:pt>
    <dgm:pt modelId="{1DC8AC08-33F3-7641-946F-CC7E47A1ACA9}" type="pres">
      <dgm:prSet presAssocID="{8E262309-8CAB-CD40-905B-A9652272A634}" presName="tSp" presStyleCnt="0"/>
      <dgm:spPr/>
    </dgm:pt>
    <dgm:pt modelId="{F260D26D-EA9C-0944-80C8-9A80F38D5B98}" type="pres">
      <dgm:prSet presAssocID="{8E262309-8CAB-CD40-905B-A9652272A634}" presName="bSp" presStyleCnt="0"/>
      <dgm:spPr/>
    </dgm:pt>
    <dgm:pt modelId="{7E7545ED-5167-8E43-87DA-ED802122387E}" type="pres">
      <dgm:prSet presAssocID="{8E262309-8CAB-CD40-905B-A9652272A634}" presName="process" presStyleCnt="0"/>
      <dgm:spPr/>
    </dgm:pt>
    <dgm:pt modelId="{A637C6E8-F951-644F-8DF7-4134484C776B}" type="pres">
      <dgm:prSet presAssocID="{3EB28115-540F-E541-A551-163E754BC99A}" presName="composite1" presStyleCnt="0"/>
      <dgm:spPr/>
    </dgm:pt>
    <dgm:pt modelId="{B3949539-616A-BC49-AD64-F9296B624223}" type="pres">
      <dgm:prSet presAssocID="{3EB28115-540F-E541-A551-163E754BC99A}" presName="dummyNode1" presStyleLbl="node1" presStyleIdx="0" presStyleCnt="5"/>
      <dgm:spPr/>
    </dgm:pt>
    <dgm:pt modelId="{D303DA6E-D638-124A-A4AC-F8E727B23118}" type="pres">
      <dgm:prSet presAssocID="{3EB28115-540F-E541-A551-163E754BC99A}" presName="childNode1" presStyleLbl="bgAcc1" presStyleIdx="0" presStyleCnt="5">
        <dgm:presLayoutVars>
          <dgm:bulletEnabled val="1"/>
        </dgm:presLayoutVars>
      </dgm:prSet>
      <dgm:spPr>
        <a:solidFill>
          <a:schemeClr val="bg1">
            <a:lumMod val="95000"/>
          </a:schemeClr>
        </a:solidFill>
      </dgm:spPr>
    </dgm:pt>
    <dgm:pt modelId="{B3D83E6C-F89A-0347-A2CF-AE8BF57B48AE}" type="pres">
      <dgm:prSet presAssocID="{3EB28115-540F-E541-A551-163E754BC99A}" presName="childNode1tx" presStyleLbl="bgAcc1" presStyleIdx="0" presStyleCnt="5">
        <dgm:presLayoutVars>
          <dgm:bulletEnabled val="1"/>
        </dgm:presLayoutVars>
      </dgm:prSet>
      <dgm:spPr/>
    </dgm:pt>
    <dgm:pt modelId="{D2BBDEBC-37DA-7040-88FB-5C38CEE68794}" type="pres">
      <dgm:prSet presAssocID="{3EB28115-540F-E541-A551-163E754BC99A}" presName="parentNode1" presStyleLbl="node1" presStyleIdx="0" presStyleCnt="5" custScaleX="143531" custScaleY="189533">
        <dgm:presLayoutVars>
          <dgm:chMax val="1"/>
          <dgm:bulletEnabled val="1"/>
        </dgm:presLayoutVars>
      </dgm:prSet>
      <dgm:spPr/>
      <dgm:t>
        <a:bodyPr/>
        <a:lstStyle/>
        <a:p>
          <a:endParaRPr lang="en-US"/>
        </a:p>
      </dgm:t>
    </dgm:pt>
    <dgm:pt modelId="{7E216997-E313-AB47-98DD-61EE756934D2}" type="pres">
      <dgm:prSet presAssocID="{3EB28115-540F-E541-A551-163E754BC99A}" presName="connSite1" presStyleCnt="0"/>
      <dgm:spPr/>
    </dgm:pt>
    <dgm:pt modelId="{9B667CF8-7175-8946-8725-1C5BE0853749}" type="pres">
      <dgm:prSet presAssocID="{AC4A1D4C-6437-8542-91DA-4E72BECFD060}" presName="Name9" presStyleLbl="sibTrans2D1" presStyleIdx="0" presStyleCnt="4"/>
      <dgm:spPr/>
      <dgm:t>
        <a:bodyPr/>
        <a:lstStyle/>
        <a:p>
          <a:endParaRPr lang="en-US"/>
        </a:p>
      </dgm:t>
    </dgm:pt>
    <dgm:pt modelId="{EC77EC8F-320E-5348-B363-151B4080B2EB}" type="pres">
      <dgm:prSet presAssocID="{4CF317CA-C076-014E-91C2-11B2EB743FA2}" presName="composite2" presStyleCnt="0"/>
      <dgm:spPr/>
    </dgm:pt>
    <dgm:pt modelId="{E7D49C00-F080-7E4D-B475-C06F7625B0F5}" type="pres">
      <dgm:prSet presAssocID="{4CF317CA-C076-014E-91C2-11B2EB743FA2}" presName="dummyNode2" presStyleLbl="node1" presStyleIdx="0" presStyleCnt="5"/>
      <dgm:spPr/>
    </dgm:pt>
    <dgm:pt modelId="{E9BE5489-1EEF-944E-B10C-790E88B19877}" type="pres">
      <dgm:prSet presAssocID="{4CF317CA-C076-014E-91C2-11B2EB743FA2}" presName="childNode2" presStyleLbl="bgAcc1" presStyleIdx="1" presStyleCnt="5">
        <dgm:presLayoutVars>
          <dgm:bulletEnabled val="1"/>
        </dgm:presLayoutVars>
      </dgm:prSet>
      <dgm:spPr/>
    </dgm:pt>
    <dgm:pt modelId="{4F66BB3A-BA8E-3640-ABE2-42674B5E80B5}" type="pres">
      <dgm:prSet presAssocID="{4CF317CA-C076-014E-91C2-11B2EB743FA2}" presName="childNode2tx" presStyleLbl="bgAcc1" presStyleIdx="1" presStyleCnt="5">
        <dgm:presLayoutVars>
          <dgm:bulletEnabled val="1"/>
        </dgm:presLayoutVars>
      </dgm:prSet>
      <dgm:spPr/>
    </dgm:pt>
    <dgm:pt modelId="{92119B1A-8627-B445-BD5C-71F034AD13E8}" type="pres">
      <dgm:prSet presAssocID="{4CF317CA-C076-014E-91C2-11B2EB743FA2}" presName="parentNode2" presStyleLbl="node1" presStyleIdx="1" presStyleCnt="5" custScaleX="143531" custScaleY="189533">
        <dgm:presLayoutVars>
          <dgm:chMax val="0"/>
          <dgm:bulletEnabled val="1"/>
        </dgm:presLayoutVars>
      </dgm:prSet>
      <dgm:spPr/>
      <dgm:t>
        <a:bodyPr/>
        <a:lstStyle/>
        <a:p>
          <a:endParaRPr lang="en-US"/>
        </a:p>
      </dgm:t>
    </dgm:pt>
    <dgm:pt modelId="{C9E4D6CB-87E2-1C40-B9FA-3C184ECCB139}" type="pres">
      <dgm:prSet presAssocID="{4CF317CA-C076-014E-91C2-11B2EB743FA2}" presName="connSite2" presStyleCnt="0"/>
      <dgm:spPr/>
    </dgm:pt>
    <dgm:pt modelId="{0C7C14AB-424D-DA4E-88A0-BC8D0E943ECB}" type="pres">
      <dgm:prSet presAssocID="{24C669F0-9800-C542-8D94-6063BBA0033A}" presName="Name18" presStyleLbl="sibTrans2D1" presStyleIdx="1" presStyleCnt="4"/>
      <dgm:spPr/>
      <dgm:t>
        <a:bodyPr/>
        <a:lstStyle/>
        <a:p>
          <a:endParaRPr lang="en-US"/>
        </a:p>
      </dgm:t>
    </dgm:pt>
    <dgm:pt modelId="{C46C7E52-5108-FA4A-ADB9-97ECAEC515F8}" type="pres">
      <dgm:prSet presAssocID="{DDA8FDCB-BD89-254D-A86D-9BF90E709C64}" presName="composite1" presStyleCnt="0"/>
      <dgm:spPr/>
    </dgm:pt>
    <dgm:pt modelId="{576745F8-F887-3940-93A1-39F54B7B2751}" type="pres">
      <dgm:prSet presAssocID="{DDA8FDCB-BD89-254D-A86D-9BF90E709C64}" presName="dummyNode1" presStyleLbl="node1" presStyleIdx="1" presStyleCnt="5"/>
      <dgm:spPr/>
    </dgm:pt>
    <dgm:pt modelId="{17DA6BB4-B968-5540-B20F-1B7F32BDAA36}" type="pres">
      <dgm:prSet presAssocID="{DDA8FDCB-BD89-254D-A86D-9BF90E709C64}" presName="childNode1" presStyleLbl="bgAcc1" presStyleIdx="2" presStyleCnt="5">
        <dgm:presLayoutVars>
          <dgm:bulletEnabled val="1"/>
        </dgm:presLayoutVars>
      </dgm:prSet>
      <dgm:spPr>
        <a:solidFill>
          <a:schemeClr val="bg1">
            <a:lumMod val="95000"/>
          </a:schemeClr>
        </a:solidFill>
      </dgm:spPr>
    </dgm:pt>
    <dgm:pt modelId="{279BD7AD-4255-F447-8E70-B81199BC9921}" type="pres">
      <dgm:prSet presAssocID="{DDA8FDCB-BD89-254D-A86D-9BF90E709C64}" presName="childNode1tx" presStyleLbl="bgAcc1" presStyleIdx="2" presStyleCnt="5">
        <dgm:presLayoutVars>
          <dgm:bulletEnabled val="1"/>
        </dgm:presLayoutVars>
      </dgm:prSet>
      <dgm:spPr/>
    </dgm:pt>
    <dgm:pt modelId="{C9431ECF-E76C-8941-818B-DD0E9D1457A0}" type="pres">
      <dgm:prSet presAssocID="{DDA8FDCB-BD89-254D-A86D-9BF90E709C64}" presName="parentNode1" presStyleLbl="node1" presStyleIdx="2" presStyleCnt="5" custScaleX="143531" custScaleY="189533">
        <dgm:presLayoutVars>
          <dgm:chMax val="1"/>
          <dgm:bulletEnabled val="1"/>
        </dgm:presLayoutVars>
      </dgm:prSet>
      <dgm:spPr/>
      <dgm:t>
        <a:bodyPr/>
        <a:lstStyle/>
        <a:p>
          <a:endParaRPr lang="en-US"/>
        </a:p>
      </dgm:t>
    </dgm:pt>
    <dgm:pt modelId="{8EB78B1D-29F7-454C-9A70-8507DF5D7C25}" type="pres">
      <dgm:prSet presAssocID="{DDA8FDCB-BD89-254D-A86D-9BF90E709C64}" presName="connSite1" presStyleCnt="0"/>
      <dgm:spPr/>
    </dgm:pt>
    <dgm:pt modelId="{F41FF15D-88AE-8249-A03C-D24734E79F05}" type="pres">
      <dgm:prSet presAssocID="{90C3AEC1-EEBF-F94E-A39E-7A8584E1F64F}" presName="Name9" presStyleLbl="sibTrans2D1" presStyleIdx="2" presStyleCnt="4"/>
      <dgm:spPr/>
      <dgm:t>
        <a:bodyPr/>
        <a:lstStyle/>
        <a:p>
          <a:endParaRPr lang="en-US"/>
        </a:p>
      </dgm:t>
    </dgm:pt>
    <dgm:pt modelId="{48199D90-EC77-194C-A929-FEA08CD61F19}" type="pres">
      <dgm:prSet presAssocID="{21715024-1440-5342-94CF-90389457204D}" presName="composite2" presStyleCnt="0"/>
      <dgm:spPr/>
    </dgm:pt>
    <dgm:pt modelId="{0016AD71-4329-3C49-9F09-648228DB03E1}" type="pres">
      <dgm:prSet presAssocID="{21715024-1440-5342-94CF-90389457204D}" presName="dummyNode2" presStyleLbl="node1" presStyleIdx="2" presStyleCnt="5"/>
      <dgm:spPr/>
    </dgm:pt>
    <dgm:pt modelId="{57E91C36-A120-394B-B14E-39117BF74AA4}" type="pres">
      <dgm:prSet presAssocID="{21715024-1440-5342-94CF-90389457204D}" presName="childNode2" presStyleLbl="bgAcc1" presStyleIdx="3" presStyleCnt="5">
        <dgm:presLayoutVars>
          <dgm:bulletEnabled val="1"/>
        </dgm:presLayoutVars>
      </dgm:prSet>
      <dgm:spPr>
        <a:solidFill>
          <a:schemeClr val="bg1">
            <a:lumMod val="95000"/>
          </a:schemeClr>
        </a:solidFill>
      </dgm:spPr>
    </dgm:pt>
    <dgm:pt modelId="{F3425594-26CE-294E-AC98-3CA32D3EE462}" type="pres">
      <dgm:prSet presAssocID="{21715024-1440-5342-94CF-90389457204D}" presName="childNode2tx" presStyleLbl="bgAcc1" presStyleIdx="3" presStyleCnt="5">
        <dgm:presLayoutVars>
          <dgm:bulletEnabled val="1"/>
        </dgm:presLayoutVars>
      </dgm:prSet>
      <dgm:spPr/>
    </dgm:pt>
    <dgm:pt modelId="{60B7B146-0618-854C-AF74-A3886366E6E0}" type="pres">
      <dgm:prSet presAssocID="{21715024-1440-5342-94CF-90389457204D}" presName="parentNode2" presStyleLbl="node1" presStyleIdx="3" presStyleCnt="5" custScaleX="143531" custScaleY="189533">
        <dgm:presLayoutVars>
          <dgm:chMax val="0"/>
          <dgm:bulletEnabled val="1"/>
        </dgm:presLayoutVars>
      </dgm:prSet>
      <dgm:spPr/>
      <dgm:t>
        <a:bodyPr/>
        <a:lstStyle/>
        <a:p>
          <a:endParaRPr lang="en-US"/>
        </a:p>
      </dgm:t>
    </dgm:pt>
    <dgm:pt modelId="{372BEF91-6E26-1C4D-A4DB-E937514F0732}" type="pres">
      <dgm:prSet presAssocID="{21715024-1440-5342-94CF-90389457204D}" presName="connSite2" presStyleCnt="0"/>
      <dgm:spPr/>
    </dgm:pt>
    <dgm:pt modelId="{F745FC32-9F0D-3249-8C23-87AB83E56189}" type="pres">
      <dgm:prSet presAssocID="{0BCAA24F-6907-E34B-9A4B-A1A3566295C1}" presName="Name18" presStyleLbl="sibTrans2D1" presStyleIdx="3" presStyleCnt="4"/>
      <dgm:spPr/>
      <dgm:t>
        <a:bodyPr/>
        <a:lstStyle/>
        <a:p>
          <a:endParaRPr lang="en-US"/>
        </a:p>
      </dgm:t>
    </dgm:pt>
    <dgm:pt modelId="{B4FD2A0F-1277-0442-BD4E-F4B5E5BC90A7}" type="pres">
      <dgm:prSet presAssocID="{AC6598D6-4953-F040-9ED2-2749FCED1D84}" presName="composite1" presStyleCnt="0"/>
      <dgm:spPr/>
    </dgm:pt>
    <dgm:pt modelId="{B48C78EE-3B5B-8148-8D81-3E9A881D937F}" type="pres">
      <dgm:prSet presAssocID="{AC6598D6-4953-F040-9ED2-2749FCED1D84}" presName="dummyNode1" presStyleLbl="node1" presStyleIdx="3" presStyleCnt="5"/>
      <dgm:spPr/>
    </dgm:pt>
    <dgm:pt modelId="{C64C286A-3A5F-F342-88FE-2875628B9786}" type="pres">
      <dgm:prSet presAssocID="{AC6598D6-4953-F040-9ED2-2749FCED1D84}" presName="childNode1" presStyleLbl="bgAcc1" presStyleIdx="4" presStyleCnt="5">
        <dgm:presLayoutVars>
          <dgm:bulletEnabled val="1"/>
        </dgm:presLayoutVars>
      </dgm:prSet>
      <dgm:spPr>
        <a:solidFill>
          <a:schemeClr val="bg1">
            <a:lumMod val="95000"/>
          </a:schemeClr>
        </a:solidFill>
      </dgm:spPr>
    </dgm:pt>
    <dgm:pt modelId="{ED705CFA-D201-6944-AC03-13AD728B4B92}" type="pres">
      <dgm:prSet presAssocID="{AC6598D6-4953-F040-9ED2-2749FCED1D84}" presName="childNode1tx" presStyleLbl="bgAcc1" presStyleIdx="4" presStyleCnt="5">
        <dgm:presLayoutVars>
          <dgm:bulletEnabled val="1"/>
        </dgm:presLayoutVars>
      </dgm:prSet>
      <dgm:spPr/>
    </dgm:pt>
    <dgm:pt modelId="{37831A6F-AD06-9246-B901-3E716BDA1474}" type="pres">
      <dgm:prSet presAssocID="{AC6598D6-4953-F040-9ED2-2749FCED1D84}" presName="parentNode1" presStyleLbl="node1" presStyleIdx="4" presStyleCnt="5" custScaleX="143531" custScaleY="189533">
        <dgm:presLayoutVars>
          <dgm:chMax val="1"/>
          <dgm:bulletEnabled val="1"/>
        </dgm:presLayoutVars>
      </dgm:prSet>
      <dgm:spPr/>
      <dgm:t>
        <a:bodyPr/>
        <a:lstStyle/>
        <a:p>
          <a:endParaRPr lang="en-US"/>
        </a:p>
      </dgm:t>
    </dgm:pt>
    <dgm:pt modelId="{A29BEFBD-EDFC-7A42-9BFD-9293A26BCCA2}" type="pres">
      <dgm:prSet presAssocID="{AC6598D6-4953-F040-9ED2-2749FCED1D84}" presName="connSite1" presStyleCnt="0"/>
      <dgm:spPr/>
    </dgm:pt>
  </dgm:ptLst>
  <dgm:cxnLst>
    <dgm:cxn modelId="{612D50AB-5022-4A8A-A1CC-4F951BBDC2F1}" type="presOf" srcId="{4CF317CA-C076-014E-91C2-11B2EB743FA2}" destId="{92119B1A-8627-B445-BD5C-71F034AD13E8}" srcOrd="0" destOrd="0" presId="urn:microsoft.com/office/officeart/2005/8/layout/hProcess4"/>
    <dgm:cxn modelId="{0A26EFFD-AD57-4160-975B-9D242FA3B43C}" type="presOf" srcId="{21715024-1440-5342-94CF-90389457204D}" destId="{60B7B146-0618-854C-AF74-A3886366E6E0}" srcOrd="0" destOrd="0" presId="urn:microsoft.com/office/officeart/2005/8/layout/hProcess4"/>
    <dgm:cxn modelId="{68E36828-11B7-42C0-A83B-2335E4EC96F4}" type="presOf" srcId="{90C3AEC1-EEBF-F94E-A39E-7A8584E1F64F}" destId="{F41FF15D-88AE-8249-A03C-D24734E79F05}" srcOrd="0" destOrd="0" presId="urn:microsoft.com/office/officeart/2005/8/layout/hProcess4"/>
    <dgm:cxn modelId="{6ADB199A-88C3-4750-BDF1-F2D17D832D74}" type="presOf" srcId="{AC6598D6-4953-F040-9ED2-2749FCED1D84}" destId="{37831A6F-AD06-9246-B901-3E716BDA1474}" srcOrd="0" destOrd="0" presId="urn:microsoft.com/office/officeart/2005/8/layout/hProcess4"/>
    <dgm:cxn modelId="{94ADD433-4ED2-4485-B240-36D71693FD68}" type="presOf" srcId="{24C669F0-9800-C542-8D94-6063BBA0033A}" destId="{0C7C14AB-424D-DA4E-88A0-BC8D0E943ECB}" srcOrd="0" destOrd="0" presId="urn:microsoft.com/office/officeart/2005/8/layout/hProcess4"/>
    <dgm:cxn modelId="{0521836D-3DEF-534F-AC66-F842E9A8FA3D}" srcId="{8E262309-8CAB-CD40-905B-A9652272A634}" destId="{AC6598D6-4953-F040-9ED2-2749FCED1D84}" srcOrd="4" destOrd="0" parTransId="{11488193-5B22-264F-80A2-CA1E879952E2}" sibTransId="{1FB66239-90B9-1743-A25E-DD6AB40EA15D}"/>
    <dgm:cxn modelId="{A25E2F2D-CA82-4F48-85CE-F66AA81F9732}" srcId="{8E262309-8CAB-CD40-905B-A9652272A634}" destId="{4CF317CA-C076-014E-91C2-11B2EB743FA2}" srcOrd="1" destOrd="0" parTransId="{85FCE70E-4AD6-2C45-BBC2-833A0EC510EB}" sibTransId="{24C669F0-9800-C542-8D94-6063BBA0033A}"/>
    <dgm:cxn modelId="{935EB26E-6B89-A749-A05A-47F4AF881805}" srcId="{8E262309-8CAB-CD40-905B-A9652272A634}" destId="{DDA8FDCB-BD89-254D-A86D-9BF90E709C64}" srcOrd="2" destOrd="0" parTransId="{21D1D7CC-8EBC-DB4F-8451-B22AD8C52345}" sibTransId="{90C3AEC1-EEBF-F94E-A39E-7A8584E1F64F}"/>
    <dgm:cxn modelId="{6BF53194-F483-4A12-AAC2-82FF36F7EEAE}" type="presOf" srcId="{AC4A1D4C-6437-8542-91DA-4E72BECFD060}" destId="{9B667CF8-7175-8946-8725-1C5BE0853749}" srcOrd="0" destOrd="0" presId="urn:microsoft.com/office/officeart/2005/8/layout/hProcess4"/>
    <dgm:cxn modelId="{8B48AD54-8506-418C-B565-20B24A510907}" type="presOf" srcId="{8E262309-8CAB-CD40-905B-A9652272A634}" destId="{D56208CF-0E24-6943-BD5E-5B9CC4A8102D}" srcOrd="0" destOrd="0" presId="urn:microsoft.com/office/officeart/2005/8/layout/hProcess4"/>
    <dgm:cxn modelId="{8671B727-CF34-4A0A-BB37-B0E18B7FE34B}" type="presOf" srcId="{3EB28115-540F-E541-A551-163E754BC99A}" destId="{D2BBDEBC-37DA-7040-88FB-5C38CEE68794}" srcOrd="0" destOrd="0" presId="urn:microsoft.com/office/officeart/2005/8/layout/hProcess4"/>
    <dgm:cxn modelId="{6C39A930-9F02-4163-994E-D1482494CFD3}" type="presOf" srcId="{0BCAA24F-6907-E34B-9A4B-A1A3566295C1}" destId="{F745FC32-9F0D-3249-8C23-87AB83E56189}" srcOrd="0" destOrd="0" presId="urn:microsoft.com/office/officeart/2005/8/layout/hProcess4"/>
    <dgm:cxn modelId="{14BEAF5D-3E95-9A41-BA17-054F4DFA3492}" srcId="{8E262309-8CAB-CD40-905B-A9652272A634}" destId="{21715024-1440-5342-94CF-90389457204D}" srcOrd="3" destOrd="0" parTransId="{ACEA7220-DEEF-1C42-96ED-6443770004E3}" sibTransId="{0BCAA24F-6907-E34B-9A4B-A1A3566295C1}"/>
    <dgm:cxn modelId="{E6B93F4C-72C0-6044-8F8E-6CF5D9890AC5}" srcId="{8E262309-8CAB-CD40-905B-A9652272A634}" destId="{3EB28115-540F-E541-A551-163E754BC99A}" srcOrd="0" destOrd="0" parTransId="{29C00290-B8A2-014A-BFF7-22FF8B3C6BF6}" sibTransId="{AC4A1D4C-6437-8542-91DA-4E72BECFD060}"/>
    <dgm:cxn modelId="{4C052864-A795-4F2A-A344-E3618FFAA645}" type="presOf" srcId="{DDA8FDCB-BD89-254D-A86D-9BF90E709C64}" destId="{C9431ECF-E76C-8941-818B-DD0E9D1457A0}" srcOrd="0" destOrd="0" presId="urn:microsoft.com/office/officeart/2005/8/layout/hProcess4"/>
    <dgm:cxn modelId="{8AFAAD15-2FCD-4F20-B105-E8FD8474F1DD}" type="presParOf" srcId="{D56208CF-0E24-6943-BD5E-5B9CC4A8102D}" destId="{1DC8AC08-33F3-7641-946F-CC7E47A1ACA9}" srcOrd="0" destOrd="0" presId="urn:microsoft.com/office/officeart/2005/8/layout/hProcess4"/>
    <dgm:cxn modelId="{1DE3FE80-3619-451E-9D70-9418056C2460}" type="presParOf" srcId="{D56208CF-0E24-6943-BD5E-5B9CC4A8102D}" destId="{F260D26D-EA9C-0944-80C8-9A80F38D5B98}" srcOrd="1" destOrd="0" presId="urn:microsoft.com/office/officeart/2005/8/layout/hProcess4"/>
    <dgm:cxn modelId="{D5C77089-5C2C-43B1-96D8-A7F9F0A4288D}" type="presParOf" srcId="{D56208CF-0E24-6943-BD5E-5B9CC4A8102D}" destId="{7E7545ED-5167-8E43-87DA-ED802122387E}" srcOrd="2" destOrd="0" presId="urn:microsoft.com/office/officeart/2005/8/layout/hProcess4"/>
    <dgm:cxn modelId="{09A4A361-A76D-49D3-BC46-A4455A780E01}" type="presParOf" srcId="{7E7545ED-5167-8E43-87DA-ED802122387E}" destId="{A637C6E8-F951-644F-8DF7-4134484C776B}" srcOrd="0" destOrd="0" presId="urn:microsoft.com/office/officeart/2005/8/layout/hProcess4"/>
    <dgm:cxn modelId="{1E82097A-575A-4537-8594-98167C4D8CF0}" type="presParOf" srcId="{A637C6E8-F951-644F-8DF7-4134484C776B}" destId="{B3949539-616A-BC49-AD64-F9296B624223}" srcOrd="0" destOrd="0" presId="urn:microsoft.com/office/officeart/2005/8/layout/hProcess4"/>
    <dgm:cxn modelId="{CEE83595-8A40-4F09-9ACE-6D419A4DA63A}" type="presParOf" srcId="{A637C6E8-F951-644F-8DF7-4134484C776B}" destId="{D303DA6E-D638-124A-A4AC-F8E727B23118}" srcOrd="1" destOrd="0" presId="urn:microsoft.com/office/officeart/2005/8/layout/hProcess4"/>
    <dgm:cxn modelId="{005C18E8-6EB5-4A62-B4B3-DB1B66F7FFE0}" type="presParOf" srcId="{A637C6E8-F951-644F-8DF7-4134484C776B}" destId="{B3D83E6C-F89A-0347-A2CF-AE8BF57B48AE}" srcOrd="2" destOrd="0" presId="urn:microsoft.com/office/officeart/2005/8/layout/hProcess4"/>
    <dgm:cxn modelId="{6456D7D2-F581-4E3C-A187-A3F6069B2B77}" type="presParOf" srcId="{A637C6E8-F951-644F-8DF7-4134484C776B}" destId="{D2BBDEBC-37DA-7040-88FB-5C38CEE68794}" srcOrd="3" destOrd="0" presId="urn:microsoft.com/office/officeart/2005/8/layout/hProcess4"/>
    <dgm:cxn modelId="{88328D79-C721-4DCF-B03E-1802859BB480}" type="presParOf" srcId="{A637C6E8-F951-644F-8DF7-4134484C776B}" destId="{7E216997-E313-AB47-98DD-61EE756934D2}" srcOrd="4" destOrd="0" presId="urn:microsoft.com/office/officeart/2005/8/layout/hProcess4"/>
    <dgm:cxn modelId="{D5468193-B484-4F6A-8D77-42405D2B92B6}" type="presParOf" srcId="{7E7545ED-5167-8E43-87DA-ED802122387E}" destId="{9B667CF8-7175-8946-8725-1C5BE0853749}" srcOrd="1" destOrd="0" presId="urn:microsoft.com/office/officeart/2005/8/layout/hProcess4"/>
    <dgm:cxn modelId="{F01FE599-FCC1-41BD-9FB3-F9E47F399E3A}" type="presParOf" srcId="{7E7545ED-5167-8E43-87DA-ED802122387E}" destId="{EC77EC8F-320E-5348-B363-151B4080B2EB}" srcOrd="2" destOrd="0" presId="urn:microsoft.com/office/officeart/2005/8/layout/hProcess4"/>
    <dgm:cxn modelId="{2AD5E8E7-F951-42F5-848F-34750195F8C5}" type="presParOf" srcId="{EC77EC8F-320E-5348-B363-151B4080B2EB}" destId="{E7D49C00-F080-7E4D-B475-C06F7625B0F5}" srcOrd="0" destOrd="0" presId="urn:microsoft.com/office/officeart/2005/8/layout/hProcess4"/>
    <dgm:cxn modelId="{8565F7E7-AF61-492F-AFE9-528F405D887D}" type="presParOf" srcId="{EC77EC8F-320E-5348-B363-151B4080B2EB}" destId="{E9BE5489-1EEF-944E-B10C-790E88B19877}" srcOrd="1" destOrd="0" presId="urn:microsoft.com/office/officeart/2005/8/layout/hProcess4"/>
    <dgm:cxn modelId="{0B111180-30C2-4C2C-BCF4-AA0E8D94AF1B}" type="presParOf" srcId="{EC77EC8F-320E-5348-B363-151B4080B2EB}" destId="{4F66BB3A-BA8E-3640-ABE2-42674B5E80B5}" srcOrd="2" destOrd="0" presId="urn:microsoft.com/office/officeart/2005/8/layout/hProcess4"/>
    <dgm:cxn modelId="{5E83E612-8A6E-4E49-A148-A8BFD06BD624}" type="presParOf" srcId="{EC77EC8F-320E-5348-B363-151B4080B2EB}" destId="{92119B1A-8627-B445-BD5C-71F034AD13E8}" srcOrd="3" destOrd="0" presId="urn:microsoft.com/office/officeart/2005/8/layout/hProcess4"/>
    <dgm:cxn modelId="{CAA8C950-C5BF-4C33-8747-3320CB23F67C}" type="presParOf" srcId="{EC77EC8F-320E-5348-B363-151B4080B2EB}" destId="{C9E4D6CB-87E2-1C40-B9FA-3C184ECCB139}" srcOrd="4" destOrd="0" presId="urn:microsoft.com/office/officeart/2005/8/layout/hProcess4"/>
    <dgm:cxn modelId="{6D1E5E04-A2CE-41E9-9BB7-227ED57262AA}" type="presParOf" srcId="{7E7545ED-5167-8E43-87DA-ED802122387E}" destId="{0C7C14AB-424D-DA4E-88A0-BC8D0E943ECB}" srcOrd="3" destOrd="0" presId="urn:microsoft.com/office/officeart/2005/8/layout/hProcess4"/>
    <dgm:cxn modelId="{46BCF157-9407-44D3-8645-5CBF103B1D54}" type="presParOf" srcId="{7E7545ED-5167-8E43-87DA-ED802122387E}" destId="{C46C7E52-5108-FA4A-ADB9-97ECAEC515F8}" srcOrd="4" destOrd="0" presId="urn:microsoft.com/office/officeart/2005/8/layout/hProcess4"/>
    <dgm:cxn modelId="{4021930F-8744-4CE1-88AF-143565A9AF82}" type="presParOf" srcId="{C46C7E52-5108-FA4A-ADB9-97ECAEC515F8}" destId="{576745F8-F887-3940-93A1-39F54B7B2751}" srcOrd="0" destOrd="0" presId="urn:microsoft.com/office/officeart/2005/8/layout/hProcess4"/>
    <dgm:cxn modelId="{79F21DA1-E2DF-45C8-BE18-64476D65B22A}" type="presParOf" srcId="{C46C7E52-5108-FA4A-ADB9-97ECAEC515F8}" destId="{17DA6BB4-B968-5540-B20F-1B7F32BDAA36}" srcOrd="1" destOrd="0" presId="urn:microsoft.com/office/officeart/2005/8/layout/hProcess4"/>
    <dgm:cxn modelId="{2C426EA7-8C90-4D0B-A0A5-D2668BEAF94C}" type="presParOf" srcId="{C46C7E52-5108-FA4A-ADB9-97ECAEC515F8}" destId="{279BD7AD-4255-F447-8E70-B81199BC9921}" srcOrd="2" destOrd="0" presId="urn:microsoft.com/office/officeart/2005/8/layout/hProcess4"/>
    <dgm:cxn modelId="{40198F0D-7174-463B-8489-B476C64FB88E}" type="presParOf" srcId="{C46C7E52-5108-FA4A-ADB9-97ECAEC515F8}" destId="{C9431ECF-E76C-8941-818B-DD0E9D1457A0}" srcOrd="3" destOrd="0" presId="urn:microsoft.com/office/officeart/2005/8/layout/hProcess4"/>
    <dgm:cxn modelId="{85963BE4-D888-4C3C-9260-9B4233AC79EF}" type="presParOf" srcId="{C46C7E52-5108-FA4A-ADB9-97ECAEC515F8}" destId="{8EB78B1D-29F7-454C-9A70-8507DF5D7C25}" srcOrd="4" destOrd="0" presId="urn:microsoft.com/office/officeart/2005/8/layout/hProcess4"/>
    <dgm:cxn modelId="{4A44C5B7-960B-45BD-9327-F2906B35719E}" type="presParOf" srcId="{7E7545ED-5167-8E43-87DA-ED802122387E}" destId="{F41FF15D-88AE-8249-A03C-D24734E79F05}" srcOrd="5" destOrd="0" presId="urn:microsoft.com/office/officeart/2005/8/layout/hProcess4"/>
    <dgm:cxn modelId="{2DFCD46F-7885-4014-8879-910D0F7470BC}" type="presParOf" srcId="{7E7545ED-5167-8E43-87DA-ED802122387E}" destId="{48199D90-EC77-194C-A929-FEA08CD61F19}" srcOrd="6" destOrd="0" presId="urn:microsoft.com/office/officeart/2005/8/layout/hProcess4"/>
    <dgm:cxn modelId="{52C793F5-7010-489F-BC12-521C55AF7218}" type="presParOf" srcId="{48199D90-EC77-194C-A929-FEA08CD61F19}" destId="{0016AD71-4329-3C49-9F09-648228DB03E1}" srcOrd="0" destOrd="0" presId="urn:microsoft.com/office/officeart/2005/8/layout/hProcess4"/>
    <dgm:cxn modelId="{95A8EB26-EC61-4C7B-A9CF-16E8469EE660}" type="presParOf" srcId="{48199D90-EC77-194C-A929-FEA08CD61F19}" destId="{57E91C36-A120-394B-B14E-39117BF74AA4}" srcOrd="1" destOrd="0" presId="urn:microsoft.com/office/officeart/2005/8/layout/hProcess4"/>
    <dgm:cxn modelId="{75D03160-6939-43BB-859D-7E326D7179AD}" type="presParOf" srcId="{48199D90-EC77-194C-A929-FEA08CD61F19}" destId="{F3425594-26CE-294E-AC98-3CA32D3EE462}" srcOrd="2" destOrd="0" presId="urn:microsoft.com/office/officeart/2005/8/layout/hProcess4"/>
    <dgm:cxn modelId="{1E7F35DE-71E7-49C6-A0F6-FF7D19717F1D}" type="presParOf" srcId="{48199D90-EC77-194C-A929-FEA08CD61F19}" destId="{60B7B146-0618-854C-AF74-A3886366E6E0}" srcOrd="3" destOrd="0" presId="urn:microsoft.com/office/officeart/2005/8/layout/hProcess4"/>
    <dgm:cxn modelId="{8024AE72-BDEE-49A2-8E68-6C285491D829}" type="presParOf" srcId="{48199D90-EC77-194C-A929-FEA08CD61F19}" destId="{372BEF91-6E26-1C4D-A4DB-E937514F0732}" srcOrd="4" destOrd="0" presId="urn:microsoft.com/office/officeart/2005/8/layout/hProcess4"/>
    <dgm:cxn modelId="{BBA780E0-5648-4215-A53A-80E3DDF5213D}" type="presParOf" srcId="{7E7545ED-5167-8E43-87DA-ED802122387E}" destId="{F745FC32-9F0D-3249-8C23-87AB83E56189}" srcOrd="7" destOrd="0" presId="urn:microsoft.com/office/officeart/2005/8/layout/hProcess4"/>
    <dgm:cxn modelId="{231F26AB-7179-4FA6-A16C-F2F5E3A7C143}" type="presParOf" srcId="{7E7545ED-5167-8E43-87DA-ED802122387E}" destId="{B4FD2A0F-1277-0442-BD4E-F4B5E5BC90A7}" srcOrd="8" destOrd="0" presId="urn:microsoft.com/office/officeart/2005/8/layout/hProcess4"/>
    <dgm:cxn modelId="{AEEDAB15-F83F-4374-B77A-11CDCA9F91D9}" type="presParOf" srcId="{B4FD2A0F-1277-0442-BD4E-F4B5E5BC90A7}" destId="{B48C78EE-3B5B-8148-8D81-3E9A881D937F}" srcOrd="0" destOrd="0" presId="urn:microsoft.com/office/officeart/2005/8/layout/hProcess4"/>
    <dgm:cxn modelId="{FE335C45-6A8C-41CD-93B5-1989B8745F2A}" type="presParOf" srcId="{B4FD2A0F-1277-0442-BD4E-F4B5E5BC90A7}" destId="{C64C286A-3A5F-F342-88FE-2875628B9786}" srcOrd="1" destOrd="0" presId="urn:microsoft.com/office/officeart/2005/8/layout/hProcess4"/>
    <dgm:cxn modelId="{3E5B7D02-7D88-4160-9747-ED8CBF3A7E74}" type="presParOf" srcId="{B4FD2A0F-1277-0442-BD4E-F4B5E5BC90A7}" destId="{ED705CFA-D201-6944-AC03-13AD728B4B92}" srcOrd="2" destOrd="0" presId="urn:microsoft.com/office/officeart/2005/8/layout/hProcess4"/>
    <dgm:cxn modelId="{8D428619-50EF-4D25-951D-EF3A116E64AF}" type="presParOf" srcId="{B4FD2A0F-1277-0442-BD4E-F4B5E5BC90A7}" destId="{37831A6F-AD06-9246-B901-3E716BDA1474}" srcOrd="3" destOrd="0" presId="urn:microsoft.com/office/officeart/2005/8/layout/hProcess4"/>
    <dgm:cxn modelId="{8D122DC2-96BB-449B-A5FF-D8AAE43716EE}" type="presParOf" srcId="{B4FD2A0F-1277-0442-BD4E-F4B5E5BC90A7}" destId="{A29BEFBD-EDFC-7A42-9BFD-9293A26BCCA2}"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262309-8CAB-CD40-905B-A9652272A634}" type="doc">
      <dgm:prSet loTypeId="urn:microsoft.com/office/officeart/2005/8/layout/hProcess4" loCatId="" qsTypeId="urn:microsoft.com/office/officeart/2005/8/quickstyle/simple4" qsCatId="simple" csTypeId="urn:microsoft.com/office/officeart/2005/8/colors/accent0_3" csCatId="mainScheme" phldr="1"/>
      <dgm:spPr/>
    </dgm:pt>
    <dgm:pt modelId="{3EB28115-540F-E541-A551-163E754BC99A}">
      <dgm:prSet phldrT="[Text]" custT="1"/>
      <dgm:spPr>
        <a:solidFill>
          <a:schemeClr val="bg1">
            <a:lumMod val="95000"/>
          </a:schemeClr>
        </a:solidFill>
      </dgm:spPr>
      <dgm:t>
        <a:bodyPr/>
        <a:lstStyle/>
        <a:p>
          <a:r>
            <a:rPr lang="en-US" sz="2000" dirty="0" smtClean="0">
              <a:solidFill>
                <a:schemeClr val="bg1">
                  <a:lumMod val="75000"/>
                </a:schemeClr>
              </a:solidFill>
              <a:latin typeface="Tw Cen MT" pitchFamily="34" charset="0"/>
            </a:rPr>
            <a:t>Planning and Initiation</a:t>
          </a:r>
          <a:endParaRPr lang="en-US" sz="2000" dirty="0">
            <a:solidFill>
              <a:schemeClr val="bg1">
                <a:lumMod val="75000"/>
              </a:schemeClr>
            </a:solidFill>
            <a:latin typeface="Tw Cen MT" pitchFamily="34" charset="0"/>
          </a:endParaRPr>
        </a:p>
      </dgm:t>
    </dgm:pt>
    <dgm:pt modelId="{29C00290-B8A2-014A-BFF7-22FF8B3C6BF6}" type="parTrans" cxnId="{E6B93F4C-72C0-6044-8F8E-6CF5D9890AC5}">
      <dgm:prSet/>
      <dgm:spPr/>
      <dgm:t>
        <a:bodyPr/>
        <a:lstStyle/>
        <a:p>
          <a:endParaRPr lang="en-US"/>
        </a:p>
      </dgm:t>
    </dgm:pt>
    <dgm:pt modelId="{AC4A1D4C-6437-8542-91DA-4E72BECFD060}" type="sibTrans" cxnId="{E6B93F4C-72C0-6044-8F8E-6CF5D9890AC5}">
      <dgm:prSet/>
      <dgm:spPr>
        <a:solidFill>
          <a:schemeClr val="bg1">
            <a:lumMod val="95000"/>
          </a:schemeClr>
        </a:solidFill>
      </dgm:spPr>
      <dgm:t>
        <a:bodyPr/>
        <a:lstStyle/>
        <a:p>
          <a:endParaRPr lang="en-US">
            <a:solidFill>
              <a:schemeClr val="bg1">
                <a:lumMod val="75000"/>
              </a:schemeClr>
            </a:solidFill>
          </a:endParaRPr>
        </a:p>
      </dgm:t>
    </dgm:pt>
    <dgm:pt modelId="{4CF317CA-C076-014E-91C2-11B2EB743FA2}">
      <dgm:prSet phldrT="[Text]" custT="1"/>
      <dgm:spPr>
        <a:solidFill>
          <a:schemeClr val="bg1">
            <a:lumMod val="95000"/>
          </a:schemeClr>
        </a:solidFill>
      </dgm:spPr>
      <dgm:t>
        <a:bodyPr/>
        <a:lstStyle/>
        <a:p>
          <a:r>
            <a:rPr lang="en-US" sz="2000" dirty="0" smtClean="0">
              <a:solidFill>
                <a:schemeClr val="bg1">
                  <a:lumMod val="75000"/>
                </a:schemeClr>
              </a:solidFill>
              <a:latin typeface="Tw Cen MT" pitchFamily="34" charset="0"/>
            </a:rPr>
            <a:t>Questions / Interviews</a:t>
          </a:r>
          <a:endParaRPr lang="en-US" sz="2000" dirty="0">
            <a:solidFill>
              <a:schemeClr val="bg1">
                <a:lumMod val="75000"/>
              </a:schemeClr>
            </a:solidFill>
            <a:latin typeface="Tw Cen MT" pitchFamily="34" charset="0"/>
          </a:endParaRPr>
        </a:p>
      </dgm:t>
    </dgm:pt>
    <dgm:pt modelId="{85FCE70E-4AD6-2C45-BBC2-833A0EC510EB}" type="parTrans" cxnId="{A25E2F2D-CA82-4F48-85CE-F66AA81F9732}">
      <dgm:prSet/>
      <dgm:spPr/>
      <dgm:t>
        <a:bodyPr/>
        <a:lstStyle/>
        <a:p>
          <a:endParaRPr lang="en-US"/>
        </a:p>
      </dgm:t>
    </dgm:pt>
    <dgm:pt modelId="{24C669F0-9800-C542-8D94-6063BBA0033A}" type="sibTrans" cxnId="{A25E2F2D-CA82-4F48-85CE-F66AA81F9732}">
      <dgm:prSet/>
      <dgm:spPr>
        <a:solidFill>
          <a:schemeClr val="bg1">
            <a:lumMod val="95000"/>
          </a:schemeClr>
        </a:solidFill>
      </dgm:spPr>
      <dgm:t>
        <a:bodyPr/>
        <a:lstStyle/>
        <a:p>
          <a:endParaRPr lang="en-US">
            <a:solidFill>
              <a:schemeClr val="bg1">
                <a:lumMod val="75000"/>
              </a:schemeClr>
            </a:solidFill>
          </a:endParaRPr>
        </a:p>
      </dgm:t>
    </dgm:pt>
    <dgm:pt modelId="{DDA8FDCB-BD89-254D-A86D-9BF90E709C64}">
      <dgm:prSet phldrT="[Text]" custT="1"/>
      <dgm:spPr/>
      <dgm:t>
        <a:bodyPr/>
        <a:lstStyle/>
        <a:p>
          <a:r>
            <a:rPr lang="en-US" sz="2000" dirty="0" smtClean="0">
              <a:latin typeface="Tw Cen MT" pitchFamily="34" charset="0"/>
            </a:rPr>
            <a:t>Strategies </a:t>
          </a:r>
          <a:endParaRPr lang="en-US" sz="2000" dirty="0">
            <a:latin typeface="Tw Cen MT" pitchFamily="34" charset="0"/>
          </a:endParaRPr>
        </a:p>
      </dgm:t>
    </dgm:pt>
    <dgm:pt modelId="{21D1D7CC-8EBC-DB4F-8451-B22AD8C52345}" type="parTrans" cxnId="{935EB26E-6B89-A749-A05A-47F4AF881805}">
      <dgm:prSet/>
      <dgm:spPr/>
      <dgm:t>
        <a:bodyPr/>
        <a:lstStyle/>
        <a:p>
          <a:endParaRPr lang="en-US"/>
        </a:p>
      </dgm:t>
    </dgm:pt>
    <dgm:pt modelId="{90C3AEC1-EEBF-F94E-A39E-7A8584E1F64F}" type="sibTrans" cxnId="{935EB26E-6B89-A749-A05A-47F4AF881805}">
      <dgm:prSet/>
      <dgm:spPr>
        <a:solidFill>
          <a:schemeClr val="bg1">
            <a:lumMod val="95000"/>
          </a:schemeClr>
        </a:solidFill>
      </dgm:spPr>
      <dgm:t>
        <a:bodyPr/>
        <a:lstStyle/>
        <a:p>
          <a:endParaRPr lang="en-US">
            <a:solidFill>
              <a:schemeClr val="bg1">
                <a:lumMod val="75000"/>
              </a:schemeClr>
            </a:solidFill>
          </a:endParaRPr>
        </a:p>
      </dgm:t>
    </dgm:pt>
    <dgm:pt modelId="{21715024-1440-5342-94CF-90389457204D}">
      <dgm:prSet phldrT="[Text]" custT="1"/>
      <dgm:spPr>
        <a:solidFill>
          <a:schemeClr val="bg1">
            <a:lumMod val="95000"/>
          </a:schemeClr>
        </a:solidFill>
      </dgm:spPr>
      <dgm:t>
        <a:bodyPr/>
        <a:lstStyle/>
        <a:p>
          <a:r>
            <a:rPr lang="en-US" sz="2000" dirty="0" smtClean="0">
              <a:solidFill>
                <a:schemeClr val="bg1">
                  <a:lumMod val="75000"/>
                </a:schemeClr>
              </a:solidFill>
              <a:latin typeface="Tw Cen MT" pitchFamily="34" charset="0"/>
            </a:rPr>
            <a:t>Planning</a:t>
          </a:r>
          <a:endParaRPr lang="en-US" sz="2000" dirty="0">
            <a:solidFill>
              <a:schemeClr val="bg1">
                <a:lumMod val="75000"/>
              </a:schemeClr>
            </a:solidFill>
            <a:latin typeface="Tw Cen MT" pitchFamily="34" charset="0"/>
          </a:endParaRPr>
        </a:p>
      </dgm:t>
    </dgm:pt>
    <dgm:pt modelId="{ACEA7220-DEEF-1C42-96ED-6443770004E3}" type="parTrans" cxnId="{14BEAF5D-3E95-9A41-BA17-054F4DFA3492}">
      <dgm:prSet/>
      <dgm:spPr/>
      <dgm:t>
        <a:bodyPr/>
        <a:lstStyle/>
        <a:p>
          <a:endParaRPr lang="en-US"/>
        </a:p>
      </dgm:t>
    </dgm:pt>
    <dgm:pt modelId="{0BCAA24F-6907-E34B-9A4B-A1A3566295C1}" type="sibTrans" cxnId="{14BEAF5D-3E95-9A41-BA17-054F4DFA3492}">
      <dgm:prSet/>
      <dgm:spPr>
        <a:solidFill>
          <a:schemeClr val="bg1">
            <a:lumMod val="95000"/>
          </a:schemeClr>
        </a:solidFill>
      </dgm:spPr>
      <dgm:t>
        <a:bodyPr/>
        <a:lstStyle/>
        <a:p>
          <a:endParaRPr lang="en-US">
            <a:solidFill>
              <a:schemeClr val="bg1">
                <a:lumMod val="75000"/>
              </a:schemeClr>
            </a:solidFill>
          </a:endParaRPr>
        </a:p>
      </dgm:t>
    </dgm:pt>
    <dgm:pt modelId="{AC6598D6-4953-F040-9ED2-2749FCED1D84}">
      <dgm:prSet phldrT="[Text]" custT="1"/>
      <dgm:spPr>
        <a:solidFill>
          <a:schemeClr val="bg1">
            <a:lumMod val="95000"/>
          </a:schemeClr>
        </a:solidFill>
      </dgm:spPr>
      <dgm:t>
        <a:bodyPr/>
        <a:lstStyle/>
        <a:p>
          <a:r>
            <a:rPr lang="en-US" sz="2000" dirty="0" smtClean="0">
              <a:solidFill>
                <a:schemeClr val="bg1">
                  <a:lumMod val="75000"/>
                </a:schemeClr>
              </a:solidFill>
              <a:latin typeface="Tw Cen MT" pitchFamily="34" charset="0"/>
            </a:rPr>
            <a:t>Management</a:t>
          </a:r>
          <a:endParaRPr lang="en-US" sz="2000" dirty="0">
            <a:solidFill>
              <a:schemeClr val="bg1">
                <a:lumMod val="75000"/>
              </a:schemeClr>
            </a:solidFill>
            <a:latin typeface="Tw Cen MT" pitchFamily="34" charset="0"/>
          </a:endParaRPr>
        </a:p>
      </dgm:t>
    </dgm:pt>
    <dgm:pt modelId="{11488193-5B22-264F-80A2-CA1E879952E2}" type="parTrans" cxnId="{0521836D-3DEF-534F-AC66-F842E9A8FA3D}">
      <dgm:prSet/>
      <dgm:spPr/>
      <dgm:t>
        <a:bodyPr/>
        <a:lstStyle/>
        <a:p>
          <a:endParaRPr lang="en-US"/>
        </a:p>
      </dgm:t>
    </dgm:pt>
    <dgm:pt modelId="{1FB66239-90B9-1743-A25E-DD6AB40EA15D}" type="sibTrans" cxnId="{0521836D-3DEF-534F-AC66-F842E9A8FA3D}">
      <dgm:prSet/>
      <dgm:spPr/>
      <dgm:t>
        <a:bodyPr/>
        <a:lstStyle/>
        <a:p>
          <a:endParaRPr lang="en-US"/>
        </a:p>
      </dgm:t>
    </dgm:pt>
    <dgm:pt modelId="{D56208CF-0E24-6943-BD5E-5B9CC4A8102D}" type="pres">
      <dgm:prSet presAssocID="{8E262309-8CAB-CD40-905B-A9652272A634}" presName="Name0" presStyleCnt="0">
        <dgm:presLayoutVars>
          <dgm:dir/>
          <dgm:animLvl val="lvl"/>
          <dgm:resizeHandles val="exact"/>
        </dgm:presLayoutVars>
      </dgm:prSet>
      <dgm:spPr/>
    </dgm:pt>
    <dgm:pt modelId="{1DC8AC08-33F3-7641-946F-CC7E47A1ACA9}" type="pres">
      <dgm:prSet presAssocID="{8E262309-8CAB-CD40-905B-A9652272A634}" presName="tSp" presStyleCnt="0"/>
      <dgm:spPr/>
    </dgm:pt>
    <dgm:pt modelId="{F260D26D-EA9C-0944-80C8-9A80F38D5B98}" type="pres">
      <dgm:prSet presAssocID="{8E262309-8CAB-CD40-905B-A9652272A634}" presName="bSp" presStyleCnt="0"/>
      <dgm:spPr/>
    </dgm:pt>
    <dgm:pt modelId="{7E7545ED-5167-8E43-87DA-ED802122387E}" type="pres">
      <dgm:prSet presAssocID="{8E262309-8CAB-CD40-905B-A9652272A634}" presName="process" presStyleCnt="0"/>
      <dgm:spPr/>
    </dgm:pt>
    <dgm:pt modelId="{A637C6E8-F951-644F-8DF7-4134484C776B}" type="pres">
      <dgm:prSet presAssocID="{3EB28115-540F-E541-A551-163E754BC99A}" presName="composite1" presStyleCnt="0"/>
      <dgm:spPr/>
    </dgm:pt>
    <dgm:pt modelId="{B3949539-616A-BC49-AD64-F9296B624223}" type="pres">
      <dgm:prSet presAssocID="{3EB28115-540F-E541-A551-163E754BC99A}" presName="dummyNode1" presStyleLbl="node1" presStyleIdx="0" presStyleCnt="5"/>
      <dgm:spPr/>
    </dgm:pt>
    <dgm:pt modelId="{D303DA6E-D638-124A-A4AC-F8E727B23118}" type="pres">
      <dgm:prSet presAssocID="{3EB28115-540F-E541-A551-163E754BC99A}" presName="childNode1" presStyleLbl="bgAcc1" presStyleIdx="0" presStyleCnt="5">
        <dgm:presLayoutVars>
          <dgm:bulletEnabled val="1"/>
        </dgm:presLayoutVars>
      </dgm:prSet>
      <dgm:spPr>
        <a:solidFill>
          <a:schemeClr val="bg1">
            <a:lumMod val="95000"/>
          </a:schemeClr>
        </a:solidFill>
      </dgm:spPr>
    </dgm:pt>
    <dgm:pt modelId="{B3D83E6C-F89A-0347-A2CF-AE8BF57B48AE}" type="pres">
      <dgm:prSet presAssocID="{3EB28115-540F-E541-A551-163E754BC99A}" presName="childNode1tx" presStyleLbl="bgAcc1" presStyleIdx="0" presStyleCnt="5">
        <dgm:presLayoutVars>
          <dgm:bulletEnabled val="1"/>
        </dgm:presLayoutVars>
      </dgm:prSet>
      <dgm:spPr/>
    </dgm:pt>
    <dgm:pt modelId="{D2BBDEBC-37DA-7040-88FB-5C38CEE68794}" type="pres">
      <dgm:prSet presAssocID="{3EB28115-540F-E541-A551-163E754BC99A}" presName="parentNode1" presStyleLbl="node1" presStyleIdx="0" presStyleCnt="5" custScaleX="143531" custScaleY="189533">
        <dgm:presLayoutVars>
          <dgm:chMax val="1"/>
          <dgm:bulletEnabled val="1"/>
        </dgm:presLayoutVars>
      </dgm:prSet>
      <dgm:spPr/>
      <dgm:t>
        <a:bodyPr/>
        <a:lstStyle/>
        <a:p>
          <a:endParaRPr lang="en-US"/>
        </a:p>
      </dgm:t>
    </dgm:pt>
    <dgm:pt modelId="{7E216997-E313-AB47-98DD-61EE756934D2}" type="pres">
      <dgm:prSet presAssocID="{3EB28115-540F-E541-A551-163E754BC99A}" presName="connSite1" presStyleCnt="0"/>
      <dgm:spPr/>
    </dgm:pt>
    <dgm:pt modelId="{9B667CF8-7175-8946-8725-1C5BE0853749}" type="pres">
      <dgm:prSet presAssocID="{AC4A1D4C-6437-8542-91DA-4E72BECFD060}" presName="Name9" presStyleLbl="sibTrans2D1" presStyleIdx="0" presStyleCnt="4"/>
      <dgm:spPr/>
      <dgm:t>
        <a:bodyPr/>
        <a:lstStyle/>
        <a:p>
          <a:endParaRPr lang="en-US"/>
        </a:p>
      </dgm:t>
    </dgm:pt>
    <dgm:pt modelId="{EC77EC8F-320E-5348-B363-151B4080B2EB}" type="pres">
      <dgm:prSet presAssocID="{4CF317CA-C076-014E-91C2-11B2EB743FA2}" presName="composite2" presStyleCnt="0"/>
      <dgm:spPr/>
    </dgm:pt>
    <dgm:pt modelId="{E7D49C00-F080-7E4D-B475-C06F7625B0F5}" type="pres">
      <dgm:prSet presAssocID="{4CF317CA-C076-014E-91C2-11B2EB743FA2}" presName="dummyNode2" presStyleLbl="node1" presStyleIdx="0" presStyleCnt="5"/>
      <dgm:spPr/>
    </dgm:pt>
    <dgm:pt modelId="{E9BE5489-1EEF-944E-B10C-790E88B19877}" type="pres">
      <dgm:prSet presAssocID="{4CF317CA-C076-014E-91C2-11B2EB743FA2}" presName="childNode2" presStyleLbl="bgAcc1" presStyleIdx="1" presStyleCnt="5">
        <dgm:presLayoutVars>
          <dgm:bulletEnabled val="1"/>
        </dgm:presLayoutVars>
      </dgm:prSet>
      <dgm:spPr>
        <a:solidFill>
          <a:schemeClr val="bg1">
            <a:lumMod val="95000"/>
          </a:schemeClr>
        </a:solidFill>
      </dgm:spPr>
    </dgm:pt>
    <dgm:pt modelId="{4F66BB3A-BA8E-3640-ABE2-42674B5E80B5}" type="pres">
      <dgm:prSet presAssocID="{4CF317CA-C076-014E-91C2-11B2EB743FA2}" presName="childNode2tx" presStyleLbl="bgAcc1" presStyleIdx="1" presStyleCnt="5">
        <dgm:presLayoutVars>
          <dgm:bulletEnabled val="1"/>
        </dgm:presLayoutVars>
      </dgm:prSet>
      <dgm:spPr/>
    </dgm:pt>
    <dgm:pt modelId="{92119B1A-8627-B445-BD5C-71F034AD13E8}" type="pres">
      <dgm:prSet presAssocID="{4CF317CA-C076-014E-91C2-11B2EB743FA2}" presName="parentNode2" presStyleLbl="node1" presStyleIdx="1" presStyleCnt="5" custScaleX="143531" custScaleY="189533">
        <dgm:presLayoutVars>
          <dgm:chMax val="0"/>
          <dgm:bulletEnabled val="1"/>
        </dgm:presLayoutVars>
      </dgm:prSet>
      <dgm:spPr/>
      <dgm:t>
        <a:bodyPr/>
        <a:lstStyle/>
        <a:p>
          <a:endParaRPr lang="en-US"/>
        </a:p>
      </dgm:t>
    </dgm:pt>
    <dgm:pt modelId="{C9E4D6CB-87E2-1C40-B9FA-3C184ECCB139}" type="pres">
      <dgm:prSet presAssocID="{4CF317CA-C076-014E-91C2-11B2EB743FA2}" presName="connSite2" presStyleCnt="0"/>
      <dgm:spPr/>
    </dgm:pt>
    <dgm:pt modelId="{0C7C14AB-424D-DA4E-88A0-BC8D0E943ECB}" type="pres">
      <dgm:prSet presAssocID="{24C669F0-9800-C542-8D94-6063BBA0033A}" presName="Name18" presStyleLbl="sibTrans2D1" presStyleIdx="1" presStyleCnt="4"/>
      <dgm:spPr/>
      <dgm:t>
        <a:bodyPr/>
        <a:lstStyle/>
        <a:p>
          <a:endParaRPr lang="en-US"/>
        </a:p>
      </dgm:t>
    </dgm:pt>
    <dgm:pt modelId="{C46C7E52-5108-FA4A-ADB9-97ECAEC515F8}" type="pres">
      <dgm:prSet presAssocID="{DDA8FDCB-BD89-254D-A86D-9BF90E709C64}" presName="composite1" presStyleCnt="0"/>
      <dgm:spPr/>
    </dgm:pt>
    <dgm:pt modelId="{576745F8-F887-3940-93A1-39F54B7B2751}" type="pres">
      <dgm:prSet presAssocID="{DDA8FDCB-BD89-254D-A86D-9BF90E709C64}" presName="dummyNode1" presStyleLbl="node1" presStyleIdx="1" presStyleCnt="5"/>
      <dgm:spPr/>
    </dgm:pt>
    <dgm:pt modelId="{17DA6BB4-B968-5540-B20F-1B7F32BDAA36}" type="pres">
      <dgm:prSet presAssocID="{DDA8FDCB-BD89-254D-A86D-9BF90E709C64}" presName="childNode1" presStyleLbl="bgAcc1" presStyleIdx="2" presStyleCnt="5">
        <dgm:presLayoutVars>
          <dgm:bulletEnabled val="1"/>
        </dgm:presLayoutVars>
      </dgm:prSet>
      <dgm:spPr/>
    </dgm:pt>
    <dgm:pt modelId="{279BD7AD-4255-F447-8E70-B81199BC9921}" type="pres">
      <dgm:prSet presAssocID="{DDA8FDCB-BD89-254D-A86D-9BF90E709C64}" presName="childNode1tx" presStyleLbl="bgAcc1" presStyleIdx="2" presStyleCnt="5">
        <dgm:presLayoutVars>
          <dgm:bulletEnabled val="1"/>
        </dgm:presLayoutVars>
      </dgm:prSet>
      <dgm:spPr/>
    </dgm:pt>
    <dgm:pt modelId="{C9431ECF-E76C-8941-818B-DD0E9D1457A0}" type="pres">
      <dgm:prSet presAssocID="{DDA8FDCB-BD89-254D-A86D-9BF90E709C64}" presName="parentNode1" presStyleLbl="node1" presStyleIdx="2" presStyleCnt="5" custScaleX="143531" custScaleY="189533">
        <dgm:presLayoutVars>
          <dgm:chMax val="1"/>
          <dgm:bulletEnabled val="1"/>
        </dgm:presLayoutVars>
      </dgm:prSet>
      <dgm:spPr/>
      <dgm:t>
        <a:bodyPr/>
        <a:lstStyle/>
        <a:p>
          <a:endParaRPr lang="en-US"/>
        </a:p>
      </dgm:t>
    </dgm:pt>
    <dgm:pt modelId="{8EB78B1D-29F7-454C-9A70-8507DF5D7C25}" type="pres">
      <dgm:prSet presAssocID="{DDA8FDCB-BD89-254D-A86D-9BF90E709C64}" presName="connSite1" presStyleCnt="0"/>
      <dgm:spPr/>
    </dgm:pt>
    <dgm:pt modelId="{F41FF15D-88AE-8249-A03C-D24734E79F05}" type="pres">
      <dgm:prSet presAssocID="{90C3AEC1-EEBF-F94E-A39E-7A8584E1F64F}" presName="Name9" presStyleLbl="sibTrans2D1" presStyleIdx="2" presStyleCnt="4"/>
      <dgm:spPr/>
      <dgm:t>
        <a:bodyPr/>
        <a:lstStyle/>
        <a:p>
          <a:endParaRPr lang="en-US"/>
        </a:p>
      </dgm:t>
    </dgm:pt>
    <dgm:pt modelId="{48199D90-EC77-194C-A929-FEA08CD61F19}" type="pres">
      <dgm:prSet presAssocID="{21715024-1440-5342-94CF-90389457204D}" presName="composite2" presStyleCnt="0"/>
      <dgm:spPr/>
    </dgm:pt>
    <dgm:pt modelId="{0016AD71-4329-3C49-9F09-648228DB03E1}" type="pres">
      <dgm:prSet presAssocID="{21715024-1440-5342-94CF-90389457204D}" presName="dummyNode2" presStyleLbl="node1" presStyleIdx="2" presStyleCnt="5"/>
      <dgm:spPr/>
    </dgm:pt>
    <dgm:pt modelId="{57E91C36-A120-394B-B14E-39117BF74AA4}" type="pres">
      <dgm:prSet presAssocID="{21715024-1440-5342-94CF-90389457204D}" presName="childNode2" presStyleLbl="bgAcc1" presStyleIdx="3" presStyleCnt="5">
        <dgm:presLayoutVars>
          <dgm:bulletEnabled val="1"/>
        </dgm:presLayoutVars>
      </dgm:prSet>
      <dgm:spPr>
        <a:solidFill>
          <a:schemeClr val="bg1">
            <a:lumMod val="95000"/>
          </a:schemeClr>
        </a:solidFill>
      </dgm:spPr>
    </dgm:pt>
    <dgm:pt modelId="{F3425594-26CE-294E-AC98-3CA32D3EE462}" type="pres">
      <dgm:prSet presAssocID="{21715024-1440-5342-94CF-90389457204D}" presName="childNode2tx" presStyleLbl="bgAcc1" presStyleIdx="3" presStyleCnt="5">
        <dgm:presLayoutVars>
          <dgm:bulletEnabled val="1"/>
        </dgm:presLayoutVars>
      </dgm:prSet>
      <dgm:spPr/>
    </dgm:pt>
    <dgm:pt modelId="{60B7B146-0618-854C-AF74-A3886366E6E0}" type="pres">
      <dgm:prSet presAssocID="{21715024-1440-5342-94CF-90389457204D}" presName="parentNode2" presStyleLbl="node1" presStyleIdx="3" presStyleCnt="5" custScaleX="143531" custScaleY="189533">
        <dgm:presLayoutVars>
          <dgm:chMax val="0"/>
          <dgm:bulletEnabled val="1"/>
        </dgm:presLayoutVars>
      </dgm:prSet>
      <dgm:spPr/>
      <dgm:t>
        <a:bodyPr/>
        <a:lstStyle/>
        <a:p>
          <a:endParaRPr lang="en-US"/>
        </a:p>
      </dgm:t>
    </dgm:pt>
    <dgm:pt modelId="{372BEF91-6E26-1C4D-A4DB-E937514F0732}" type="pres">
      <dgm:prSet presAssocID="{21715024-1440-5342-94CF-90389457204D}" presName="connSite2" presStyleCnt="0"/>
      <dgm:spPr/>
    </dgm:pt>
    <dgm:pt modelId="{F745FC32-9F0D-3249-8C23-87AB83E56189}" type="pres">
      <dgm:prSet presAssocID="{0BCAA24F-6907-E34B-9A4B-A1A3566295C1}" presName="Name18" presStyleLbl="sibTrans2D1" presStyleIdx="3" presStyleCnt="4"/>
      <dgm:spPr/>
      <dgm:t>
        <a:bodyPr/>
        <a:lstStyle/>
        <a:p>
          <a:endParaRPr lang="en-US"/>
        </a:p>
      </dgm:t>
    </dgm:pt>
    <dgm:pt modelId="{B4FD2A0F-1277-0442-BD4E-F4B5E5BC90A7}" type="pres">
      <dgm:prSet presAssocID="{AC6598D6-4953-F040-9ED2-2749FCED1D84}" presName="composite1" presStyleCnt="0"/>
      <dgm:spPr/>
    </dgm:pt>
    <dgm:pt modelId="{B48C78EE-3B5B-8148-8D81-3E9A881D937F}" type="pres">
      <dgm:prSet presAssocID="{AC6598D6-4953-F040-9ED2-2749FCED1D84}" presName="dummyNode1" presStyleLbl="node1" presStyleIdx="3" presStyleCnt="5"/>
      <dgm:spPr/>
    </dgm:pt>
    <dgm:pt modelId="{C64C286A-3A5F-F342-88FE-2875628B9786}" type="pres">
      <dgm:prSet presAssocID="{AC6598D6-4953-F040-9ED2-2749FCED1D84}" presName="childNode1" presStyleLbl="bgAcc1" presStyleIdx="4" presStyleCnt="5">
        <dgm:presLayoutVars>
          <dgm:bulletEnabled val="1"/>
        </dgm:presLayoutVars>
      </dgm:prSet>
      <dgm:spPr>
        <a:solidFill>
          <a:schemeClr val="bg1">
            <a:lumMod val="95000"/>
          </a:schemeClr>
        </a:solidFill>
      </dgm:spPr>
    </dgm:pt>
    <dgm:pt modelId="{ED705CFA-D201-6944-AC03-13AD728B4B92}" type="pres">
      <dgm:prSet presAssocID="{AC6598D6-4953-F040-9ED2-2749FCED1D84}" presName="childNode1tx" presStyleLbl="bgAcc1" presStyleIdx="4" presStyleCnt="5">
        <dgm:presLayoutVars>
          <dgm:bulletEnabled val="1"/>
        </dgm:presLayoutVars>
      </dgm:prSet>
      <dgm:spPr/>
    </dgm:pt>
    <dgm:pt modelId="{37831A6F-AD06-9246-B901-3E716BDA1474}" type="pres">
      <dgm:prSet presAssocID="{AC6598D6-4953-F040-9ED2-2749FCED1D84}" presName="parentNode1" presStyleLbl="node1" presStyleIdx="4" presStyleCnt="5" custScaleX="143531" custScaleY="189533">
        <dgm:presLayoutVars>
          <dgm:chMax val="1"/>
          <dgm:bulletEnabled val="1"/>
        </dgm:presLayoutVars>
      </dgm:prSet>
      <dgm:spPr/>
      <dgm:t>
        <a:bodyPr/>
        <a:lstStyle/>
        <a:p>
          <a:endParaRPr lang="en-US"/>
        </a:p>
      </dgm:t>
    </dgm:pt>
    <dgm:pt modelId="{A29BEFBD-EDFC-7A42-9BFD-9293A26BCCA2}" type="pres">
      <dgm:prSet presAssocID="{AC6598D6-4953-F040-9ED2-2749FCED1D84}" presName="connSite1" presStyleCnt="0"/>
      <dgm:spPr/>
    </dgm:pt>
  </dgm:ptLst>
  <dgm:cxnLst>
    <dgm:cxn modelId="{EE9AB1CD-DF75-44A7-9BAB-FE51FE61D2D5}" type="presOf" srcId="{DDA8FDCB-BD89-254D-A86D-9BF90E709C64}" destId="{C9431ECF-E76C-8941-818B-DD0E9D1457A0}" srcOrd="0" destOrd="0" presId="urn:microsoft.com/office/officeart/2005/8/layout/hProcess4"/>
    <dgm:cxn modelId="{BA48FD3E-C5EC-4FFF-B435-833F5200EC62}" type="presOf" srcId="{AC6598D6-4953-F040-9ED2-2749FCED1D84}" destId="{37831A6F-AD06-9246-B901-3E716BDA1474}" srcOrd="0" destOrd="0" presId="urn:microsoft.com/office/officeart/2005/8/layout/hProcess4"/>
    <dgm:cxn modelId="{EBF3598B-41FD-4F48-AEFD-01AEF16BF09D}" type="presOf" srcId="{4CF317CA-C076-014E-91C2-11B2EB743FA2}" destId="{92119B1A-8627-B445-BD5C-71F034AD13E8}" srcOrd="0" destOrd="0" presId="urn:microsoft.com/office/officeart/2005/8/layout/hProcess4"/>
    <dgm:cxn modelId="{260395C0-4FB1-4B83-839F-09F0BD8D0B3B}" type="presOf" srcId="{24C669F0-9800-C542-8D94-6063BBA0033A}" destId="{0C7C14AB-424D-DA4E-88A0-BC8D0E943ECB}" srcOrd="0" destOrd="0" presId="urn:microsoft.com/office/officeart/2005/8/layout/hProcess4"/>
    <dgm:cxn modelId="{C50F3409-3103-4C3F-A40A-47A014A5F6F9}" type="presOf" srcId="{8E262309-8CAB-CD40-905B-A9652272A634}" destId="{D56208CF-0E24-6943-BD5E-5B9CC4A8102D}" srcOrd="0" destOrd="0" presId="urn:microsoft.com/office/officeart/2005/8/layout/hProcess4"/>
    <dgm:cxn modelId="{5E197A23-A240-41B0-A585-2C0306526296}" type="presOf" srcId="{21715024-1440-5342-94CF-90389457204D}" destId="{60B7B146-0618-854C-AF74-A3886366E6E0}" srcOrd="0" destOrd="0" presId="urn:microsoft.com/office/officeart/2005/8/layout/hProcess4"/>
    <dgm:cxn modelId="{0521836D-3DEF-534F-AC66-F842E9A8FA3D}" srcId="{8E262309-8CAB-CD40-905B-A9652272A634}" destId="{AC6598D6-4953-F040-9ED2-2749FCED1D84}" srcOrd="4" destOrd="0" parTransId="{11488193-5B22-264F-80A2-CA1E879952E2}" sibTransId="{1FB66239-90B9-1743-A25E-DD6AB40EA15D}"/>
    <dgm:cxn modelId="{A25E2F2D-CA82-4F48-85CE-F66AA81F9732}" srcId="{8E262309-8CAB-CD40-905B-A9652272A634}" destId="{4CF317CA-C076-014E-91C2-11B2EB743FA2}" srcOrd="1" destOrd="0" parTransId="{85FCE70E-4AD6-2C45-BBC2-833A0EC510EB}" sibTransId="{24C669F0-9800-C542-8D94-6063BBA0033A}"/>
    <dgm:cxn modelId="{935EB26E-6B89-A749-A05A-47F4AF881805}" srcId="{8E262309-8CAB-CD40-905B-A9652272A634}" destId="{DDA8FDCB-BD89-254D-A86D-9BF90E709C64}" srcOrd="2" destOrd="0" parTransId="{21D1D7CC-8EBC-DB4F-8451-B22AD8C52345}" sibTransId="{90C3AEC1-EEBF-F94E-A39E-7A8584E1F64F}"/>
    <dgm:cxn modelId="{331F0221-7A82-44A6-8369-D797D524E88E}" type="presOf" srcId="{3EB28115-540F-E541-A551-163E754BC99A}" destId="{D2BBDEBC-37DA-7040-88FB-5C38CEE68794}" srcOrd="0" destOrd="0" presId="urn:microsoft.com/office/officeart/2005/8/layout/hProcess4"/>
    <dgm:cxn modelId="{14BEAF5D-3E95-9A41-BA17-054F4DFA3492}" srcId="{8E262309-8CAB-CD40-905B-A9652272A634}" destId="{21715024-1440-5342-94CF-90389457204D}" srcOrd="3" destOrd="0" parTransId="{ACEA7220-DEEF-1C42-96ED-6443770004E3}" sibTransId="{0BCAA24F-6907-E34B-9A4B-A1A3566295C1}"/>
    <dgm:cxn modelId="{CB147744-5ADC-4571-95D7-5C887D90D5A3}" type="presOf" srcId="{0BCAA24F-6907-E34B-9A4B-A1A3566295C1}" destId="{F745FC32-9F0D-3249-8C23-87AB83E56189}" srcOrd="0" destOrd="0" presId="urn:microsoft.com/office/officeart/2005/8/layout/hProcess4"/>
    <dgm:cxn modelId="{28D162CA-96B4-47E9-A114-716DE2215EAC}" type="presOf" srcId="{AC4A1D4C-6437-8542-91DA-4E72BECFD060}" destId="{9B667CF8-7175-8946-8725-1C5BE0853749}" srcOrd="0" destOrd="0" presId="urn:microsoft.com/office/officeart/2005/8/layout/hProcess4"/>
    <dgm:cxn modelId="{F0EE337A-2B9B-4103-9A7D-0F37464E79B1}" type="presOf" srcId="{90C3AEC1-EEBF-F94E-A39E-7A8584E1F64F}" destId="{F41FF15D-88AE-8249-A03C-D24734E79F05}" srcOrd="0" destOrd="0" presId="urn:microsoft.com/office/officeart/2005/8/layout/hProcess4"/>
    <dgm:cxn modelId="{E6B93F4C-72C0-6044-8F8E-6CF5D9890AC5}" srcId="{8E262309-8CAB-CD40-905B-A9652272A634}" destId="{3EB28115-540F-E541-A551-163E754BC99A}" srcOrd="0" destOrd="0" parTransId="{29C00290-B8A2-014A-BFF7-22FF8B3C6BF6}" sibTransId="{AC4A1D4C-6437-8542-91DA-4E72BECFD060}"/>
    <dgm:cxn modelId="{552E463B-E3D0-4976-BB88-B3D853DEC1E7}" type="presParOf" srcId="{D56208CF-0E24-6943-BD5E-5B9CC4A8102D}" destId="{1DC8AC08-33F3-7641-946F-CC7E47A1ACA9}" srcOrd="0" destOrd="0" presId="urn:microsoft.com/office/officeart/2005/8/layout/hProcess4"/>
    <dgm:cxn modelId="{CEE27F59-DAF2-4A5E-91BD-B62CF2597B01}" type="presParOf" srcId="{D56208CF-0E24-6943-BD5E-5B9CC4A8102D}" destId="{F260D26D-EA9C-0944-80C8-9A80F38D5B98}" srcOrd="1" destOrd="0" presId="urn:microsoft.com/office/officeart/2005/8/layout/hProcess4"/>
    <dgm:cxn modelId="{E871E743-8D33-4511-BBC0-3646F51C9939}" type="presParOf" srcId="{D56208CF-0E24-6943-BD5E-5B9CC4A8102D}" destId="{7E7545ED-5167-8E43-87DA-ED802122387E}" srcOrd="2" destOrd="0" presId="urn:microsoft.com/office/officeart/2005/8/layout/hProcess4"/>
    <dgm:cxn modelId="{09809BBC-2B06-4266-8C9C-22A6B6DFB4F0}" type="presParOf" srcId="{7E7545ED-5167-8E43-87DA-ED802122387E}" destId="{A637C6E8-F951-644F-8DF7-4134484C776B}" srcOrd="0" destOrd="0" presId="urn:microsoft.com/office/officeart/2005/8/layout/hProcess4"/>
    <dgm:cxn modelId="{E464817D-C04B-407C-97AB-4840BF12DBD0}" type="presParOf" srcId="{A637C6E8-F951-644F-8DF7-4134484C776B}" destId="{B3949539-616A-BC49-AD64-F9296B624223}" srcOrd="0" destOrd="0" presId="urn:microsoft.com/office/officeart/2005/8/layout/hProcess4"/>
    <dgm:cxn modelId="{FA5EE490-D436-42CF-83F3-14234560E193}" type="presParOf" srcId="{A637C6E8-F951-644F-8DF7-4134484C776B}" destId="{D303DA6E-D638-124A-A4AC-F8E727B23118}" srcOrd="1" destOrd="0" presId="urn:microsoft.com/office/officeart/2005/8/layout/hProcess4"/>
    <dgm:cxn modelId="{3AA09545-D786-4155-91FA-6BF63FD6DE94}" type="presParOf" srcId="{A637C6E8-F951-644F-8DF7-4134484C776B}" destId="{B3D83E6C-F89A-0347-A2CF-AE8BF57B48AE}" srcOrd="2" destOrd="0" presId="urn:microsoft.com/office/officeart/2005/8/layout/hProcess4"/>
    <dgm:cxn modelId="{BCEC49C6-72F4-4267-AF85-3FA33FD4547B}" type="presParOf" srcId="{A637C6E8-F951-644F-8DF7-4134484C776B}" destId="{D2BBDEBC-37DA-7040-88FB-5C38CEE68794}" srcOrd="3" destOrd="0" presId="urn:microsoft.com/office/officeart/2005/8/layout/hProcess4"/>
    <dgm:cxn modelId="{4545F07A-9DB0-411C-85B6-2C0502B53902}" type="presParOf" srcId="{A637C6E8-F951-644F-8DF7-4134484C776B}" destId="{7E216997-E313-AB47-98DD-61EE756934D2}" srcOrd="4" destOrd="0" presId="urn:microsoft.com/office/officeart/2005/8/layout/hProcess4"/>
    <dgm:cxn modelId="{1DB2AB9C-071D-4C58-A249-3FC0A746B047}" type="presParOf" srcId="{7E7545ED-5167-8E43-87DA-ED802122387E}" destId="{9B667CF8-7175-8946-8725-1C5BE0853749}" srcOrd="1" destOrd="0" presId="urn:microsoft.com/office/officeart/2005/8/layout/hProcess4"/>
    <dgm:cxn modelId="{41DEAE62-F370-4B4F-9CE7-FE2783A62977}" type="presParOf" srcId="{7E7545ED-5167-8E43-87DA-ED802122387E}" destId="{EC77EC8F-320E-5348-B363-151B4080B2EB}" srcOrd="2" destOrd="0" presId="urn:microsoft.com/office/officeart/2005/8/layout/hProcess4"/>
    <dgm:cxn modelId="{E244DED2-888B-4A24-A690-3F4F5953F99D}" type="presParOf" srcId="{EC77EC8F-320E-5348-B363-151B4080B2EB}" destId="{E7D49C00-F080-7E4D-B475-C06F7625B0F5}" srcOrd="0" destOrd="0" presId="urn:microsoft.com/office/officeart/2005/8/layout/hProcess4"/>
    <dgm:cxn modelId="{4023EB51-F48C-40B8-85F2-3D0686D2B648}" type="presParOf" srcId="{EC77EC8F-320E-5348-B363-151B4080B2EB}" destId="{E9BE5489-1EEF-944E-B10C-790E88B19877}" srcOrd="1" destOrd="0" presId="urn:microsoft.com/office/officeart/2005/8/layout/hProcess4"/>
    <dgm:cxn modelId="{F504187F-0F7C-486B-9F9B-5BE40499F398}" type="presParOf" srcId="{EC77EC8F-320E-5348-B363-151B4080B2EB}" destId="{4F66BB3A-BA8E-3640-ABE2-42674B5E80B5}" srcOrd="2" destOrd="0" presId="urn:microsoft.com/office/officeart/2005/8/layout/hProcess4"/>
    <dgm:cxn modelId="{9602EB1B-67F1-4694-B4CF-4D51552E4FD2}" type="presParOf" srcId="{EC77EC8F-320E-5348-B363-151B4080B2EB}" destId="{92119B1A-8627-B445-BD5C-71F034AD13E8}" srcOrd="3" destOrd="0" presId="urn:microsoft.com/office/officeart/2005/8/layout/hProcess4"/>
    <dgm:cxn modelId="{8A1F2FBA-9847-4895-AD46-BCB5E89BA244}" type="presParOf" srcId="{EC77EC8F-320E-5348-B363-151B4080B2EB}" destId="{C9E4D6CB-87E2-1C40-B9FA-3C184ECCB139}" srcOrd="4" destOrd="0" presId="urn:microsoft.com/office/officeart/2005/8/layout/hProcess4"/>
    <dgm:cxn modelId="{A762BDCF-7E76-421A-B736-1C51DD036157}" type="presParOf" srcId="{7E7545ED-5167-8E43-87DA-ED802122387E}" destId="{0C7C14AB-424D-DA4E-88A0-BC8D0E943ECB}" srcOrd="3" destOrd="0" presId="urn:microsoft.com/office/officeart/2005/8/layout/hProcess4"/>
    <dgm:cxn modelId="{573E73E9-6CAE-4727-B65A-167EA1FFEAF5}" type="presParOf" srcId="{7E7545ED-5167-8E43-87DA-ED802122387E}" destId="{C46C7E52-5108-FA4A-ADB9-97ECAEC515F8}" srcOrd="4" destOrd="0" presId="urn:microsoft.com/office/officeart/2005/8/layout/hProcess4"/>
    <dgm:cxn modelId="{DBE70118-8CA2-4D7D-B944-03D0BECEDFFE}" type="presParOf" srcId="{C46C7E52-5108-FA4A-ADB9-97ECAEC515F8}" destId="{576745F8-F887-3940-93A1-39F54B7B2751}" srcOrd="0" destOrd="0" presId="urn:microsoft.com/office/officeart/2005/8/layout/hProcess4"/>
    <dgm:cxn modelId="{B31CB5CB-0E2C-456B-AA4E-00F2A8FD442D}" type="presParOf" srcId="{C46C7E52-5108-FA4A-ADB9-97ECAEC515F8}" destId="{17DA6BB4-B968-5540-B20F-1B7F32BDAA36}" srcOrd="1" destOrd="0" presId="urn:microsoft.com/office/officeart/2005/8/layout/hProcess4"/>
    <dgm:cxn modelId="{F69B6230-6F31-4840-BF10-FC078B73E3A2}" type="presParOf" srcId="{C46C7E52-5108-FA4A-ADB9-97ECAEC515F8}" destId="{279BD7AD-4255-F447-8E70-B81199BC9921}" srcOrd="2" destOrd="0" presId="urn:microsoft.com/office/officeart/2005/8/layout/hProcess4"/>
    <dgm:cxn modelId="{8EC255ED-6BE3-4C35-B129-3C69BB381623}" type="presParOf" srcId="{C46C7E52-5108-FA4A-ADB9-97ECAEC515F8}" destId="{C9431ECF-E76C-8941-818B-DD0E9D1457A0}" srcOrd="3" destOrd="0" presId="urn:microsoft.com/office/officeart/2005/8/layout/hProcess4"/>
    <dgm:cxn modelId="{72FBEC70-40A1-4AE2-9945-7D68FB92E863}" type="presParOf" srcId="{C46C7E52-5108-FA4A-ADB9-97ECAEC515F8}" destId="{8EB78B1D-29F7-454C-9A70-8507DF5D7C25}" srcOrd="4" destOrd="0" presId="urn:microsoft.com/office/officeart/2005/8/layout/hProcess4"/>
    <dgm:cxn modelId="{CDA04EF5-AFCF-4495-A063-6AD34FBE1472}" type="presParOf" srcId="{7E7545ED-5167-8E43-87DA-ED802122387E}" destId="{F41FF15D-88AE-8249-A03C-D24734E79F05}" srcOrd="5" destOrd="0" presId="urn:microsoft.com/office/officeart/2005/8/layout/hProcess4"/>
    <dgm:cxn modelId="{D824BB8C-48FC-4434-A53E-48A43C32EC52}" type="presParOf" srcId="{7E7545ED-5167-8E43-87DA-ED802122387E}" destId="{48199D90-EC77-194C-A929-FEA08CD61F19}" srcOrd="6" destOrd="0" presId="urn:microsoft.com/office/officeart/2005/8/layout/hProcess4"/>
    <dgm:cxn modelId="{F0C8E4BF-997A-40AA-99E6-640A2F90927B}" type="presParOf" srcId="{48199D90-EC77-194C-A929-FEA08CD61F19}" destId="{0016AD71-4329-3C49-9F09-648228DB03E1}" srcOrd="0" destOrd="0" presId="urn:microsoft.com/office/officeart/2005/8/layout/hProcess4"/>
    <dgm:cxn modelId="{7154CE8A-C84E-46E4-895E-ABBDFE81985A}" type="presParOf" srcId="{48199D90-EC77-194C-A929-FEA08CD61F19}" destId="{57E91C36-A120-394B-B14E-39117BF74AA4}" srcOrd="1" destOrd="0" presId="urn:microsoft.com/office/officeart/2005/8/layout/hProcess4"/>
    <dgm:cxn modelId="{5EF5FF4E-8D63-4FA8-9013-09C7B15FD234}" type="presParOf" srcId="{48199D90-EC77-194C-A929-FEA08CD61F19}" destId="{F3425594-26CE-294E-AC98-3CA32D3EE462}" srcOrd="2" destOrd="0" presId="urn:microsoft.com/office/officeart/2005/8/layout/hProcess4"/>
    <dgm:cxn modelId="{CFED16D6-05EA-4796-9DA7-16E86E6123FD}" type="presParOf" srcId="{48199D90-EC77-194C-A929-FEA08CD61F19}" destId="{60B7B146-0618-854C-AF74-A3886366E6E0}" srcOrd="3" destOrd="0" presId="urn:microsoft.com/office/officeart/2005/8/layout/hProcess4"/>
    <dgm:cxn modelId="{071CC70B-DF5C-43A3-81DC-349EB3B60CC0}" type="presParOf" srcId="{48199D90-EC77-194C-A929-FEA08CD61F19}" destId="{372BEF91-6E26-1C4D-A4DB-E937514F0732}" srcOrd="4" destOrd="0" presId="urn:microsoft.com/office/officeart/2005/8/layout/hProcess4"/>
    <dgm:cxn modelId="{EF1D3270-E571-4FC2-9682-2FF42401CE4F}" type="presParOf" srcId="{7E7545ED-5167-8E43-87DA-ED802122387E}" destId="{F745FC32-9F0D-3249-8C23-87AB83E56189}" srcOrd="7" destOrd="0" presId="urn:microsoft.com/office/officeart/2005/8/layout/hProcess4"/>
    <dgm:cxn modelId="{184FD444-E5C4-411C-801B-2D7E50440760}" type="presParOf" srcId="{7E7545ED-5167-8E43-87DA-ED802122387E}" destId="{B4FD2A0F-1277-0442-BD4E-F4B5E5BC90A7}" srcOrd="8" destOrd="0" presId="urn:microsoft.com/office/officeart/2005/8/layout/hProcess4"/>
    <dgm:cxn modelId="{6404C2FC-AB42-4290-BF19-59F92A758E13}" type="presParOf" srcId="{B4FD2A0F-1277-0442-BD4E-F4B5E5BC90A7}" destId="{B48C78EE-3B5B-8148-8D81-3E9A881D937F}" srcOrd="0" destOrd="0" presId="urn:microsoft.com/office/officeart/2005/8/layout/hProcess4"/>
    <dgm:cxn modelId="{B79C1445-436E-4BAF-A779-83F5CDD9B3BF}" type="presParOf" srcId="{B4FD2A0F-1277-0442-BD4E-F4B5E5BC90A7}" destId="{C64C286A-3A5F-F342-88FE-2875628B9786}" srcOrd="1" destOrd="0" presId="urn:microsoft.com/office/officeart/2005/8/layout/hProcess4"/>
    <dgm:cxn modelId="{534D299F-E8C5-453F-B5EF-AE400571FCE0}" type="presParOf" srcId="{B4FD2A0F-1277-0442-BD4E-F4B5E5BC90A7}" destId="{ED705CFA-D201-6944-AC03-13AD728B4B92}" srcOrd="2" destOrd="0" presId="urn:microsoft.com/office/officeart/2005/8/layout/hProcess4"/>
    <dgm:cxn modelId="{3AB59AA7-ABC5-4044-904A-C793451A9469}" type="presParOf" srcId="{B4FD2A0F-1277-0442-BD4E-F4B5E5BC90A7}" destId="{37831A6F-AD06-9246-B901-3E716BDA1474}" srcOrd="3" destOrd="0" presId="urn:microsoft.com/office/officeart/2005/8/layout/hProcess4"/>
    <dgm:cxn modelId="{81A53414-8D88-4F36-B514-3BC029E0480B}" type="presParOf" srcId="{B4FD2A0F-1277-0442-BD4E-F4B5E5BC90A7}" destId="{A29BEFBD-EDFC-7A42-9BFD-9293A26BCCA2}"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262309-8CAB-CD40-905B-A9652272A634}" type="doc">
      <dgm:prSet loTypeId="urn:microsoft.com/office/officeart/2005/8/layout/hProcess4" loCatId="" qsTypeId="urn:microsoft.com/office/officeart/2005/8/quickstyle/simple4" qsCatId="simple" csTypeId="urn:microsoft.com/office/officeart/2005/8/colors/accent0_3" csCatId="mainScheme" phldr="1"/>
      <dgm:spPr/>
    </dgm:pt>
    <dgm:pt modelId="{3EB28115-540F-E541-A551-163E754BC99A}">
      <dgm:prSet phldrT="[Text]" custT="1"/>
      <dgm:spPr>
        <a:solidFill>
          <a:schemeClr val="bg1">
            <a:lumMod val="95000"/>
          </a:schemeClr>
        </a:solidFill>
      </dgm:spPr>
      <dgm:t>
        <a:bodyPr/>
        <a:lstStyle/>
        <a:p>
          <a:r>
            <a:rPr lang="en-US" sz="2000" dirty="0" smtClean="0">
              <a:solidFill>
                <a:schemeClr val="bg1">
                  <a:lumMod val="75000"/>
                </a:schemeClr>
              </a:solidFill>
              <a:latin typeface="Tw Cen MT" pitchFamily="34" charset="0"/>
            </a:rPr>
            <a:t>Planning and Initiation</a:t>
          </a:r>
          <a:endParaRPr lang="en-US" sz="2000" dirty="0">
            <a:solidFill>
              <a:schemeClr val="bg1">
                <a:lumMod val="75000"/>
              </a:schemeClr>
            </a:solidFill>
            <a:latin typeface="Tw Cen MT" pitchFamily="34" charset="0"/>
          </a:endParaRPr>
        </a:p>
      </dgm:t>
    </dgm:pt>
    <dgm:pt modelId="{29C00290-B8A2-014A-BFF7-22FF8B3C6BF6}" type="parTrans" cxnId="{E6B93F4C-72C0-6044-8F8E-6CF5D9890AC5}">
      <dgm:prSet/>
      <dgm:spPr/>
      <dgm:t>
        <a:bodyPr/>
        <a:lstStyle/>
        <a:p>
          <a:endParaRPr lang="en-US"/>
        </a:p>
      </dgm:t>
    </dgm:pt>
    <dgm:pt modelId="{AC4A1D4C-6437-8542-91DA-4E72BECFD060}" type="sibTrans" cxnId="{E6B93F4C-72C0-6044-8F8E-6CF5D9890AC5}">
      <dgm:prSet/>
      <dgm:spPr>
        <a:solidFill>
          <a:schemeClr val="bg1">
            <a:lumMod val="95000"/>
          </a:schemeClr>
        </a:solidFill>
      </dgm:spPr>
      <dgm:t>
        <a:bodyPr/>
        <a:lstStyle/>
        <a:p>
          <a:endParaRPr lang="en-US">
            <a:solidFill>
              <a:schemeClr val="bg1">
                <a:lumMod val="75000"/>
              </a:schemeClr>
            </a:solidFill>
          </a:endParaRPr>
        </a:p>
      </dgm:t>
    </dgm:pt>
    <dgm:pt modelId="{4CF317CA-C076-014E-91C2-11B2EB743FA2}">
      <dgm:prSet phldrT="[Text]" custT="1"/>
      <dgm:spPr>
        <a:solidFill>
          <a:schemeClr val="bg1">
            <a:lumMod val="95000"/>
          </a:schemeClr>
        </a:solidFill>
      </dgm:spPr>
      <dgm:t>
        <a:bodyPr/>
        <a:lstStyle/>
        <a:p>
          <a:r>
            <a:rPr lang="en-US" sz="2000" dirty="0" smtClean="0">
              <a:solidFill>
                <a:schemeClr val="bg1">
                  <a:lumMod val="75000"/>
                </a:schemeClr>
              </a:solidFill>
              <a:latin typeface="Tw Cen MT" pitchFamily="34" charset="0"/>
            </a:rPr>
            <a:t>Questions / Interviews</a:t>
          </a:r>
          <a:endParaRPr lang="en-US" sz="2000" dirty="0">
            <a:solidFill>
              <a:schemeClr val="bg1">
                <a:lumMod val="75000"/>
              </a:schemeClr>
            </a:solidFill>
            <a:latin typeface="Tw Cen MT" pitchFamily="34" charset="0"/>
          </a:endParaRPr>
        </a:p>
      </dgm:t>
    </dgm:pt>
    <dgm:pt modelId="{85FCE70E-4AD6-2C45-BBC2-833A0EC510EB}" type="parTrans" cxnId="{A25E2F2D-CA82-4F48-85CE-F66AA81F9732}">
      <dgm:prSet/>
      <dgm:spPr/>
      <dgm:t>
        <a:bodyPr/>
        <a:lstStyle/>
        <a:p>
          <a:endParaRPr lang="en-US"/>
        </a:p>
      </dgm:t>
    </dgm:pt>
    <dgm:pt modelId="{24C669F0-9800-C542-8D94-6063BBA0033A}" type="sibTrans" cxnId="{A25E2F2D-CA82-4F48-85CE-F66AA81F9732}">
      <dgm:prSet/>
      <dgm:spPr>
        <a:solidFill>
          <a:schemeClr val="bg1">
            <a:lumMod val="95000"/>
          </a:schemeClr>
        </a:solidFill>
      </dgm:spPr>
      <dgm:t>
        <a:bodyPr/>
        <a:lstStyle/>
        <a:p>
          <a:endParaRPr lang="en-US">
            <a:solidFill>
              <a:schemeClr val="bg1">
                <a:lumMod val="75000"/>
              </a:schemeClr>
            </a:solidFill>
          </a:endParaRPr>
        </a:p>
      </dgm:t>
    </dgm:pt>
    <dgm:pt modelId="{DDA8FDCB-BD89-254D-A86D-9BF90E709C64}">
      <dgm:prSet phldrT="[Text]" custT="1"/>
      <dgm:spPr>
        <a:solidFill>
          <a:schemeClr val="bg1">
            <a:lumMod val="95000"/>
          </a:schemeClr>
        </a:solidFill>
      </dgm:spPr>
      <dgm:t>
        <a:bodyPr/>
        <a:lstStyle/>
        <a:p>
          <a:r>
            <a:rPr lang="en-US" sz="2000" dirty="0" smtClean="0">
              <a:solidFill>
                <a:schemeClr val="bg1">
                  <a:lumMod val="75000"/>
                </a:schemeClr>
              </a:solidFill>
              <a:latin typeface="Tw Cen MT" pitchFamily="34" charset="0"/>
            </a:rPr>
            <a:t>Strategies</a:t>
          </a:r>
          <a:endParaRPr lang="en-US" sz="2000" dirty="0">
            <a:solidFill>
              <a:schemeClr val="bg1">
                <a:lumMod val="75000"/>
              </a:schemeClr>
            </a:solidFill>
            <a:latin typeface="Tw Cen MT" pitchFamily="34" charset="0"/>
          </a:endParaRPr>
        </a:p>
      </dgm:t>
    </dgm:pt>
    <dgm:pt modelId="{21D1D7CC-8EBC-DB4F-8451-B22AD8C52345}" type="parTrans" cxnId="{935EB26E-6B89-A749-A05A-47F4AF881805}">
      <dgm:prSet/>
      <dgm:spPr/>
      <dgm:t>
        <a:bodyPr/>
        <a:lstStyle/>
        <a:p>
          <a:endParaRPr lang="en-US"/>
        </a:p>
      </dgm:t>
    </dgm:pt>
    <dgm:pt modelId="{90C3AEC1-EEBF-F94E-A39E-7A8584E1F64F}" type="sibTrans" cxnId="{935EB26E-6B89-A749-A05A-47F4AF881805}">
      <dgm:prSet/>
      <dgm:spPr>
        <a:solidFill>
          <a:schemeClr val="bg1">
            <a:lumMod val="95000"/>
          </a:schemeClr>
        </a:solidFill>
      </dgm:spPr>
      <dgm:t>
        <a:bodyPr/>
        <a:lstStyle/>
        <a:p>
          <a:endParaRPr lang="en-US">
            <a:solidFill>
              <a:schemeClr val="bg1">
                <a:lumMod val="75000"/>
              </a:schemeClr>
            </a:solidFill>
          </a:endParaRPr>
        </a:p>
      </dgm:t>
    </dgm:pt>
    <dgm:pt modelId="{21715024-1440-5342-94CF-90389457204D}">
      <dgm:prSet phldrT="[Text]" custT="1"/>
      <dgm:spPr>
        <a:solidFill>
          <a:schemeClr val="bg1">
            <a:lumMod val="95000"/>
          </a:schemeClr>
        </a:solidFill>
      </dgm:spPr>
      <dgm:t>
        <a:bodyPr/>
        <a:lstStyle/>
        <a:p>
          <a:r>
            <a:rPr lang="en-US" sz="2000" dirty="0" smtClean="0">
              <a:solidFill>
                <a:schemeClr val="bg1">
                  <a:lumMod val="75000"/>
                </a:schemeClr>
              </a:solidFill>
              <a:latin typeface="Tw Cen MT" pitchFamily="34" charset="0"/>
            </a:rPr>
            <a:t>Planning</a:t>
          </a:r>
          <a:endParaRPr lang="en-US" sz="2000" dirty="0">
            <a:solidFill>
              <a:schemeClr val="bg1">
                <a:lumMod val="75000"/>
              </a:schemeClr>
            </a:solidFill>
            <a:latin typeface="Tw Cen MT" pitchFamily="34" charset="0"/>
          </a:endParaRPr>
        </a:p>
      </dgm:t>
    </dgm:pt>
    <dgm:pt modelId="{ACEA7220-DEEF-1C42-96ED-6443770004E3}" type="parTrans" cxnId="{14BEAF5D-3E95-9A41-BA17-054F4DFA3492}">
      <dgm:prSet/>
      <dgm:spPr/>
      <dgm:t>
        <a:bodyPr/>
        <a:lstStyle/>
        <a:p>
          <a:endParaRPr lang="en-US"/>
        </a:p>
      </dgm:t>
    </dgm:pt>
    <dgm:pt modelId="{0BCAA24F-6907-E34B-9A4B-A1A3566295C1}" type="sibTrans" cxnId="{14BEAF5D-3E95-9A41-BA17-054F4DFA3492}">
      <dgm:prSet/>
      <dgm:spPr>
        <a:solidFill>
          <a:schemeClr val="bg1">
            <a:lumMod val="95000"/>
          </a:schemeClr>
        </a:solidFill>
      </dgm:spPr>
      <dgm:t>
        <a:bodyPr/>
        <a:lstStyle/>
        <a:p>
          <a:endParaRPr lang="en-US">
            <a:solidFill>
              <a:schemeClr val="bg1">
                <a:lumMod val="75000"/>
              </a:schemeClr>
            </a:solidFill>
          </a:endParaRPr>
        </a:p>
      </dgm:t>
    </dgm:pt>
    <dgm:pt modelId="{AC6598D6-4953-F040-9ED2-2749FCED1D84}">
      <dgm:prSet phldrT="[Text]" custT="1"/>
      <dgm:spPr/>
      <dgm:t>
        <a:bodyPr/>
        <a:lstStyle/>
        <a:p>
          <a:r>
            <a:rPr lang="en-US" sz="2000" dirty="0" smtClean="0">
              <a:latin typeface="Tw Cen MT" pitchFamily="34" charset="0"/>
            </a:rPr>
            <a:t>Management</a:t>
          </a:r>
          <a:endParaRPr lang="en-US" sz="2000" dirty="0">
            <a:latin typeface="Tw Cen MT" pitchFamily="34" charset="0"/>
          </a:endParaRPr>
        </a:p>
      </dgm:t>
    </dgm:pt>
    <dgm:pt modelId="{11488193-5B22-264F-80A2-CA1E879952E2}" type="parTrans" cxnId="{0521836D-3DEF-534F-AC66-F842E9A8FA3D}">
      <dgm:prSet/>
      <dgm:spPr/>
      <dgm:t>
        <a:bodyPr/>
        <a:lstStyle/>
        <a:p>
          <a:endParaRPr lang="en-US"/>
        </a:p>
      </dgm:t>
    </dgm:pt>
    <dgm:pt modelId="{1FB66239-90B9-1743-A25E-DD6AB40EA15D}" type="sibTrans" cxnId="{0521836D-3DEF-534F-AC66-F842E9A8FA3D}">
      <dgm:prSet/>
      <dgm:spPr/>
      <dgm:t>
        <a:bodyPr/>
        <a:lstStyle/>
        <a:p>
          <a:endParaRPr lang="en-US"/>
        </a:p>
      </dgm:t>
    </dgm:pt>
    <dgm:pt modelId="{D56208CF-0E24-6943-BD5E-5B9CC4A8102D}" type="pres">
      <dgm:prSet presAssocID="{8E262309-8CAB-CD40-905B-A9652272A634}" presName="Name0" presStyleCnt="0">
        <dgm:presLayoutVars>
          <dgm:dir/>
          <dgm:animLvl val="lvl"/>
          <dgm:resizeHandles val="exact"/>
        </dgm:presLayoutVars>
      </dgm:prSet>
      <dgm:spPr/>
    </dgm:pt>
    <dgm:pt modelId="{1DC8AC08-33F3-7641-946F-CC7E47A1ACA9}" type="pres">
      <dgm:prSet presAssocID="{8E262309-8CAB-CD40-905B-A9652272A634}" presName="tSp" presStyleCnt="0"/>
      <dgm:spPr/>
    </dgm:pt>
    <dgm:pt modelId="{F260D26D-EA9C-0944-80C8-9A80F38D5B98}" type="pres">
      <dgm:prSet presAssocID="{8E262309-8CAB-CD40-905B-A9652272A634}" presName="bSp" presStyleCnt="0"/>
      <dgm:spPr/>
    </dgm:pt>
    <dgm:pt modelId="{7E7545ED-5167-8E43-87DA-ED802122387E}" type="pres">
      <dgm:prSet presAssocID="{8E262309-8CAB-CD40-905B-A9652272A634}" presName="process" presStyleCnt="0"/>
      <dgm:spPr/>
    </dgm:pt>
    <dgm:pt modelId="{A637C6E8-F951-644F-8DF7-4134484C776B}" type="pres">
      <dgm:prSet presAssocID="{3EB28115-540F-E541-A551-163E754BC99A}" presName="composite1" presStyleCnt="0"/>
      <dgm:spPr/>
    </dgm:pt>
    <dgm:pt modelId="{B3949539-616A-BC49-AD64-F9296B624223}" type="pres">
      <dgm:prSet presAssocID="{3EB28115-540F-E541-A551-163E754BC99A}" presName="dummyNode1" presStyleLbl="node1" presStyleIdx="0" presStyleCnt="5"/>
      <dgm:spPr/>
    </dgm:pt>
    <dgm:pt modelId="{D303DA6E-D638-124A-A4AC-F8E727B23118}" type="pres">
      <dgm:prSet presAssocID="{3EB28115-540F-E541-A551-163E754BC99A}" presName="childNode1" presStyleLbl="bgAcc1" presStyleIdx="0" presStyleCnt="5">
        <dgm:presLayoutVars>
          <dgm:bulletEnabled val="1"/>
        </dgm:presLayoutVars>
      </dgm:prSet>
      <dgm:spPr>
        <a:solidFill>
          <a:schemeClr val="bg1">
            <a:lumMod val="95000"/>
          </a:schemeClr>
        </a:solidFill>
      </dgm:spPr>
    </dgm:pt>
    <dgm:pt modelId="{B3D83E6C-F89A-0347-A2CF-AE8BF57B48AE}" type="pres">
      <dgm:prSet presAssocID="{3EB28115-540F-E541-A551-163E754BC99A}" presName="childNode1tx" presStyleLbl="bgAcc1" presStyleIdx="0" presStyleCnt="5">
        <dgm:presLayoutVars>
          <dgm:bulletEnabled val="1"/>
        </dgm:presLayoutVars>
      </dgm:prSet>
      <dgm:spPr/>
    </dgm:pt>
    <dgm:pt modelId="{D2BBDEBC-37DA-7040-88FB-5C38CEE68794}" type="pres">
      <dgm:prSet presAssocID="{3EB28115-540F-E541-A551-163E754BC99A}" presName="parentNode1" presStyleLbl="node1" presStyleIdx="0" presStyleCnt="5" custScaleX="143531" custScaleY="189533">
        <dgm:presLayoutVars>
          <dgm:chMax val="1"/>
          <dgm:bulletEnabled val="1"/>
        </dgm:presLayoutVars>
      </dgm:prSet>
      <dgm:spPr/>
      <dgm:t>
        <a:bodyPr/>
        <a:lstStyle/>
        <a:p>
          <a:endParaRPr lang="en-US"/>
        </a:p>
      </dgm:t>
    </dgm:pt>
    <dgm:pt modelId="{7E216997-E313-AB47-98DD-61EE756934D2}" type="pres">
      <dgm:prSet presAssocID="{3EB28115-540F-E541-A551-163E754BC99A}" presName="connSite1" presStyleCnt="0"/>
      <dgm:spPr/>
    </dgm:pt>
    <dgm:pt modelId="{9B667CF8-7175-8946-8725-1C5BE0853749}" type="pres">
      <dgm:prSet presAssocID="{AC4A1D4C-6437-8542-91DA-4E72BECFD060}" presName="Name9" presStyleLbl="sibTrans2D1" presStyleIdx="0" presStyleCnt="4"/>
      <dgm:spPr/>
      <dgm:t>
        <a:bodyPr/>
        <a:lstStyle/>
        <a:p>
          <a:endParaRPr lang="en-US"/>
        </a:p>
      </dgm:t>
    </dgm:pt>
    <dgm:pt modelId="{EC77EC8F-320E-5348-B363-151B4080B2EB}" type="pres">
      <dgm:prSet presAssocID="{4CF317CA-C076-014E-91C2-11B2EB743FA2}" presName="composite2" presStyleCnt="0"/>
      <dgm:spPr/>
    </dgm:pt>
    <dgm:pt modelId="{E7D49C00-F080-7E4D-B475-C06F7625B0F5}" type="pres">
      <dgm:prSet presAssocID="{4CF317CA-C076-014E-91C2-11B2EB743FA2}" presName="dummyNode2" presStyleLbl="node1" presStyleIdx="0" presStyleCnt="5"/>
      <dgm:spPr/>
    </dgm:pt>
    <dgm:pt modelId="{E9BE5489-1EEF-944E-B10C-790E88B19877}" type="pres">
      <dgm:prSet presAssocID="{4CF317CA-C076-014E-91C2-11B2EB743FA2}" presName="childNode2" presStyleLbl="bgAcc1" presStyleIdx="1" presStyleCnt="5">
        <dgm:presLayoutVars>
          <dgm:bulletEnabled val="1"/>
        </dgm:presLayoutVars>
      </dgm:prSet>
      <dgm:spPr>
        <a:solidFill>
          <a:schemeClr val="bg1">
            <a:lumMod val="95000"/>
          </a:schemeClr>
        </a:solidFill>
      </dgm:spPr>
    </dgm:pt>
    <dgm:pt modelId="{4F66BB3A-BA8E-3640-ABE2-42674B5E80B5}" type="pres">
      <dgm:prSet presAssocID="{4CF317CA-C076-014E-91C2-11B2EB743FA2}" presName="childNode2tx" presStyleLbl="bgAcc1" presStyleIdx="1" presStyleCnt="5">
        <dgm:presLayoutVars>
          <dgm:bulletEnabled val="1"/>
        </dgm:presLayoutVars>
      </dgm:prSet>
      <dgm:spPr/>
    </dgm:pt>
    <dgm:pt modelId="{92119B1A-8627-B445-BD5C-71F034AD13E8}" type="pres">
      <dgm:prSet presAssocID="{4CF317CA-C076-014E-91C2-11B2EB743FA2}" presName="parentNode2" presStyleLbl="node1" presStyleIdx="1" presStyleCnt="5" custScaleX="143531" custScaleY="189533">
        <dgm:presLayoutVars>
          <dgm:chMax val="0"/>
          <dgm:bulletEnabled val="1"/>
        </dgm:presLayoutVars>
      </dgm:prSet>
      <dgm:spPr/>
      <dgm:t>
        <a:bodyPr/>
        <a:lstStyle/>
        <a:p>
          <a:endParaRPr lang="en-US"/>
        </a:p>
      </dgm:t>
    </dgm:pt>
    <dgm:pt modelId="{C9E4D6CB-87E2-1C40-B9FA-3C184ECCB139}" type="pres">
      <dgm:prSet presAssocID="{4CF317CA-C076-014E-91C2-11B2EB743FA2}" presName="connSite2" presStyleCnt="0"/>
      <dgm:spPr/>
    </dgm:pt>
    <dgm:pt modelId="{0C7C14AB-424D-DA4E-88A0-BC8D0E943ECB}" type="pres">
      <dgm:prSet presAssocID="{24C669F0-9800-C542-8D94-6063BBA0033A}" presName="Name18" presStyleLbl="sibTrans2D1" presStyleIdx="1" presStyleCnt="4"/>
      <dgm:spPr/>
      <dgm:t>
        <a:bodyPr/>
        <a:lstStyle/>
        <a:p>
          <a:endParaRPr lang="en-US"/>
        </a:p>
      </dgm:t>
    </dgm:pt>
    <dgm:pt modelId="{C46C7E52-5108-FA4A-ADB9-97ECAEC515F8}" type="pres">
      <dgm:prSet presAssocID="{DDA8FDCB-BD89-254D-A86D-9BF90E709C64}" presName="composite1" presStyleCnt="0"/>
      <dgm:spPr/>
    </dgm:pt>
    <dgm:pt modelId="{576745F8-F887-3940-93A1-39F54B7B2751}" type="pres">
      <dgm:prSet presAssocID="{DDA8FDCB-BD89-254D-A86D-9BF90E709C64}" presName="dummyNode1" presStyleLbl="node1" presStyleIdx="1" presStyleCnt="5"/>
      <dgm:spPr/>
    </dgm:pt>
    <dgm:pt modelId="{17DA6BB4-B968-5540-B20F-1B7F32BDAA36}" type="pres">
      <dgm:prSet presAssocID="{DDA8FDCB-BD89-254D-A86D-9BF90E709C64}" presName="childNode1" presStyleLbl="bgAcc1" presStyleIdx="2" presStyleCnt="5">
        <dgm:presLayoutVars>
          <dgm:bulletEnabled val="1"/>
        </dgm:presLayoutVars>
      </dgm:prSet>
      <dgm:spPr>
        <a:solidFill>
          <a:schemeClr val="bg1">
            <a:lumMod val="95000"/>
          </a:schemeClr>
        </a:solidFill>
      </dgm:spPr>
    </dgm:pt>
    <dgm:pt modelId="{279BD7AD-4255-F447-8E70-B81199BC9921}" type="pres">
      <dgm:prSet presAssocID="{DDA8FDCB-BD89-254D-A86D-9BF90E709C64}" presName="childNode1tx" presStyleLbl="bgAcc1" presStyleIdx="2" presStyleCnt="5">
        <dgm:presLayoutVars>
          <dgm:bulletEnabled val="1"/>
        </dgm:presLayoutVars>
      </dgm:prSet>
      <dgm:spPr/>
    </dgm:pt>
    <dgm:pt modelId="{C9431ECF-E76C-8941-818B-DD0E9D1457A0}" type="pres">
      <dgm:prSet presAssocID="{DDA8FDCB-BD89-254D-A86D-9BF90E709C64}" presName="parentNode1" presStyleLbl="node1" presStyleIdx="2" presStyleCnt="5" custScaleX="143531" custScaleY="189533">
        <dgm:presLayoutVars>
          <dgm:chMax val="1"/>
          <dgm:bulletEnabled val="1"/>
        </dgm:presLayoutVars>
      </dgm:prSet>
      <dgm:spPr/>
      <dgm:t>
        <a:bodyPr/>
        <a:lstStyle/>
        <a:p>
          <a:endParaRPr lang="en-US"/>
        </a:p>
      </dgm:t>
    </dgm:pt>
    <dgm:pt modelId="{8EB78B1D-29F7-454C-9A70-8507DF5D7C25}" type="pres">
      <dgm:prSet presAssocID="{DDA8FDCB-BD89-254D-A86D-9BF90E709C64}" presName="connSite1" presStyleCnt="0"/>
      <dgm:spPr/>
    </dgm:pt>
    <dgm:pt modelId="{F41FF15D-88AE-8249-A03C-D24734E79F05}" type="pres">
      <dgm:prSet presAssocID="{90C3AEC1-EEBF-F94E-A39E-7A8584E1F64F}" presName="Name9" presStyleLbl="sibTrans2D1" presStyleIdx="2" presStyleCnt="4"/>
      <dgm:spPr/>
      <dgm:t>
        <a:bodyPr/>
        <a:lstStyle/>
        <a:p>
          <a:endParaRPr lang="en-US"/>
        </a:p>
      </dgm:t>
    </dgm:pt>
    <dgm:pt modelId="{48199D90-EC77-194C-A929-FEA08CD61F19}" type="pres">
      <dgm:prSet presAssocID="{21715024-1440-5342-94CF-90389457204D}" presName="composite2" presStyleCnt="0"/>
      <dgm:spPr/>
    </dgm:pt>
    <dgm:pt modelId="{0016AD71-4329-3C49-9F09-648228DB03E1}" type="pres">
      <dgm:prSet presAssocID="{21715024-1440-5342-94CF-90389457204D}" presName="dummyNode2" presStyleLbl="node1" presStyleIdx="2" presStyleCnt="5"/>
      <dgm:spPr/>
    </dgm:pt>
    <dgm:pt modelId="{57E91C36-A120-394B-B14E-39117BF74AA4}" type="pres">
      <dgm:prSet presAssocID="{21715024-1440-5342-94CF-90389457204D}" presName="childNode2" presStyleLbl="bgAcc1" presStyleIdx="3" presStyleCnt="5">
        <dgm:presLayoutVars>
          <dgm:bulletEnabled val="1"/>
        </dgm:presLayoutVars>
      </dgm:prSet>
      <dgm:spPr>
        <a:solidFill>
          <a:schemeClr val="bg1">
            <a:lumMod val="95000"/>
          </a:schemeClr>
        </a:solidFill>
      </dgm:spPr>
    </dgm:pt>
    <dgm:pt modelId="{F3425594-26CE-294E-AC98-3CA32D3EE462}" type="pres">
      <dgm:prSet presAssocID="{21715024-1440-5342-94CF-90389457204D}" presName="childNode2tx" presStyleLbl="bgAcc1" presStyleIdx="3" presStyleCnt="5">
        <dgm:presLayoutVars>
          <dgm:bulletEnabled val="1"/>
        </dgm:presLayoutVars>
      </dgm:prSet>
      <dgm:spPr/>
    </dgm:pt>
    <dgm:pt modelId="{60B7B146-0618-854C-AF74-A3886366E6E0}" type="pres">
      <dgm:prSet presAssocID="{21715024-1440-5342-94CF-90389457204D}" presName="parentNode2" presStyleLbl="node1" presStyleIdx="3" presStyleCnt="5" custScaleX="143531" custScaleY="189533">
        <dgm:presLayoutVars>
          <dgm:chMax val="0"/>
          <dgm:bulletEnabled val="1"/>
        </dgm:presLayoutVars>
      </dgm:prSet>
      <dgm:spPr/>
      <dgm:t>
        <a:bodyPr/>
        <a:lstStyle/>
        <a:p>
          <a:endParaRPr lang="en-US"/>
        </a:p>
      </dgm:t>
    </dgm:pt>
    <dgm:pt modelId="{372BEF91-6E26-1C4D-A4DB-E937514F0732}" type="pres">
      <dgm:prSet presAssocID="{21715024-1440-5342-94CF-90389457204D}" presName="connSite2" presStyleCnt="0"/>
      <dgm:spPr/>
    </dgm:pt>
    <dgm:pt modelId="{F745FC32-9F0D-3249-8C23-87AB83E56189}" type="pres">
      <dgm:prSet presAssocID="{0BCAA24F-6907-E34B-9A4B-A1A3566295C1}" presName="Name18" presStyleLbl="sibTrans2D1" presStyleIdx="3" presStyleCnt="4"/>
      <dgm:spPr/>
      <dgm:t>
        <a:bodyPr/>
        <a:lstStyle/>
        <a:p>
          <a:endParaRPr lang="en-US"/>
        </a:p>
      </dgm:t>
    </dgm:pt>
    <dgm:pt modelId="{B4FD2A0F-1277-0442-BD4E-F4B5E5BC90A7}" type="pres">
      <dgm:prSet presAssocID="{AC6598D6-4953-F040-9ED2-2749FCED1D84}" presName="composite1" presStyleCnt="0"/>
      <dgm:spPr/>
    </dgm:pt>
    <dgm:pt modelId="{B48C78EE-3B5B-8148-8D81-3E9A881D937F}" type="pres">
      <dgm:prSet presAssocID="{AC6598D6-4953-F040-9ED2-2749FCED1D84}" presName="dummyNode1" presStyleLbl="node1" presStyleIdx="3" presStyleCnt="5"/>
      <dgm:spPr/>
    </dgm:pt>
    <dgm:pt modelId="{C64C286A-3A5F-F342-88FE-2875628B9786}" type="pres">
      <dgm:prSet presAssocID="{AC6598D6-4953-F040-9ED2-2749FCED1D84}" presName="childNode1" presStyleLbl="bgAcc1" presStyleIdx="4" presStyleCnt="5">
        <dgm:presLayoutVars>
          <dgm:bulletEnabled val="1"/>
        </dgm:presLayoutVars>
      </dgm:prSet>
      <dgm:spPr/>
    </dgm:pt>
    <dgm:pt modelId="{ED705CFA-D201-6944-AC03-13AD728B4B92}" type="pres">
      <dgm:prSet presAssocID="{AC6598D6-4953-F040-9ED2-2749FCED1D84}" presName="childNode1tx" presStyleLbl="bgAcc1" presStyleIdx="4" presStyleCnt="5">
        <dgm:presLayoutVars>
          <dgm:bulletEnabled val="1"/>
        </dgm:presLayoutVars>
      </dgm:prSet>
      <dgm:spPr/>
    </dgm:pt>
    <dgm:pt modelId="{37831A6F-AD06-9246-B901-3E716BDA1474}" type="pres">
      <dgm:prSet presAssocID="{AC6598D6-4953-F040-9ED2-2749FCED1D84}" presName="parentNode1" presStyleLbl="node1" presStyleIdx="4" presStyleCnt="5" custScaleX="143531" custScaleY="189533">
        <dgm:presLayoutVars>
          <dgm:chMax val="1"/>
          <dgm:bulletEnabled val="1"/>
        </dgm:presLayoutVars>
      </dgm:prSet>
      <dgm:spPr/>
      <dgm:t>
        <a:bodyPr/>
        <a:lstStyle/>
        <a:p>
          <a:endParaRPr lang="en-US"/>
        </a:p>
      </dgm:t>
    </dgm:pt>
    <dgm:pt modelId="{A29BEFBD-EDFC-7A42-9BFD-9293A26BCCA2}" type="pres">
      <dgm:prSet presAssocID="{AC6598D6-4953-F040-9ED2-2749FCED1D84}" presName="connSite1" presStyleCnt="0"/>
      <dgm:spPr/>
    </dgm:pt>
  </dgm:ptLst>
  <dgm:cxnLst>
    <dgm:cxn modelId="{B4556DC8-64B2-4EE6-83DE-83D3003EFE92}" type="presOf" srcId="{21715024-1440-5342-94CF-90389457204D}" destId="{60B7B146-0618-854C-AF74-A3886366E6E0}" srcOrd="0" destOrd="0" presId="urn:microsoft.com/office/officeart/2005/8/layout/hProcess4"/>
    <dgm:cxn modelId="{65D1404F-1213-444D-80F0-7E0F4FFEB659}" type="presOf" srcId="{DDA8FDCB-BD89-254D-A86D-9BF90E709C64}" destId="{C9431ECF-E76C-8941-818B-DD0E9D1457A0}" srcOrd="0" destOrd="0" presId="urn:microsoft.com/office/officeart/2005/8/layout/hProcess4"/>
    <dgm:cxn modelId="{BF4CB3F3-2C60-4E39-839C-B43303BAADD0}" type="presOf" srcId="{24C669F0-9800-C542-8D94-6063BBA0033A}" destId="{0C7C14AB-424D-DA4E-88A0-BC8D0E943ECB}" srcOrd="0" destOrd="0" presId="urn:microsoft.com/office/officeart/2005/8/layout/hProcess4"/>
    <dgm:cxn modelId="{35268120-AD16-4591-AB83-E788B8DA4615}" type="presOf" srcId="{AC4A1D4C-6437-8542-91DA-4E72BECFD060}" destId="{9B667CF8-7175-8946-8725-1C5BE0853749}" srcOrd="0" destOrd="0" presId="urn:microsoft.com/office/officeart/2005/8/layout/hProcess4"/>
    <dgm:cxn modelId="{40C2C50B-460A-4592-BA98-A4E1AC38D022}" type="presOf" srcId="{3EB28115-540F-E541-A551-163E754BC99A}" destId="{D2BBDEBC-37DA-7040-88FB-5C38CEE68794}" srcOrd="0" destOrd="0" presId="urn:microsoft.com/office/officeart/2005/8/layout/hProcess4"/>
    <dgm:cxn modelId="{935EB26E-6B89-A749-A05A-47F4AF881805}" srcId="{8E262309-8CAB-CD40-905B-A9652272A634}" destId="{DDA8FDCB-BD89-254D-A86D-9BF90E709C64}" srcOrd="2" destOrd="0" parTransId="{21D1D7CC-8EBC-DB4F-8451-B22AD8C52345}" sibTransId="{90C3AEC1-EEBF-F94E-A39E-7A8584E1F64F}"/>
    <dgm:cxn modelId="{A25E2F2D-CA82-4F48-85CE-F66AA81F9732}" srcId="{8E262309-8CAB-CD40-905B-A9652272A634}" destId="{4CF317CA-C076-014E-91C2-11B2EB743FA2}" srcOrd="1" destOrd="0" parTransId="{85FCE70E-4AD6-2C45-BBC2-833A0EC510EB}" sibTransId="{24C669F0-9800-C542-8D94-6063BBA0033A}"/>
    <dgm:cxn modelId="{E6B93F4C-72C0-6044-8F8E-6CF5D9890AC5}" srcId="{8E262309-8CAB-CD40-905B-A9652272A634}" destId="{3EB28115-540F-E541-A551-163E754BC99A}" srcOrd="0" destOrd="0" parTransId="{29C00290-B8A2-014A-BFF7-22FF8B3C6BF6}" sibTransId="{AC4A1D4C-6437-8542-91DA-4E72BECFD060}"/>
    <dgm:cxn modelId="{E3EDE99B-6715-4FEA-9A51-2B7E1E004EED}" type="presOf" srcId="{0BCAA24F-6907-E34B-9A4B-A1A3566295C1}" destId="{F745FC32-9F0D-3249-8C23-87AB83E56189}" srcOrd="0" destOrd="0" presId="urn:microsoft.com/office/officeart/2005/8/layout/hProcess4"/>
    <dgm:cxn modelId="{1B672B2C-32A6-410F-9C1B-1F5D8B32F19B}" type="presOf" srcId="{90C3AEC1-EEBF-F94E-A39E-7A8584E1F64F}" destId="{F41FF15D-88AE-8249-A03C-D24734E79F05}" srcOrd="0" destOrd="0" presId="urn:microsoft.com/office/officeart/2005/8/layout/hProcess4"/>
    <dgm:cxn modelId="{0521836D-3DEF-534F-AC66-F842E9A8FA3D}" srcId="{8E262309-8CAB-CD40-905B-A9652272A634}" destId="{AC6598D6-4953-F040-9ED2-2749FCED1D84}" srcOrd="4" destOrd="0" parTransId="{11488193-5B22-264F-80A2-CA1E879952E2}" sibTransId="{1FB66239-90B9-1743-A25E-DD6AB40EA15D}"/>
    <dgm:cxn modelId="{FBFA44CB-CB33-457B-88C1-DCB3ADE4A8ED}" type="presOf" srcId="{4CF317CA-C076-014E-91C2-11B2EB743FA2}" destId="{92119B1A-8627-B445-BD5C-71F034AD13E8}" srcOrd="0" destOrd="0" presId="urn:microsoft.com/office/officeart/2005/8/layout/hProcess4"/>
    <dgm:cxn modelId="{7E38D019-5BD4-42CF-B239-D0FB1E8D4B4B}" type="presOf" srcId="{AC6598D6-4953-F040-9ED2-2749FCED1D84}" destId="{37831A6F-AD06-9246-B901-3E716BDA1474}" srcOrd="0" destOrd="0" presId="urn:microsoft.com/office/officeart/2005/8/layout/hProcess4"/>
    <dgm:cxn modelId="{14BEAF5D-3E95-9A41-BA17-054F4DFA3492}" srcId="{8E262309-8CAB-CD40-905B-A9652272A634}" destId="{21715024-1440-5342-94CF-90389457204D}" srcOrd="3" destOrd="0" parTransId="{ACEA7220-DEEF-1C42-96ED-6443770004E3}" sibTransId="{0BCAA24F-6907-E34B-9A4B-A1A3566295C1}"/>
    <dgm:cxn modelId="{83BBDD78-795D-449A-BA41-258CB8E9E4F9}" type="presOf" srcId="{8E262309-8CAB-CD40-905B-A9652272A634}" destId="{D56208CF-0E24-6943-BD5E-5B9CC4A8102D}" srcOrd="0" destOrd="0" presId="urn:microsoft.com/office/officeart/2005/8/layout/hProcess4"/>
    <dgm:cxn modelId="{9AA8351F-1055-4336-9CFF-DE9CC824EC1F}" type="presParOf" srcId="{D56208CF-0E24-6943-BD5E-5B9CC4A8102D}" destId="{1DC8AC08-33F3-7641-946F-CC7E47A1ACA9}" srcOrd="0" destOrd="0" presId="urn:microsoft.com/office/officeart/2005/8/layout/hProcess4"/>
    <dgm:cxn modelId="{8ECD67C3-5E6C-48F3-A18A-4C7388F5698F}" type="presParOf" srcId="{D56208CF-0E24-6943-BD5E-5B9CC4A8102D}" destId="{F260D26D-EA9C-0944-80C8-9A80F38D5B98}" srcOrd="1" destOrd="0" presId="urn:microsoft.com/office/officeart/2005/8/layout/hProcess4"/>
    <dgm:cxn modelId="{41BA1B37-85BC-4366-8EE7-8E451434AD69}" type="presParOf" srcId="{D56208CF-0E24-6943-BD5E-5B9CC4A8102D}" destId="{7E7545ED-5167-8E43-87DA-ED802122387E}" srcOrd="2" destOrd="0" presId="urn:microsoft.com/office/officeart/2005/8/layout/hProcess4"/>
    <dgm:cxn modelId="{C02BE8DC-D228-4B8B-AFC2-E1A8075F5E27}" type="presParOf" srcId="{7E7545ED-5167-8E43-87DA-ED802122387E}" destId="{A637C6E8-F951-644F-8DF7-4134484C776B}" srcOrd="0" destOrd="0" presId="urn:microsoft.com/office/officeart/2005/8/layout/hProcess4"/>
    <dgm:cxn modelId="{774CE607-1870-4C2D-83EF-33D809881102}" type="presParOf" srcId="{A637C6E8-F951-644F-8DF7-4134484C776B}" destId="{B3949539-616A-BC49-AD64-F9296B624223}" srcOrd="0" destOrd="0" presId="urn:microsoft.com/office/officeart/2005/8/layout/hProcess4"/>
    <dgm:cxn modelId="{5B88E10C-1370-4BFC-B08B-6A57621B08BC}" type="presParOf" srcId="{A637C6E8-F951-644F-8DF7-4134484C776B}" destId="{D303DA6E-D638-124A-A4AC-F8E727B23118}" srcOrd="1" destOrd="0" presId="urn:microsoft.com/office/officeart/2005/8/layout/hProcess4"/>
    <dgm:cxn modelId="{5B7F3534-60D1-4B67-8EB8-C8D970799C59}" type="presParOf" srcId="{A637C6E8-F951-644F-8DF7-4134484C776B}" destId="{B3D83E6C-F89A-0347-A2CF-AE8BF57B48AE}" srcOrd="2" destOrd="0" presId="urn:microsoft.com/office/officeart/2005/8/layout/hProcess4"/>
    <dgm:cxn modelId="{685D8BE3-1B60-4158-B40C-685BA7B4B2DA}" type="presParOf" srcId="{A637C6E8-F951-644F-8DF7-4134484C776B}" destId="{D2BBDEBC-37DA-7040-88FB-5C38CEE68794}" srcOrd="3" destOrd="0" presId="urn:microsoft.com/office/officeart/2005/8/layout/hProcess4"/>
    <dgm:cxn modelId="{9785795B-81D1-4D23-81BB-FFD4C108E876}" type="presParOf" srcId="{A637C6E8-F951-644F-8DF7-4134484C776B}" destId="{7E216997-E313-AB47-98DD-61EE756934D2}" srcOrd="4" destOrd="0" presId="urn:microsoft.com/office/officeart/2005/8/layout/hProcess4"/>
    <dgm:cxn modelId="{03F5CFC3-D4D4-4A0E-BABD-503370EF2788}" type="presParOf" srcId="{7E7545ED-5167-8E43-87DA-ED802122387E}" destId="{9B667CF8-7175-8946-8725-1C5BE0853749}" srcOrd="1" destOrd="0" presId="urn:microsoft.com/office/officeart/2005/8/layout/hProcess4"/>
    <dgm:cxn modelId="{355EB162-C216-4568-89BE-4AD7756116FD}" type="presParOf" srcId="{7E7545ED-5167-8E43-87DA-ED802122387E}" destId="{EC77EC8F-320E-5348-B363-151B4080B2EB}" srcOrd="2" destOrd="0" presId="urn:microsoft.com/office/officeart/2005/8/layout/hProcess4"/>
    <dgm:cxn modelId="{21294122-2478-4C52-81F0-C7C0525F043F}" type="presParOf" srcId="{EC77EC8F-320E-5348-B363-151B4080B2EB}" destId="{E7D49C00-F080-7E4D-B475-C06F7625B0F5}" srcOrd="0" destOrd="0" presId="urn:microsoft.com/office/officeart/2005/8/layout/hProcess4"/>
    <dgm:cxn modelId="{F0328A51-D992-4C38-ABAA-AC97D5679AF6}" type="presParOf" srcId="{EC77EC8F-320E-5348-B363-151B4080B2EB}" destId="{E9BE5489-1EEF-944E-B10C-790E88B19877}" srcOrd="1" destOrd="0" presId="urn:microsoft.com/office/officeart/2005/8/layout/hProcess4"/>
    <dgm:cxn modelId="{D948E676-7630-48D2-8C5D-3F90EDA0B04F}" type="presParOf" srcId="{EC77EC8F-320E-5348-B363-151B4080B2EB}" destId="{4F66BB3A-BA8E-3640-ABE2-42674B5E80B5}" srcOrd="2" destOrd="0" presId="urn:microsoft.com/office/officeart/2005/8/layout/hProcess4"/>
    <dgm:cxn modelId="{26211AE0-8CEB-4B27-92F0-49DB2D34C760}" type="presParOf" srcId="{EC77EC8F-320E-5348-B363-151B4080B2EB}" destId="{92119B1A-8627-B445-BD5C-71F034AD13E8}" srcOrd="3" destOrd="0" presId="urn:microsoft.com/office/officeart/2005/8/layout/hProcess4"/>
    <dgm:cxn modelId="{65F530F5-C53C-44DF-AB09-26C638C2755D}" type="presParOf" srcId="{EC77EC8F-320E-5348-B363-151B4080B2EB}" destId="{C9E4D6CB-87E2-1C40-B9FA-3C184ECCB139}" srcOrd="4" destOrd="0" presId="urn:microsoft.com/office/officeart/2005/8/layout/hProcess4"/>
    <dgm:cxn modelId="{1C3164D5-4262-44F8-B6D4-934B59AA0563}" type="presParOf" srcId="{7E7545ED-5167-8E43-87DA-ED802122387E}" destId="{0C7C14AB-424D-DA4E-88A0-BC8D0E943ECB}" srcOrd="3" destOrd="0" presId="urn:microsoft.com/office/officeart/2005/8/layout/hProcess4"/>
    <dgm:cxn modelId="{EDB0F050-6AAF-40E5-9100-B1F24DBC88A5}" type="presParOf" srcId="{7E7545ED-5167-8E43-87DA-ED802122387E}" destId="{C46C7E52-5108-FA4A-ADB9-97ECAEC515F8}" srcOrd="4" destOrd="0" presId="urn:microsoft.com/office/officeart/2005/8/layout/hProcess4"/>
    <dgm:cxn modelId="{1D26198D-07CE-40DC-BBF9-DCF9B86577FA}" type="presParOf" srcId="{C46C7E52-5108-FA4A-ADB9-97ECAEC515F8}" destId="{576745F8-F887-3940-93A1-39F54B7B2751}" srcOrd="0" destOrd="0" presId="urn:microsoft.com/office/officeart/2005/8/layout/hProcess4"/>
    <dgm:cxn modelId="{DB3A4A6C-714E-4111-8AC8-411D54638DE2}" type="presParOf" srcId="{C46C7E52-5108-FA4A-ADB9-97ECAEC515F8}" destId="{17DA6BB4-B968-5540-B20F-1B7F32BDAA36}" srcOrd="1" destOrd="0" presId="urn:microsoft.com/office/officeart/2005/8/layout/hProcess4"/>
    <dgm:cxn modelId="{CC380D18-199A-417D-96B5-514BFB0A50EF}" type="presParOf" srcId="{C46C7E52-5108-FA4A-ADB9-97ECAEC515F8}" destId="{279BD7AD-4255-F447-8E70-B81199BC9921}" srcOrd="2" destOrd="0" presId="urn:microsoft.com/office/officeart/2005/8/layout/hProcess4"/>
    <dgm:cxn modelId="{6214EDFF-5526-4722-A32D-ABBB68250091}" type="presParOf" srcId="{C46C7E52-5108-FA4A-ADB9-97ECAEC515F8}" destId="{C9431ECF-E76C-8941-818B-DD0E9D1457A0}" srcOrd="3" destOrd="0" presId="urn:microsoft.com/office/officeart/2005/8/layout/hProcess4"/>
    <dgm:cxn modelId="{DC4D3985-B22B-4851-8A15-9899CC78E129}" type="presParOf" srcId="{C46C7E52-5108-FA4A-ADB9-97ECAEC515F8}" destId="{8EB78B1D-29F7-454C-9A70-8507DF5D7C25}" srcOrd="4" destOrd="0" presId="urn:microsoft.com/office/officeart/2005/8/layout/hProcess4"/>
    <dgm:cxn modelId="{1324D114-C1D2-4EB6-AB25-4EE44E3C7964}" type="presParOf" srcId="{7E7545ED-5167-8E43-87DA-ED802122387E}" destId="{F41FF15D-88AE-8249-A03C-D24734E79F05}" srcOrd="5" destOrd="0" presId="urn:microsoft.com/office/officeart/2005/8/layout/hProcess4"/>
    <dgm:cxn modelId="{86715244-D97B-443A-82E0-98A3BA1897F3}" type="presParOf" srcId="{7E7545ED-5167-8E43-87DA-ED802122387E}" destId="{48199D90-EC77-194C-A929-FEA08CD61F19}" srcOrd="6" destOrd="0" presId="urn:microsoft.com/office/officeart/2005/8/layout/hProcess4"/>
    <dgm:cxn modelId="{C0A7943C-D372-42FF-8E87-B1004D10D48C}" type="presParOf" srcId="{48199D90-EC77-194C-A929-FEA08CD61F19}" destId="{0016AD71-4329-3C49-9F09-648228DB03E1}" srcOrd="0" destOrd="0" presId="urn:microsoft.com/office/officeart/2005/8/layout/hProcess4"/>
    <dgm:cxn modelId="{A9CD5D3B-F2BA-4B46-99E7-527099742DA8}" type="presParOf" srcId="{48199D90-EC77-194C-A929-FEA08CD61F19}" destId="{57E91C36-A120-394B-B14E-39117BF74AA4}" srcOrd="1" destOrd="0" presId="urn:microsoft.com/office/officeart/2005/8/layout/hProcess4"/>
    <dgm:cxn modelId="{8D6AC21A-799B-4A23-9BD1-F4032DD059F0}" type="presParOf" srcId="{48199D90-EC77-194C-A929-FEA08CD61F19}" destId="{F3425594-26CE-294E-AC98-3CA32D3EE462}" srcOrd="2" destOrd="0" presId="urn:microsoft.com/office/officeart/2005/8/layout/hProcess4"/>
    <dgm:cxn modelId="{F318BFD0-53E6-4D29-8304-774D6E88450B}" type="presParOf" srcId="{48199D90-EC77-194C-A929-FEA08CD61F19}" destId="{60B7B146-0618-854C-AF74-A3886366E6E0}" srcOrd="3" destOrd="0" presId="urn:microsoft.com/office/officeart/2005/8/layout/hProcess4"/>
    <dgm:cxn modelId="{323F264D-13F2-4A1A-9CBC-B8735121971D}" type="presParOf" srcId="{48199D90-EC77-194C-A929-FEA08CD61F19}" destId="{372BEF91-6E26-1C4D-A4DB-E937514F0732}" srcOrd="4" destOrd="0" presId="urn:microsoft.com/office/officeart/2005/8/layout/hProcess4"/>
    <dgm:cxn modelId="{9DCA8C57-BA3F-4D37-B4F0-08CA5BD48867}" type="presParOf" srcId="{7E7545ED-5167-8E43-87DA-ED802122387E}" destId="{F745FC32-9F0D-3249-8C23-87AB83E56189}" srcOrd="7" destOrd="0" presId="urn:microsoft.com/office/officeart/2005/8/layout/hProcess4"/>
    <dgm:cxn modelId="{6544438E-0D8A-4B2A-A0D9-2B272B3E2F0B}" type="presParOf" srcId="{7E7545ED-5167-8E43-87DA-ED802122387E}" destId="{B4FD2A0F-1277-0442-BD4E-F4B5E5BC90A7}" srcOrd="8" destOrd="0" presId="urn:microsoft.com/office/officeart/2005/8/layout/hProcess4"/>
    <dgm:cxn modelId="{DA53DDFE-703A-4DD5-BEC6-0A24AF6E32C8}" type="presParOf" srcId="{B4FD2A0F-1277-0442-BD4E-F4B5E5BC90A7}" destId="{B48C78EE-3B5B-8148-8D81-3E9A881D937F}" srcOrd="0" destOrd="0" presId="urn:microsoft.com/office/officeart/2005/8/layout/hProcess4"/>
    <dgm:cxn modelId="{34BDC73D-F46D-4055-8D0A-F0C3D8FB5415}" type="presParOf" srcId="{B4FD2A0F-1277-0442-BD4E-F4B5E5BC90A7}" destId="{C64C286A-3A5F-F342-88FE-2875628B9786}" srcOrd="1" destOrd="0" presId="urn:microsoft.com/office/officeart/2005/8/layout/hProcess4"/>
    <dgm:cxn modelId="{58E3D045-373D-46BD-A03E-9399A408FB55}" type="presParOf" srcId="{B4FD2A0F-1277-0442-BD4E-F4B5E5BC90A7}" destId="{ED705CFA-D201-6944-AC03-13AD728B4B92}" srcOrd="2" destOrd="0" presId="urn:microsoft.com/office/officeart/2005/8/layout/hProcess4"/>
    <dgm:cxn modelId="{9F92DFB7-A09D-432E-9524-91F67776643C}" type="presParOf" srcId="{B4FD2A0F-1277-0442-BD4E-F4B5E5BC90A7}" destId="{37831A6F-AD06-9246-B901-3E716BDA1474}" srcOrd="3" destOrd="0" presId="urn:microsoft.com/office/officeart/2005/8/layout/hProcess4"/>
    <dgm:cxn modelId="{D949B9B7-18D3-490C-AD92-069D85AA344B}" type="presParOf" srcId="{B4FD2A0F-1277-0442-BD4E-F4B5E5BC90A7}" destId="{A29BEFBD-EDFC-7A42-9BFD-9293A26BCCA2}"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C57BB5-6988-B242-AA08-1DD230C915EB}" type="doc">
      <dgm:prSet loTypeId="urn:microsoft.com/office/officeart/2005/8/layout/matrix2" loCatId="" qsTypeId="urn:microsoft.com/office/officeart/2005/8/quickstyle/simple4" qsCatId="simple" csTypeId="urn:microsoft.com/office/officeart/2005/8/colors/accent1_2" csCatId="accent1" phldr="1"/>
      <dgm:spPr/>
      <dgm:t>
        <a:bodyPr/>
        <a:lstStyle/>
        <a:p>
          <a:endParaRPr lang="en-US"/>
        </a:p>
      </dgm:t>
    </dgm:pt>
    <dgm:pt modelId="{F2D5881E-42D8-4B47-A0AB-DB8D62567F7B}">
      <dgm:prSet phldrT="[Text]"/>
      <dgm:spPr/>
      <dgm:t>
        <a:bodyPr/>
        <a:lstStyle/>
        <a:p>
          <a:r>
            <a:rPr lang="en-US" dirty="0" smtClean="0"/>
            <a:t>EM</a:t>
          </a:r>
          <a:endParaRPr lang="en-US" dirty="0"/>
        </a:p>
      </dgm:t>
    </dgm:pt>
    <dgm:pt modelId="{4C702FED-85F7-8C4B-BD83-59F4FFA71122}" type="parTrans" cxnId="{2EEBFA36-30AB-094C-9F26-F4376758A90B}">
      <dgm:prSet/>
      <dgm:spPr/>
      <dgm:t>
        <a:bodyPr/>
        <a:lstStyle/>
        <a:p>
          <a:endParaRPr lang="en-US"/>
        </a:p>
      </dgm:t>
    </dgm:pt>
    <dgm:pt modelId="{5A0769D1-1E3F-9E45-A354-F41ADBB491D7}" type="sibTrans" cxnId="{2EEBFA36-30AB-094C-9F26-F4376758A90B}">
      <dgm:prSet/>
      <dgm:spPr/>
      <dgm:t>
        <a:bodyPr/>
        <a:lstStyle/>
        <a:p>
          <a:endParaRPr lang="en-US"/>
        </a:p>
      </dgm:t>
    </dgm:pt>
    <dgm:pt modelId="{19E1EFF1-03CD-C547-A93E-1863AE6A6BC5}">
      <dgm:prSet phldrT="[Text]"/>
      <dgm:spPr/>
      <dgm:t>
        <a:bodyPr/>
        <a:lstStyle/>
        <a:p>
          <a:r>
            <a:rPr lang="en-US" dirty="0" smtClean="0"/>
            <a:t>BCP</a:t>
          </a:r>
          <a:endParaRPr lang="en-US" dirty="0"/>
        </a:p>
      </dgm:t>
    </dgm:pt>
    <dgm:pt modelId="{6F4B058D-3B11-0645-808C-6449F1B15216}" type="parTrans" cxnId="{6469EF57-119F-734C-8CAA-A4486503F8FF}">
      <dgm:prSet/>
      <dgm:spPr/>
      <dgm:t>
        <a:bodyPr/>
        <a:lstStyle/>
        <a:p>
          <a:endParaRPr lang="en-US"/>
        </a:p>
      </dgm:t>
    </dgm:pt>
    <dgm:pt modelId="{DD2AA156-1EA7-5343-AA77-FABCF2667DD1}" type="sibTrans" cxnId="{6469EF57-119F-734C-8CAA-A4486503F8FF}">
      <dgm:prSet/>
      <dgm:spPr/>
      <dgm:t>
        <a:bodyPr/>
        <a:lstStyle/>
        <a:p>
          <a:endParaRPr lang="en-US"/>
        </a:p>
      </dgm:t>
    </dgm:pt>
    <dgm:pt modelId="{1AC17310-8CC7-AE40-9A29-2B4B2103FF82}">
      <dgm:prSet phldrT="[Text]"/>
      <dgm:spPr/>
      <dgm:t>
        <a:bodyPr/>
        <a:lstStyle/>
        <a:p>
          <a:r>
            <a:rPr lang="en-US" dirty="0" smtClean="0"/>
            <a:t>DR</a:t>
          </a:r>
          <a:endParaRPr lang="en-US" dirty="0"/>
        </a:p>
      </dgm:t>
    </dgm:pt>
    <dgm:pt modelId="{ADC4781B-1AC5-6A46-A20B-73E3F0FEFA75}" type="parTrans" cxnId="{2814F6C8-A2CE-F144-ACD2-D3724A5AFFB6}">
      <dgm:prSet/>
      <dgm:spPr/>
      <dgm:t>
        <a:bodyPr/>
        <a:lstStyle/>
        <a:p>
          <a:endParaRPr lang="en-US"/>
        </a:p>
      </dgm:t>
    </dgm:pt>
    <dgm:pt modelId="{AB92FDB0-57DB-7642-899E-95676F0F6A2E}" type="sibTrans" cxnId="{2814F6C8-A2CE-F144-ACD2-D3724A5AFFB6}">
      <dgm:prSet/>
      <dgm:spPr/>
      <dgm:t>
        <a:bodyPr/>
        <a:lstStyle/>
        <a:p>
          <a:endParaRPr lang="en-US"/>
        </a:p>
      </dgm:t>
    </dgm:pt>
    <dgm:pt modelId="{C8907BDD-1372-AD49-BB12-98846596139E}">
      <dgm:prSet phldrT="[Text]"/>
      <dgm:spPr/>
      <dgm:t>
        <a:bodyPr/>
        <a:lstStyle/>
        <a:p>
          <a:r>
            <a:rPr lang="en-US" dirty="0" smtClean="0"/>
            <a:t>Ops</a:t>
          </a:r>
          <a:endParaRPr lang="en-US" dirty="0"/>
        </a:p>
      </dgm:t>
    </dgm:pt>
    <dgm:pt modelId="{A65E97E5-21BA-3943-8FDD-C168FCFEC214}" type="parTrans" cxnId="{ED57E82C-F312-274D-A5CB-27F7B9FE5F29}">
      <dgm:prSet/>
      <dgm:spPr/>
      <dgm:t>
        <a:bodyPr/>
        <a:lstStyle/>
        <a:p>
          <a:endParaRPr lang="en-US"/>
        </a:p>
      </dgm:t>
    </dgm:pt>
    <dgm:pt modelId="{E61965D0-3514-1C46-BFA6-63EF615DCB8F}" type="sibTrans" cxnId="{ED57E82C-F312-274D-A5CB-27F7B9FE5F29}">
      <dgm:prSet/>
      <dgm:spPr/>
      <dgm:t>
        <a:bodyPr/>
        <a:lstStyle/>
        <a:p>
          <a:endParaRPr lang="en-US"/>
        </a:p>
      </dgm:t>
    </dgm:pt>
    <dgm:pt modelId="{CEB987E4-C622-9B48-BC8E-043DA091D191}" type="pres">
      <dgm:prSet presAssocID="{27C57BB5-6988-B242-AA08-1DD230C915EB}" presName="matrix" presStyleCnt="0">
        <dgm:presLayoutVars>
          <dgm:chMax val="1"/>
          <dgm:dir/>
          <dgm:resizeHandles val="exact"/>
        </dgm:presLayoutVars>
      </dgm:prSet>
      <dgm:spPr/>
      <dgm:t>
        <a:bodyPr/>
        <a:lstStyle/>
        <a:p>
          <a:endParaRPr lang="en-US"/>
        </a:p>
      </dgm:t>
    </dgm:pt>
    <dgm:pt modelId="{02714B10-2477-0F49-ACBD-037EA6147B20}" type="pres">
      <dgm:prSet presAssocID="{27C57BB5-6988-B242-AA08-1DD230C915EB}" presName="axisShape" presStyleLbl="bgShp" presStyleIdx="0" presStyleCnt="1"/>
      <dgm:spPr/>
      <dgm:t>
        <a:bodyPr/>
        <a:lstStyle/>
        <a:p>
          <a:endParaRPr lang="en-US"/>
        </a:p>
      </dgm:t>
    </dgm:pt>
    <dgm:pt modelId="{C1C93662-68A0-B949-A90E-585F9A440919}" type="pres">
      <dgm:prSet presAssocID="{27C57BB5-6988-B242-AA08-1DD230C915EB}" presName="rect1" presStyleLbl="node1" presStyleIdx="0" presStyleCnt="4" custLinFactNeighborX="-35148" custLinFactNeighborY="-16250">
        <dgm:presLayoutVars>
          <dgm:chMax val="0"/>
          <dgm:chPref val="0"/>
          <dgm:bulletEnabled val="1"/>
        </dgm:presLayoutVars>
      </dgm:prSet>
      <dgm:spPr/>
      <dgm:t>
        <a:bodyPr/>
        <a:lstStyle/>
        <a:p>
          <a:endParaRPr lang="en-US"/>
        </a:p>
      </dgm:t>
    </dgm:pt>
    <dgm:pt modelId="{B8EEB0A2-01B1-3343-BA64-527F42539A9D}" type="pres">
      <dgm:prSet presAssocID="{27C57BB5-6988-B242-AA08-1DD230C915EB}" presName="rect2" presStyleLbl="node1" presStyleIdx="1" presStyleCnt="4" custLinFactNeighborX="31719" custLinFactNeighborY="-16250">
        <dgm:presLayoutVars>
          <dgm:chMax val="0"/>
          <dgm:chPref val="0"/>
          <dgm:bulletEnabled val="1"/>
        </dgm:presLayoutVars>
      </dgm:prSet>
      <dgm:spPr/>
      <dgm:t>
        <a:bodyPr/>
        <a:lstStyle/>
        <a:p>
          <a:endParaRPr lang="en-US"/>
        </a:p>
      </dgm:t>
    </dgm:pt>
    <dgm:pt modelId="{F09BF66F-B057-9C4E-B251-F0C0F640ADC6}" type="pres">
      <dgm:prSet presAssocID="{27C57BB5-6988-B242-AA08-1DD230C915EB}" presName="rect3" presStyleLbl="node1" presStyleIdx="2" presStyleCnt="4" custLinFactNeighborX="-31953" custLinFactNeighborY="16250">
        <dgm:presLayoutVars>
          <dgm:chMax val="0"/>
          <dgm:chPref val="0"/>
          <dgm:bulletEnabled val="1"/>
        </dgm:presLayoutVars>
      </dgm:prSet>
      <dgm:spPr/>
      <dgm:t>
        <a:bodyPr/>
        <a:lstStyle/>
        <a:p>
          <a:endParaRPr lang="en-US"/>
        </a:p>
      </dgm:t>
    </dgm:pt>
    <dgm:pt modelId="{455D1D04-D8F7-6A4F-BB1A-769DDC8A19C0}" type="pres">
      <dgm:prSet presAssocID="{27C57BB5-6988-B242-AA08-1DD230C915EB}" presName="rect4" presStyleLbl="node1" presStyleIdx="3" presStyleCnt="4" custLinFactNeighborX="35979" custLinFactNeighborY="16250">
        <dgm:presLayoutVars>
          <dgm:chMax val="0"/>
          <dgm:chPref val="0"/>
          <dgm:bulletEnabled val="1"/>
        </dgm:presLayoutVars>
      </dgm:prSet>
      <dgm:spPr/>
      <dgm:t>
        <a:bodyPr/>
        <a:lstStyle/>
        <a:p>
          <a:endParaRPr lang="en-US"/>
        </a:p>
      </dgm:t>
    </dgm:pt>
  </dgm:ptLst>
  <dgm:cxnLst>
    <dgm:cxn modelId="{2EEBFA36-30AB-094C-9F26-F4376758A90B}" srcId="{27C57BB5-6988-B242-AA08-1DD230C915EB}" destId="{F2D5881E-42D8-4B47-A0AB-DB8D62567F7B}" srcOrd="0" destOrd="0" parTransId="{4C702FED-85F7-8C4B-BD83-59F4FFA71122}" sibTransId="{5A0769D1-1E3F-9E45-A354-F41ADBB491D7}"/>
    <dgm:cxn modelId="{5162D4D8-04AB-46C9-A4B8-8D79FF7C2910}" type="presOf" srcId="{19E1EFF1-03CD-C547-A93E-1863AE6A6BC5}" destId="{B8EEB0A2-01B1-3343-BA64-527F42539A9D}" srcOrd="0" destOrd="0" presId="urn:microsoft.com/office/officeart/2005/8/layout/matrix2"/>
    <dgm:cxn modelId="{6469EF57-119F-734C-8CAA-A4486503F8FF}" srcId="{27C57BB5-6988-B242-AA08-1DD230C915EB}" destId="{19E1EFF1-03CD-C547-A93E-1863AE6A6BC5}" srcOrd="1" destOrd="0" parTransId="{6F4B058D-3B11-0645-808C-6449F1B15216}" sibTransId="{DD2AA156-1EA7-5343-AA77-FABCF2667DD1}"/>
    <dgm:cxn modelId="{8A97E302-B645-46E7-91E9-C79758BFCA78}" type="presOf" srcId="{C8907BDD-1372-AD49-BB12-98846596139E}" destId="{455D1D04-D8F7-6A4F-BB1A-769DDC8A19C0}" srcOrd="0" destOrd="0" presId="urn:microsoft.com/office/officeart/2005/8/layout/matrix2"/>
    <dgm:cxn modelId="{DCB2429F-FAB1-4553-AE6A-D9D0A598DA8D}" type="presOf" srcId="{F2D5881E-42D8-4B47-A0AB-DB8D62567F7B}" destId="{C1C93662-68A0-B949-A90E-585F9A440919}" srcOrd="0" destOrd="0" presId="urn:microsoft.com/office/officeart/2005/8/layout/matrix2"/>
    <dgm:cxn modelId="{2814F6C8-A2CE-F144-ACD2-D3724A5AFFB6}" srcId="{27C57BB5-6988-B242-AA08-1DD230C915EB}" destId="{1AC17310-8CC7-AE40-9A29-2B4B2103FF82}" srcOrd="2" destOrd="0" parTransId="{ADC4781B-1AC5-6A46-A20B-73E3F0FEFA75}" sibTransId="{AB92FDB0-57DB-7642-899E-95676F0F6A2E}"/>
    <dgm:cxn modelId="{09FE6C20-0EA5-4780-9647-B81F5BF117A2}" type="presOf" srcId="{27C57BB5-6988-B242-AA08-1DD230C915EB}" destId="{CEB987E4-C622-9B48-BC8E-043DA091D191}" srcOrd="0" destOrd="0" presId="urn:microsoft.com/office/officeart/2005/8/layout/matrix2"/>
    <dgm:cxn modelId="{5A61EE06-5AA1-4115-9940-224C9CD8F1AF}" type="presOf" srcId="{1AC17310-8CC7-AE40-9A29-2B4B2103FF82}" destId="{F09BF66F-B057-9C4E-B251-F0C0F640ADC6}" srcOrd="0" destOrd="0" presId="urn:microsoft.com/office/officeart/2005/8/layout/matrix2"/>
    <dgm:cxn modelId="{ED57E82C-F312-274D-A5CB-27F7B9FE5F29}" srcId="{27C57BB5-6988-B242-AA08-1DD230C915EB}" destId="{C8907BDD-1372-AD49-BB12-98846596139E}" srcOrd="3" destOrd="0" parTransId="{A65E97E5-21BA-3943-8FDD-C168FCFEC214}" sibTransId="{E61965D0-3514-1C46-BFA6-63EF615DCB8F}"/>
    <dgm:cxn modelId="{4C988487-2CE2-41A0-AEED-CFC2DC6ED362}" type="presParOf" srcId="{CEB987E4-C622-9B48-BC8E-043DA091D191}" destId="{02714B10-2477-0F49-ACBD-037EA6147B20}" srcOrd="0" destOrd="0" presId="urn:microsoft.com/office/officeart/2005/8/layout/matrix2"/>
    <dgm:cxn modelId="{54D1FC0C-E517-4E2E-832F-110144BF9DC4}" type="presParOf" srcId="{CEB987E4-C622-9B48-BC8E-043DA091D191}" destId="{C1C93662-68A0-B949-A90E-585F9A440919}" srcOrd="1" destOrd="0" presId="urn:microsoft.com/office/officeart/2005/8/layout/matrix2"/>
    <dgm:cxn modelId="{264531B2-6319-4880-A067-A1FF7B75EEE7}" type="presParOf" srcId="{CEB987E4-C622-9B48-BC8E-043DA091D191}" destId="{B8EEB0A2-01B1-3343-BA64-527F42539A9D}" srcOrd="2" destOrd="0" presId="urn:microsoft.com/office/officeart/2005/8/layout/matrix2"/>
    <dgm:cxn modelId="{EDF96391-A94D-474F-A6DC-D9F6659A9D1B}" type="presParOf" srcId="{CEB987E4-C622-9B48-BC8E-043DA091D191}" destId="{F09BF66F-B057-9C4E-B251-F0C0F640ADC6}" srcOrd="3" destOrd="0" presId="urn:microsoft.com/office/officeart/2005/8/layout/matrix2"/>
    <dgm:cxn modelId="{B8CF5C8A-8B3C-4893-86E0-08DB3820EEFA}" type="presParOf" srcId="{CEB987E4-C622-9B48-BC8E-043DA091D191}" destId="{455D1D04-D8F7-6A4F-BB1A-769DDC8A19C0}"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7C57BB5-6988-B242-AA08-1DD230C915EB}" type="doc">
      <dgm:prSet loTypeId="urn:microsoft.com/office/officeart/2005/8/layout/matrix2" loCatId="" qsTypeId="urn:microsoft.com/office/officeart/2005/8/quickstyle/simple4" qsCatId="simple" csTypeId="urn:microsoft.com/office/officeart/2005/8/colors/accent1_2" csCatId="accent1" phldr="1"/>
      <dgm:spPr/>
      <dgm:t>
        <a:bodyPr/>
        <a:lstStyle/>
        <a:p>
          <a:endParaRPr lang="en-US"/>
        </a:p>
      </dgm:t>
    </dgm:pt>
    <dgm:pt modelId="{F2D5881E-42D8-4B47-A0AB-DB8D62567F7B}">
      <dgm:prSet phldrT="[Text]"/>
      <dgm:spPr/>
      <dgm:t>
        <a:bodyPr/>
        <a:lstStyle/>
        <a:p>
          <a:r>
            <a:rPr lang="en-US" dirty="0" smtClean="0"/>
            <a:t>EM</a:t>
          </a:r>
          <a:endParaRPr lang="en-US" dirty="0"/>
        </a:p>
      </dgm:t>
    </dgm:pt>
    <dgm:pt modelId="{4C702FED-85F7-8C4B-BD83-59F4FFA71122}" type="parTrans" cxnId="{2EEBFA36-30AB-094C-9F26-F4376758A90B}">
      <dgm:prSet/>
      <dgm:spPr/>
      <dgm:t>
        <a:bodyPr/>
        <a:lstStyle/>
        <a:p>
          <a:endParaRPr lang="en-US"/>
        </a:p>
      </dgm:t>
    </dgm:pt>
    <dgm:pt modelId="{5A0769D1-1E3F-9E45-A354-F41ADBB491D7}" type="sibTrans" cxnId="{2EEBFA36-30AB-094C-9F26-F4376758A90B}">
      <dgm:prSet/>
      <dgm:spPr/>
      <dgm:t>
        <a:bodyPr/>
        <a:lstStyle/>
        <a:p>
          <a:endParaRPr lang="en-US"/>
        </a:p>
      </dgm:t>
    </dgm:pt>
    <dgm:pt modelId="{19E1EFF1-03CD-C547-A93E-1863AE6A6BC5}">
      <dgm:prSet phldrT="[Text]"/>
      <dgm:spPr/>
      <dgm:t>
        <a:bodyPr/>
        <a:lstStyle/>
        <a:p>
          <a:r>
            <a:rPr lang="en-US" dirty="0" smtClean="0"/>
            <a:t>BCP</a:t>
          </a:r>
          <a:endParaRPr lang="en-US" dirty="0"/>
        </a:p>
      </dgm:t>
    </dgm:pt>
    <dgm:pt modelId="{6F4B058D-3B11-0645-808C-6449F1B15216}" type="parTrans" cxnId="{6469EF57-119F-734C-8CAA-A4486503F8FF}">
      <dgm:prSet/>
      <dgm:spPr/>
      <dgm:t>
        <a:bodyPr/>
        <a:lstStyle/>
        <a:p>
          <a:endParaRPr lang="en-US"/>
        </a:p>
      </dgm:t>
    </dgm:pt>
    <dgm:pt modelId="{DD2AA156-1EA7-5343-AA77-FABCF2667DD1}" type="sibTrans" cxnId="{6469EF57-119F-734C-8CAA-A4486503F8FF}">
      <dgm:prSet/>
      <dgm:spPr/>
      <dgm:t>
        <a:bodyPr/>
        <a:lstStyle/>
        <a:p>
          <a:endParaRPr lang="en-US"/>
        </a:p>
      </dgm:t>
    </dgm:pt>
    <dgm:pt modelId="{1AC17310-8CC7-AE40-9A29-2B4B2103FF82}">
      <dgm:prSet phldrT="[Text]"/>
      <dgm:spPr/>
      <dgm:t>
        <a:bodyPr/>
        <a:lstStyle/>
        <a:p>
          <a:r>
            <a:rPr lang="en-US" dirty="0" smtClean="0"/>
            <a:t>DR</a:t>
          </a:r>
          <a:endParaRPr lang="en-US" dirty="0"/>
        </a:p>
      </dgm:t>
    </dgm:pt>
    <dgm:pt modelId="{ADC4781B-1AC5-6A46-A20B-73E3F0FEFA75}" type="parTrans" cxnId="{2814F6C8-A2CE-F144-ACD2-D3724A5AFFB6}">
      <dgm:prSet/>
      <dgm:spPr/>
      <dgm:t>
        <a:bodyPr/>
        <a:lstStyle/>
        <a:p>
          <a:endParaRPr lang="en-US"/>
        </a:p>
      </dgm:t>
    </dgm:pt>
    <dgm:pt modelId="{AB92FDB0-57DB-7642-899E-95676F0F6A2E}" type="sibTrans" cxnId="{2814F6C8-A2CE-F144-ACD2-D3724A5AFFB6}">
      <dgm:prSet/>
      <dgm:spPr/>
      <dgm:t>
        <a:bodyPr/>
        <a:lstStyle/>
        <a:p>
          <a:endParaRPr lang="en-US"/>
        </a:p>
      </dgm:t>
    </dgm:pt>
    <dgm:pt modelId="{C8907BDD-1372-AD49-BB12-98846596139E}">
      <dgm:prSet phldrT="[Text]"/>
      <dgm:spPr/>
      <dgm:t>
        <a:bodyPr/>
        <a:lstStyle/>
        <a:p>
          <a:r>
            <a:rPr lang="en-US" dirty="0" smtClean="0"/>
            <a:t>Ops</a:t>
          </a:r>
          <a:endParaRPr lang="en-US" dirty="0"/>
        </a:p>
      </dgm:t>
    </dgm:pt>
    <dgm:pt modelId="{A65E97E5-21BA-3943-8FDD-C168FCFEC214}" type="parTrans" cxnId="{ED57E82C-F312-274D-A5CB-27F7B9FE5F29}">
      <dgm:prSet/>
      <dgm:spPr/>
      <dgm:t>
        <a:bodyPr/>
        <a:lstStyle/>
        <a:p>
          <a:endParaRPr lang="en-US"/>
        </a:p>
      </dgm:t>
    </dgm:pt>
    <dgm:pt modelId="{E61965D0-3514-1C46-BFA6-63EF615DCB8F}" type="sibTrans" cxnId="{ED57E82C-F312-274D-A5CB-27F7B9FE5F29}">
      <dgm:prSet/>
      <dgm:spPr/>
      <dgm:t>
        <a:bodyPr/>
        <a:lstStyle/>
        <a:p>
          <a:endParaRPr lang="en-US"/>
        </a:p>
      </dgm:t>
    </dgm:pt>
    <dgm:pt modelId="{CEB987E4-C622-9B48-BC8E-043DA091D191}" type="pres">
      <dgm:prSet presAssocID="{27C57BB5-6988-B242-AA08-1DD230C915EB}" presName="matrix" presStyleCnt="0">
        <dgm:presLayoutVars>
          <dgm:chMax val="1"/>
          <dgm:dir/>
          <dgm:resizeHandles val="exact"/>
        </dgm:presLayoutVars>
      </dgm:prSet>
      <dgm:spPr/>
      <dgm:t>
        <a:bodyPr/>
        <a:lstStyle/>
        <a:p>
          <a:endParaRPr lang="en-US"/>
        </a:p>
      </dgm:t>
    </dgm:pt>
    <dgm:pt modelId="{02714B10-2477-0F49-ACBD-037EA6147B20}" type="pres">
      <dgm:prSet presAssocID="{27C57BB5-6988-B242-AA08-1DD230C915EB}" presName="axisShape" presStyleLbl="bgShp" presStyleIdx="0" presStyleCnt="1"/>
      <dgm:spPr/>
      <dgm:t>
        <a:bodyPr/>
        <a:lstStyle/>
        <a:p>
          <a:endParaRPr lang="en-US"/>
        </a:p>
      </dgm:t>
    </dgm:pt>
    <dgm:pt modelId="{C1C93662-68A0-B949-A90E-585F9A440919}" type="pres">
      <dgm:prSet presAssocID="{27C57BB5-6988-B242-AA08-1DD230C915EB}" presName="rect1" presStyleLbl="node1" presStyleIdx="0" presStyleCnt="4" custLinFactNeighborX="-2955" custLinFactNeighborY="-11042">
        <dgm:presLayoutVars>
          <dgm:chMax val="0"/>
          <dgm:chPref val="0"/>
          <dgm:bulletEnabled val="1"/>
        </dgm:presLayoutVars>
      </dgm:prSet>
      <dgm:spPr/>
      <dgm:t>
        <a:bodyPr/>
        <a:lstStyle/>
        <a:p>
          <a:endParaRPr lang="en-US"/>
        </a:p>
      </dgm:t>
    </dgm:pt>
    <dgm:pt modelId="{B8EEB0A2-01B1-3343-BA64-527F42539A9D}" type="pres">
      <dgm:prSet presAssocID="{27C57BB5-6988-B242-AA08-1DD230C915EB}" presName="rect2" presStyleLbl="node1" presStyleIdx="1" presStyleCnt="4" custLinFactNeighborX="3244" custLinFactNeighborY="-11042">
        <dgm:presLayoutVars>
          <dgm:chMax val="0"/>
          <dgm:chPref val="0"/>
          <dgm:bulletEnabled val="1"/>
        </dgm:presLayoutVars>
      </dgm:prSet>
      <dgm:spPr/>
      <dgm:t>
        <a:bodyPr/>
        <a:lstStyle/>
        <a:p>
          <a:endParaRPr lang="en-US"/>
        </a:p>
      </dgm:t>
    </dgm:pt>
    <dgm:pt modelId="{F09BF66F-B057-9C4E-B251-F0C0F640ADC6}" type="pres">
      <dgm:prSet presAssocID="{27C57BB5-6988-B242-AA08-1DD230C915EB}" presName="rect3" presStyleLbl="node1" presStyleIdx="2" presStyleCnt="4" custLinFactNeighborX="-2954" custLinFactNeighborY="14948">
        <dgm:presLayoutVars>
          <dgm:chMax val="0"/>
          <dgm:chPref val="0"/>
          <dgm:bulletEnabled val="1"/>
        </dgm:presLayoutVars>
      </dgm:prSet>
      <dgm:spPr/>
      <dgm:t>
        <a:bodyPr/>
        <a:lstStyle/>
        <a:p>
          <a:endParaRPr lang="en-US"/>
        </a:p>
      </dgm:t>
    </dgm:pt>
    <dgm:pt modelId="{455D1D04-D8F7-6A4F-BB1A-769DDC8A19C0}" type="pres">
      <dgm:prSet presAssocID="{27C57BB5-6988-B242-AA08-1DD230C915EB}" presName="rect4" presStyleLbl="node1" presStyleIdx="3" presStyleCnt="4" custLinFactNeighborX="3244" custLinFactNeighborY="16250">
        <dgm:presLayoutVars>
          <dgm:chMax val="0"/>
          <dgm:chPref val="0"/>
          <dgm:bulletEnabled val="1"/>
        </dgm:presLayoutVars>
      </dgm:prSet>
      <dgm:spPr/>
      <dgm:t>
        <a:bodyPr/>
        <a:lstStyle/>
        <a:p>
          <a:endParaRPr lang="en-US"/>
        </a:p>
      </dgm:t>
    </dgm:pt>
  </dgm:ptLst>
  <dgm:cxnLst>
    <dgm:cxn modelId="{8727946F-5B69-4059-8DA4-85DCD4F8DE95}" type="presOf" srcId="{19E1EFF1-03CD-C547-A93E-1863AE6A6BC5}" destId="{B8EEB0A2-01B1-3343-BA64-527F42539A9D}" srcOrd="0" destOrd="0" presId="urn:microsoft.com/office/officeart/2005/8/layout/matrix2"/>
    <dgm:cxn modelId="{2EEBFA36-30AB-094C-9F26-F4376758A90B}" srcId="{27C57BB5-6988-B242-AA08-1DD230C915EB}" destId="{F2D5881E-42D8-4B47-A0AB-DB8D62567F7B}" srcOrd="0" destOrd="0" parTransId="{4C702FED-85F7-8C4B-BD83-59F4FFA71122}" sibTransId="{5A0769D1-1E3F-9E45-A354-F41ADBB491D7}"/>
    <dgm:cxn modelId="{6469EF57-119F-734C-8CAA-A4486503F8FF}" srcId="{27C57BB5-6988-B242-AA08-1DD230C915EB}" destId="{19E1EFF1-03CD-C547-A93E-1863AE6A6BC5}" srcOrd="1" destOrd="0" parTransId="{6F4B058D-3B11-0645-808C-6449F1B15216}" sibTransId="{DD2AA156-1EA7-5343-AA77-FABCF2667DD1}"/>
    <dgm:cxn modelId="{2814F6C8-A2CE-F144-ACD2-D3724A5AFFB6}" srcId="{27C57BB5-6988-B242-AA08-1DD230C915EB}" destId="{1AC17310-8CC7-AE40-9A29-2B4B2103FF82}" srcOrd="2" destOrd="0" parTransId="{ADC4781B-1AC5-6A46-A20B-73E3F0FEFA75}" sibTransId="{AB92FDB0-57DB-7642-899E-95676F0F6A2E}"/>
    <dgm:cxn modelId="{E9B3982D-BDE4-4D3E-8ACE-ECF8144DA31E}" type="presOf" srcId="{F2D5881E-42D8-4B47-A0AB-DB8D62567F7B}" destId="{C1C93662-68A0-B949-A90E-585F9A440919}" srcOrd="0" destOrd="0" presId="urn:microsoft.com/office/officeart/2005/8/layout/matrix2"/>
    <dgm:cxn modelId="{408AC3C8-D90C-4731-8D35-9237226A5070}" type="presOf" srcId="{1AC17310-8CC7-AE40-9A29-2B4B2103FF82}" destId="{F09BF66F-B057-9C4E-B251-F0C0F640ADC6}" srcOrd="0" destOrd="0" presId="urn:microsoft.com/office/officeart/2005/8/layout/matrix2"/>
    <dgm:cxn modelId="{0E43EA30-C248-46AB-AFFC-6810F7473393}" type="presOf" srcId="{C8907BDD-1372-AD49-BB12-98846596139E}" destId="{455D1D04-D8F7-6A4F-BB1A-769DDC8A19C0}" srcOrd="0" destOrd="0" presId="urn:microsoft.com/office/officeart/2005/8/layout/matrix2"/>
    <dgm:cxn modelId="{6CCCDD87-5944-4AC6-92B9-B9AAAB246674}" type="presOf" srcId="{27C57BB5-6988-B242-AA08-1DD230C915EB}" destId="{CEB987E4-C622-9B48-BC8E-043DA091D191}" srcOrd="0" destOrd="0" presId="urn:microsoft.com/office/officeart/2005/8/layout/matrix2"/>
    <dgm:cxn modelId="{ED57E82C-F312-274D-A5CB-27F7B9FE5F29}" srcId="{27C57BB5-6988-B242-AA08-1DD230C915EB}" destId="{C8907BDD-1372-AD49-BB12-98846596139E}" srcOrd="3" destOrd="0" parTransId="{A65E97E5-21BA-3943-8FDD-C168FCFEC214}" sibTransId="{E61965D0-3514-1C46-BFA6-63EF615DCB8F}"/>
    <dgm:cxn modelId="{E8D9C040-7409-4AD5-B703-4E169F134B83}" type="presParOf" srcId="{CEB987E4-C622-9B48-BC8E-043DA091D191}" destId="{02714B10-2477-0F49-ACBD-037EA6147B20}" srcOrd="0" destOrd="0" presId="urn:microsoft.com/office/officeart/2005/8/layout/matrix2"/>
    <dgm:cxn modelId="{365ECC98-2C38-4C33-950D-82AB0AE3F008}" type="presParOf" srcId="{CEB987E4-C622-9B48-BC8E-043DA091D191}" destId="{C1C93662-68A0-B949-A90E-585F9A440919}" srcOrd="1" destOrd="0" presId="urn:microsoft.com/office/officeart/2005/8/layout/matrix2"/>
    <dgm:cxn modelId="{F265F0AB-8980-4D7F-9CC0-C399B3E2EDBC}" type="presParOf" srcId="{CEB987E4-C622-9B48-BC8E-043DA091D191}" destId="{B8EEB0A2-01B1-3343-BA64-527F42539A9D}" srcOrd="2" destOrd="0" presId="urn:microsoft.com/office/officeart/2005/8/layout/matrix2"/>
    <dgm:cxn modelId="{303CA7A5-CB30-455D-A7BF-04D5C4DD681F}" type="presParOf" srcId="{CEB987E4-C622-9B48-BC8E-043DA091D191}" destId="{F09BF66F-B057-9C4E-B251-F0C0F640ADC6}" srcOrd="3" destOrd="0" presId="urn:microsoft.com/office/officeart/2005/8/layout/matrix2"/>
    <dgm:cxn modelId="{C30AE688-1E19-4506-AA1B-FF7B80D82BF2}" type="presParOf" srcId="{CEB987E4-C622-9B48-BC8E-043DA091D191}" destId="{455D1D04-D8F7-6A4F-BB1A-769DDC8A19C0}" srcOrd="4" destOrd="0" presId="urn:microsoft.com/office/officeart/2005/8/layout/matrix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0B3BDB5-E691-6747-8DE7-EEFC391CA9A4}"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US"/>
        </a:p>
      </dgm:t>
    </dgm:pt>
    <dgm:pt modelId="{AB9BF3E6-F7BC-FD4D-893C-427D108FE37D}">
      <dgm:prSet phldrT="[Text]"/>
      <dgm:spPr/>
      <dgm:t>
        <a:bodyPr/>
        <a:lstStyle/>
        <a:p>
          <a:r>
            <a:rPr lang="en-US" dirty="0" smtClean="0"/>
            <a:t>Governance</a:t>
          </a:r>
          <a:endParaRPr lang="en-US" dirty="0"/>
        </a:p>
      </dgm:t>
    </dgm:pt>
    <dgm:pt modelId="{1F010024-E4BE-0B4F-BED2-BCFF0C1EFF11}" type="parTrans" cxnId="{21C931A1-BB7A-534E-9F3F-A7DF6F82281F}">
      <dgm:prSet/>
      <dgm:spPr/>
      <dgm:t>
        <a:bodyPr/>
        <a:lstStyle/>
        <a:p>
          <a:endParaRPr lang="en-US"/>
        </a:p>
      </dgm:t>
    </dgm:pt>
    <dgm:pt modelId="{7C38CC85-B7ED-7A4D-A711-67544BED1CBA}" type="sibTrans" cxnId="{21C931A1-BB7A-534E-9F3F-A7DF6F82281F}">
      <dgm:prSet/>
      <dgm:spPr/>
      <dgm:t>
        <a:bodyPr/>
        <a:lstStyle/>
        <a:p>
          <a:endParaRPr lang="en-US"/>
        </a:p>
      </dgm:t>
    </dgm:pt>
    <dgm:pt modelId="{0FF996BF-19FE-BA4F-A7BA-1BF82573AC7D}">
      <dgm:prSet phldrT="[Text]" custT="1"/>
      <dgm:spPr/>
      <dgm:t>
        <a:bodyPr/>
        <a:lstStyle/>
        <a:p>
          <a:r>
            <a:rPr lang="en-US" sz="1400" dirty="0" smtClean="0"/>
            <a:t>EM	</a:t>
          </a:r>
          <a:endParaRPr lang="en-US" sz="1400" dirty="0"/>
        </a:p>
      </dgm:t>
    </dgm:pt>
    <dgm:pt modelId="{81AD7075-AE15-474A-AFB6-9C14C10141E8}" type="parTrans" cxnId="{400FCA0D-E063-B24D-B57E-D6A8619BA668}">
      <dgm:prSet/>
      <dgm:spPr/>
      <dgm:t>
        <a:bodyPr/>
        <a:lstStyle/>
        <a:p>
          <a:endParaRPr lang="en-US"/>
        </a:p>
      </dgm:t>
    </dgm:pt>
    <dgm:pt modelId="{A5F2705E-0453-1D48-BA35-906289BD4532}" type="sibTrans" cxnId="{400FCA0D-E063-B24D-B57E-D6A8619BA668}">
      <dgm:prSet/>
      <dgm:spPr/>
      <dgm:t>
        <a:bodyPr/>
        <a:lstStyle/>
        <a:p>
          <a:endParaRPr lang="en-US"/>
        </a:p>
      </dgm:t>
    </dgm:pt>
    <dgm:pt modelId="{ABE3594C-EBAD-3C4C-9277-D82D292B3232}">
      <dgm:prSet phldrT="[Text]" custT="1"/>
      <dgm:spPr/>
      <dgm:t>
        <a:bodyPr/>
        <a:lstStyle/>
        <a:p>
          <a:r>
            <a:rPr lang="en-US" sz="1400" dirty="0" smtClean="0"/>
            <a:t>BCP</a:t>
          </a:r>
          <a:endParaRPr lang="en-US" sz="1400" dirty="0"/>
        </a:p>
      </dgm:t>
    </dgm:pt>
    <dgm:pt modelId="{4F93EF61-461F-674E-A188-B25DFBECBC8E}" type="parTrans" cxnId="{6B973DBD-620E-CB44-AA65-55B1D9021758}">
      <dgm:prSet/>
      <dgm:spPr/>
      <dgm:t>
        <a:bodyPr/>
        <a:lstStyle/>
        <a:p>
          <a:endParaRPr lang="en-US"/>
        </a:p>
      </dgm:t>
    </dgm:pt>
    <dgm:pt modelId="{274633A2-0D1B-1647-B3C9-82251EE39776}" type="sibTrans" cxnId="{6B973DBD-620E-CB44-AA65-55B1D9021758}">
      <dgm:prSet/>
      <dgm:spPr/>
      <dgm:t>
        <a:bodyPr/>
        <a:lstStyle/>
        <a:p>
          <a:endParaRPr lang="en-US"/>
        </a:p>
      </dgm:t>
    </dgm:pt>
    <dgm:pt modelId="{1D7F2B77-28FE-7C40-B011-376F2BF021AF}">
      <dgm:prSet phldrT="[Text]" custT="1"/>
      <dgm:spPr/>
      <dgm:t>
        <a:bodyPr/>
        <a:lstStyle/>
        <a:p>
          <a:r>
            <a:rPr lang="en-US" sz="1400" dirty="0" smtClean="0"/>
            <a:t>DR	</a:t>
          </a:r>
          <a:endParaRPr lang="en-US" sz="1400" dirty="0"/>
        </a:p>
      </dgm:t>
    </dgm:pt>
    <dgm:pt modelId="{6FCD6747-5AAE-DC44-8FB4-B32663BC7CF0}" type="parTrans" cxnId="{42D63FD2-793D-A544-96E5-C1723E6AC2D8}">
      <dgm:prSet/>
      <dgm:spPr/>
      <dgm:t>
        <a:bodyPr/>
        <a:lstStyle/>
        <a:p>
          <a:endParaRPr lang="en-US"/>
        </a:p>
      </dgm:t>
    </dgm:pt>
    <dgm:pt modelId="{D8F65658-937B-3248-B807-BBF63A1A07E8}" type="sibTrans" cxnId="{42D63FD2-793D-A544-96E5-C1723E6AC2D8}">
      <dgm:prSet/>
      <dgm:spPr/>
      <dgm:t>
        <a:bodyPr/>
        <a:lstStyle/>
        <a:p>
          <a:endParaRPr lang="en-US"/>
        </a:p>
      </dgm:t>
    </dgm:pt>
    <dgm:pt modelId="{6E911140-81E1-EE44-8407-9D7482A065CA}">
      <dgm:prSet phldrT="[Text]" custT="1"/>
      <dgm:spPr/>
      <dgm:t>
        <a:bodyPr/>
        <a:lstStyle/>
        <a:p>
          <a:r>
            <a:rPr lang="en-US" sz="1400" dirty="0" smtClean="0"/>
            <a:t>Ops</a:t>
          </a:r>
          <a:endParaRPr lang="en-US" sz="1400" dirty="0"/>
        </a:p>
      </dgm:t>
    </dgm:pt>
    <dgm:pt modelId="{789F2DE2-DB49-974D-809E-685F921D7A48}" type="parTrans" cxnId="{95683326-BCA6-464D-AA16-F696EC2EC851}">
      <dgm:prSet/>
      <dgm:spPr/>
      <dgm:t>
        <a:bodyPr/>
        <a:lstStyle/>
        <a:p>
          <a:endParaRPr lang="en-US"/>
        </a:p>
      </dgm:t>
    </dgm:pt>
    <dgm:pt modelId="{19422BD7-2D95-9E4E-81E3-90FFB2046B67}" type="sibTrans" cxnId="{95683326-BCA6-464D-AA16-F696EC2EC851}">
      <dgm:prSet/>
      <dgm:spPr/>
      <dgm:t>
        <a:bodyPr/>
        <a:lstStyle/>
        <a:p>
          <a:endParaRPr lang="en-US"/>
        </a:p>
      </dgm:t>
    </dgm:pt>
    <dgm:pt modelId="{F382A31A-E200-BB4A-82E8-E906A3133BC6}" type="pres">
      <dgm:prSet presAssocID="{50B3BDB5-E691-6747-8DE7-EEFC391CA9A4}" presName="diagram" presStyleCnt="0">
        <dgm:presLayoutVars>
          <dgm:chMax val="1"/>
          <dgm:dir/>
          <dgm:animLvl val="ctr"/>
          <dgm:resizeHandles val="exact"/>
        </dgm:presLayoutVars>
      </dgm:prSet>
      <dgm:spPr/>
      <dgm:t>
        <a:bodyPr/>
        <a:lstStyle/>
        <a:p>
          <a:endParaRPr lang="en-US"/>
        </a:p>
      </dgm:t>
    </dgm:pt>
    <dgm:pt modelId="{29EC1127-BC6F-D34F-BE47-E612A2700382}" type="pres">
      <dgm:prSet presAssocID="{50B3BDB5-E691-6747-8DE7-EEFC391CA9A4}" presName="matrix" presStyleCnt="0"/>
      <dgm:spPr/>
    </dgm:pt>
    <dgm:pt modelId="{4DF8D267-481E-1542-AA8A-CD1F899196EF}" type="pres">
      <dgm:prSet presAssocID="{50B3BDB5-E691-6747-8DE7-EEFC391CA9A4}" presName="tile1" presStyleLbl="node1" presStyleIdx="0" presStyleCnt="4"/>
      <dgm:spPr/>
      <dgm:t>
        <a:bodyPr/>
        <a:lstStyle/>
        <a:p>
          <a:endParaRPr lang="en-US"/>
        </a:p>
      </dgm:t>
    </dgm:pt>
    <dgm:pt modelId="{7B5E2685-40E3-6E43-B978-A02A70393EC2}" type="pres">
      <dgm:prSet presAssocID="{50B3BDB5-E691-6747-8DE7-EEFC391CA9A4}" presName="tile1text" presStyleLbl="node1" presStyleIdx="0" presStyleCnt="4">
        <dgm:presLayoutVars>
          <dgm:chMax val="0"/>
          <dgm:chPref val="0"/>
          <dgm:bulletEnabled val="1"/>
        </dgm:presLayoutVars>
      </dgm:prSet>
      <dgm:spPr/>
      <dgm:t>
        <a:bodyPr/>
        <a:lstStyle/>
        <a:p>
          <a:endParaRPr lang="en-US"/>
        </a:p>
      </dgm:t>
    </dgm:pt>
    <dgm:pt modelId="{4FE17BE9-78D7-2D4E-BD75-35555D4E3154}" type="pres">
      <dgm:prSet presAssocID="{50B3BDB5-E691-6747-8DE7-EEFC391CA9A4}" presName="tile2" presStyleLbl="node1" presStyleIdx="1" presStyleCnt="4"/>
      <dgm:spPr/>
      <dgm:t>
        <a:bodyPr/>
        <a:lstStyle/>
        <a:p>
          <a:endParaRPr lang="en-US"/>
        </a:p>
      </dgm:t>
    </dgm:pt>
    <dgm:pt modelId="{FEA3E73C-B3EB-A540-A38D-5DB6868A849D}" type="pres">
      <dgm:prSet presAssocID="{50B3BDB5-E691-6747-8DE7-EEFC391CA9A4}" presName="tile2text" presStyleLbl="node1" presStyleIdx="1" presStyleCnt="4">
        <dgm:presLayoutVars>
          <dgm:chMax val="0"/>
          <dgm:chPref val="0"/>
          <dgm:bulletEnabled val="1"/>
        </dgm:presLayoutVars>
      </dgm:prSet>
      <dgm:spPr/>
      <dgm:t>
        <a:bodyPr/>
        <a:lstStyle/>
        <a:p>
          <a:endParaRPr lang="en-US"/>
        </a:p>
      </dgm:t>
    </dgm:pt>
    <dgm:pt modelId="{A89ED1D0-8089-014D-92C1-F85EC29C174B}" type="pres">
      <dgm:prSet presAssocID="{50B3BDB5-E691-6747-8DE7-EEFC391CA9A4}" presName="tile3" presStyleLbl="node1" presStyleIdx="2" presStyleCnt="4"/>
      <dgm:spPr/>
      <dgm:t>
        <a:bodyPr/>
        <a:lstStyle/>
        <a:p>
          <a:endParaRPr lang="en-US"/>
        </a:p>
      </dgm:t>
    </dgm:pt>
    <dgm:pt modelId="{F2718098-06A1-DD44-885C-162D328A11E5}" type="pres">
      <dgm:prSet presAssocID="{50B3BDB5-E691-6747-8DE7-EEFC391CA9A4}" presName="tile3text" presStyleLbl="node1" presStyleIdx="2" presStyleCnt="4">
        <dgm:presLayoutVars>
          <dgm:chMax val="0"/>
          <dgm:chPref val="0"/>
          <dgm:bulletEnabled val="1"/>
        </dgm:presLayoutVars>
      </dgm:prSet>
      <dgm:spPr/>
      <dgm:t>
        <a:bodyPr/>
        <a:lstStyle/>
        <a:p>
          <a:endParaRPr lang="en-US"/>
        </a:p>
      </dgm:t>
    </dgm:pt>
    <dgm:pt modelId="{D1CDEA4F-2D8C-F34B-8D2A-E47A7BEF43D3}" type="pres">
      <dgm:prSet presAssocID="{50B3BDB5-E691-6747-8DE7-EEFC391CA9A4}" presName="tile4" presStyleLbl="node1" presStyleIdx="3" presStyleCnt="4"/>
      <dgm:spPr/>
      <dgm:t>
        <a:bodyPr/>
        <a:lstStyle/>
        <a:p>
          <a:endParaRPr lang="en-US"/>
        </a:p>
      </dgm:t>
    </dgm:pt>
    <dgm:pt modelId="{E37738FC-1BDB-214C-9368-12D050720E7A}" type="pres">
      <dgm:prSet presAssocID="{50B3BDB5-E691-6747-8DE7-EEFC391CA9A4}" presName="tile4text" presStyleLbl="node1" presStyleIdx="3" presStyleCnt="4">
        <dgm:presLayoutVars>
          <dgm:chMax val="0"/>
          <dgm:chPref val="0"/>
          <dgm:bulletEnabled val="1"/>
        </dgm:presLayoutVars>
      </dgm:prSet>
      <dgm:spPr/>
      <dgm:t>
        <a:bodyPr/>
        <a:lstStyle/>
        <a:p>
          <a:endParaRPr lang="en-US"/>
        </a:p>
      </dgm:t>
    </dgm:pt>
    <dgm:pt modelId="{9811E563-19C1-4743-9657-1377685D8552}" type="pres">
      <dgm:prSet presAssocID="{50B3BDB5-E691-6747-8DE7-EEFC391CA9A4}" presName="centerTile" presStyleLbl="fgShp" presStyleIdx="0" presStyleCnt="1" custScaleX="139403" custScaleY="182401">
        <dgm:presLayoutVars>
          <dgm:chMax val="0"/>
          <dgm:chPref val="0"/>
        </dgm:presLayoutVars>
      </dgm:prSet>
      <dgm:spPr/>
      <dgm:t>
        <a:bodyPr/>
        <a:lstStyle/>
        <a:p>
          <a:endParaRPr lang="en-US"/>
        </a:p>
      </dgm:t>
    </dgm:pt>
  </dgm:ptLst>
  <dgm:cxnLst>
    <dgm:cxn modelId="{D5172080-4EFF-46A4-AE2F-FDF39A82A700}" type="presOf" srcId="{ABE3594C-EBAD-3C4C-9277-D82D292B3232}" destId="{FEA3E73C-B3EB-A540-A38D-5DB6868A849D}" srcOrd="1" destOrd="0" presId="urn:microsoft.com/office/officeart/2005/8/layout/matrix1"/>
    <dgm:cxn modelId="{CF3CB361-3689-4E9D-8613-0EBD415AE64B}" type="presOf" srcId="{AB9BF3E6-F7BC-FD4D-893C-427D108FE37D}" destId="{9811E563-19C1-4743-9657-1377685D8552}" srcOrd="0" destOrd="0" presId="urn:microsoft.com/office/officeart/2005/8/layout/matrix1"/>
    <dgm:cxn modelId="{21C931A1-BB7A-534E-9F3F-A7DF6F82281F}" srcId="{50B3BDB5-E691-6747-8DE7-EEFC391CA9A4}" destId="{AB9BF3E6-F7BC-FD4D-893C-427D108FE37D}" srcOrd="0" destOrd="0" parTransId="{1F010024-E4BE-0B4F-BED2-BCFF0C1EFF11}" sibTransId="{7C38CC85-B7ED-7A4D-A711-67544BED1CBA}"/>
    <dgm:cxn modelId="{D8317A11-EDAB-4DEF-AD80-CB30C0E086DB}" type="presOf" srcId="{1D7F2B77-28FE-7C40-B011-376F2BF021AF}" destId="{A89ED1D0-8089-014D-92C1-F85EC29C174B}" srcOrd="0" destOrd="0" presId="urn:microsoft.com/office/officeart/2005/8/layout/matrix1"/>
    <dgm:cxn modelId="{CA4D30A5-C3C1-4588-80ED-9B27212A21BA}" type="presOf" srcId="{ABE3594C-EBAD-3C4C-9277-D82D292B3232}" destId="{4FE17BE9-78D7-2D4E-BD75-35555D4E3154}" srcOrd="0" destOrd="0" presId="urn:microsoft.com/office/officeart/2005/8/layout/matrix1"/>
    <dgm:cxn modelId="{D84BC215-6BA4-4FEB-93D1-59C5302C2C58}" type="presOf" srcId="{1D7F2B77-28FE-7C40-B011-376F2BF021AF}" destId="{F2718098-06A1-DD44-885C-162D328A11E5}" srcOrd="1" destOrd="0" presId="urn:microsoft.com/office/officeart/2005/8/layout/matrix1"/>
    <dgm:cxn modelId="{7F58A20C-03E8-4D42-99C0-D1C7FF0481DF}" type="presOf" srcId="{0FF996BF-19FE-BA4F-A7BA-1BF82573AC7D}" destId="{7B5E2685-40E3-6E43-B978-A02A70393EC2}" srcOrd="1" destOrd="0" presId="urn:microsoft.com/office/officeart/2005/8/layout/matrix1"/>
    <dgm:cxn modelId="{E3784DAC-5497-49EC-8754-08E78FAA3964}" type="presOf" srcId="{6E911140-81E1-EE44-8407-9D7482A065CA}" destId="{E37738FC-1BDB-214C-9368-12D050720E7A}" srcOrd="1" destOrd="0" presId="urn:microsoft.com/office/officeart/2005/8/layout/matrix1"/>
    <dgm:cxn modelId="{400FCA0D-E063-B24D-B57E-D6A8619BA668}" srcId="{AB9BF3E6-F7BC-FD4D-893C-427D108FE37D}" destId="{0FF996BF-19FE-BA4F-A7BA-1BF82573AC7D}" srcOrd="0" destOrd="0" parTransId="{81AD7075-AE15-474A-AFB6-9C14C10141E8}" sibTransId="{A5F2705E-0453-1D48-BA35-906289BD4532}"/>
    <dgm:cxn modelId="{B7CB9F80-B28D-4446-9D24-190807F63A5D}" type="presOf" srcId="{6E911140-81E1-EE44-8407-9D7482A065CA}" destId="{D1CDEA4F-2D8C-F34B-8D2A-E47A7BEF43D3}" srcOrd="0" destOrd="0" presId="urn:microsoft.com/office/officeart/2005/8/layout/matrix1"/>
    <dgm:cxn modelId="{95683326-BCA6-464D-AA16-F696EC2EC851}" srcId="{AB9BF3E6-F7BC-FD4D-893C-427D108FE37D}" destId="{6E911140-81E1-EE44-8407-9D7482A065CA}" srcOrd="3" destOrd="0" parTransId="{789F2DE2-DB49-974D-809E-685F921D7A48}" sibTransId="{19422BD7-2D95-9E4E-81E3-90FFB2046B67}"/>
    <dgm:cxn modelId="{42D63FD2-793D-A544-96E5-C1723E6AC2D8}" srcId="{AB9BF3E6-F7BC-FD4D-893C-427D108FE37D}" destId="{1D7F2B77-28FE-7C40-B011-376F2BF021AF}" srcOrd="2" destOrd="0" parTransId="{6FCD6747-5AAE-DC44-8FB4-B32663BC7CF0}" sibTransId="{D8F65658-937B-3248-B807-BBF63A1A07E8}"/>
    <dgm:cxn modelId="{2AA81679-023E-43A5-9D20-AD1D989117F6}" type="presOf" srcId="{50B3BDB5-E691-6747-8DE7-EEFC391CA9A4}" destId="{F382A31A-E200-BB4A-82E8-E906A3133BC6}" srcOrd="0" destOrd="0" presId="urn:microsoft.com/office/officeart/2005/8/layout/matrix1"/>
    <dgm:cxn modelId="{B0B8158B-F479-4B91-9D3C-40CCF64A0241}" type="presOf" srcId="{0FF996BF-19FE-BA4F-A7BA-1BF82573AC7D}" destId="{4DF8D267-481E-1542-AA8A-CD1F899196EF}" srcOrd="0" destOrd="0" presId="urn:microsoft.com/office/officeart/2005/8/layout/matrix1"/>
    <dgm:cxn modelId="{6B973DBD-620E-CB44-AA65-55B1D9021758}" srcId="{AB9BF3E6-F7BC-FD4D-893C-427D108FE37D}" destId="{ABE3594C-EBAD-3C4C-9277-D82D292B3232}" srcOrd="1" destOrd="0" parTransId="{4F93EF61-461F-674E-A188-B25DFBECBC8E}" sibTransId="{274633A2-0D1B-1647-B3C9-82251EE39776}"/>
    <dgm:cxn modelId="{2E93D26D-B648-470C-B510-91EB98D8C076}" type="presParOf" srcId="{F382A31A-E200-BB4A-82E8-E906A3133BC6}" destId="{29EC1127-BC6F-D34F-BE47-E612A2700382}" srcOrd="0" destOrd="0" presId="urn:microsoft.com/office/officeart/2005/8/layout/matrix1"/>
    <dgm:cxn modelId="{6EC01157-98A9-4856-A85C-3734E0C3F2B4}" type="presParOf" srcId="{29EC1127-BC6F-D34F-BE47-E612A2700382}" destId="{4DF8D267-481E-1542-AA8A-CD1F899196EF}" srcOrd="0" destOrd="0" presId="urn:microsoft.com/office/officeart/2005/8/layout/matrix1"/>
    <dgm:cxn modelId="{B5509AB7-B121-4ABD-9491-0DEC79C15668}" type="presParOf" srcId="{29EC1127-BC6F-D34F-BE47-E612A2700382}" destId="{7B5E2685-40E3-6E43-B978-A02A70393EC2}" srcOrd="1" destOrd="0" presId="urn:microsoft.com/office/officeart/2005/8/layout/matrix1"/>
    <dgm:cxn modelId="{403A538F-EF0E-447A-8175-EA90FE045D63}" type="presParOf" srcId="{29EC1127-BC6F-D34F-BE47-E612A2700382}" destId="{4FE17BE9-78D7-2D4E-BD75-35555D4E3154}" srcOrd="2" destOrd="0" presId="urn:microsoft.com/office/officeart/2005/8/layout/matrix1"/>
    <dgm:cxn modelId="{CD9E8860-7D91-424A-9FAC-155492BF977B}" type="presParOf" srcId="{29EC1127-BC6F-D34F-BE47-E612A2700382}" destId="{FEA3E73C-B3EB-A540-A38D-5DB6868A849D}" srcOrd="3" destOrd="0" presId="urn:microsoft.com/office/officeart/2005/8/layout/matrix1"/>
    <dgm:cxn modelId="{A687F119-7BFA-4A83-90DA-3148B9B94B02}" type="presParOf" srcId="{29EC1127-BC6F-D34F-BE47-E612A2700382}" destId="{A89ED1D0-8089-014D-92C1-F85EC29C174B}" srcOrd="4" destOrd="0" presId="urn:microsoft.com/office/officeart/2005/8/layout/matrix1"/>
    <dgm:cxn modelId="{07246660-B250-4363-ACEE-39CF689231A8}" type="presParOf" srcId="{29EC1127-BC6F-D34F-BE47-E612A2700382}" destId="{F2718098-06A1-DD44-885C-162D328A11E5}" srcOrd="5" destOrd="0" presId="urn:microsoft.com/office/officeart/2005/8/layout/matrix1"/>
    <dgm:cxn modelId="{4D73AF8B-A744-4088-A069-E06FFFB4A102}" type="presParOf" srcId="{29EC1127-BC6F-D34F-BE47-E612A2700382}" destId="{D1CDEA4F-2D8C-F34B-8D2A-E47A7BEF43D3}" srcOrd="6" destOrd="0" presId="urn:microsoft.com/office/officeart/2005/8/layout/matrix1"/>
    <dgm:cxn modelId="{E68B944C-CC43-441F-BE6E-061FC78A16A9}" type="presParOf" srcId="{29EC1127-BC6F-D34F-BE47-E612A2700382}" destId="{E37738FC-1BDB-214C-9368-12D050720E7A}" srcOrd="7" destOrd="0" presId="urn:microsoft.com/office/officeart/2005/8/layout/matrix1"/>
    <dgm:cxn modelId="{897D1C0D-571D-4D42-9EC7-6A4C39832ED6}" type="presParOf" srcId="{F382A31A-E200-BB4A-82E8-E906A3133BC6}" destId="{9811E563-19C1-4743-9657-1377685D8552}" srcOrd="1" destOrd="0" presId="urn:microsoft.com/office/officeart/2005/8/layout/matrix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3DA6E-D638-124A-A4AC-F8E727B23118}">
      <dsp:nvSpPr>
        <dsp:cNvPr id="0" name=""/>
        <dsp:cNvSpPr/>
      </dsp:nvSpPr>
      <dsp:spPr>
        <a:xfrm>
          <a:off x="2097" y="817786"/>
          <a:ext cx="1167444" cy="962897"/>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B667CF8-7175-8946-8725-1C5BE0853749}">
      <dsp:nvSpPr>
        <dsp:cNvPr id="0" name=""/>
        <dsp:cNvSpPr/>
      </dsp:nvSpPr>
      <dsp:spPr>
        <a:xfrm>
          <a:off x="604983" y="907667"/>
          <a:ext cx="1739538" cy="1739538"/>
        </a:xfrm>
        <a:prstGeom prst="leftCircularArrow">
          <a:avLst>
            <a:gd name="adj1" fmla="val 3781"/>
            <a:gd name="adj2" fmla="val 472324"/>
            <a:gd name="adj3" fmla="val 2247835"/>
            <a:gd name="adj4" fmla="val 9024489"/>
            <a:gd name="adj5" fmla="val 4411"/>
          </a:avLst>
        </a:prstGeom>
        <a:gradFill rotWithShape="0">
          <a:gsLst>
            <a:gs pos="0">
              <a:schemeClr val="dk2">
                <a:tint val="60000"/>
                <a:hueOff val="0"/>
                <a:satOff val="0"/>
                <a:lumOff val="0"/>
                <a:alphaOff val="0"/>
                <a:tint val="100000"/>
                <a:shade val="100000"/>
                <a:satMod val="130000"/>
              </a:schemeClr>
            </a:gs>
            <a:gs pos="100000">
              <a:schemeClr val="dk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2BBDEBC-37DA-7040-88FB-5C38CEE68794}">
      <dsp:nvSpPr>
        <dsp:cNvPr id="0" name=""/>
        <dsp:cNvSpPr/>
      </dsp:nvSpPr>
      <dsp:spPr>
        <a:xfrm>
          <a:off x="35662" y="1389610"/>
          <a:ext cx="1489462" cy="782146"/>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Tw Cen MT" pitchFamily="34" charset="0"/>
            </a:rPr>
            <a:t>Planning and Initiation</a:t>
          </a:r>
          <a:endParaRPr lang="en-US" sz="2000" kern="1200" dirty="0">
            <a:latin typeface="Tw Cen MT" pitchFamily="34" charset="0"/>
          </a:endParaRPr>
        </a:p>
      </dsp:txBody>
      <dsp:txXfrm>
        <a:off x="58570" y="1412518"/>
        <a:ext cx="1443646" cy="736330"/>
      </dsp:txXfrm>
    </dsp:sp>
    <dsp:sp modelId="{E9BE5489-1EEF-944E-B10C-790E88B19877}">
      <dsp:nvSpPr>
        <dsp:cNvPr id="0" name=""/>
        <dsp:cNvSpPr/>
      </dsp:nvSpPr>
      <dsp:spPr>
        <a:xfrm>
          <a:off x="1838336" y="1002524"/>
          <a:ext cx="1167444" cy="962897"/>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C7C14AB-424D-DA4E-88A0-BC8D0E943ECB}">
      <dsp:nvSpPr>
        <dsp:cNvPr id="0" name=""/>
        <dsp:cNvSpPr/>
      </dsp:nvSpPr>
      <dsp:spPr>
        <a:xfrm>
          <a:off x="2431494" y="98247"/>
          <a:ext cx="1888712" cy="1888712"/>
        </a:xfrm>
        <a:prstGeom prst="circularArrow">
          <a:avLst>
            <a:gd name="adj1" fmla="val 3483"/>
            <a:gd name="adj2" fmla="val 431919"/>
            <a:gd name="adj3" fmla="val 19392570"/>
            <a:gd name="adj4" fmla="val 12575511"/>
            <a:gd name="adj5" fmla="val 4063"/>
          </a:avLst>
        </a:prstGeom>
        <a:gradFill rotWithShape="0">
          <a:gsLst>
            <a:gs pos="0">
              <a:schemeClr val="dk2">
                <a:tint val="60000"/>
                <a:hueOff val="0"/>
                <a:satOff val="0"/>
                <a:lumOff val="0"/>
                <a:alphaOff val="0"/>
                <a:tint val="100000"/>
                <a:shade val="100000"/>
                <a:satMod val="130000"/>
              </a:schemeClr>
            </a:gs>
            <a:gs pos="100000">
              <a:schemeClr val="dk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2119B1A-8627-B445-BD5C-71F034AD13E8}">
      <dsp:nvSpPr>
        <dsp:cNvPr id="0" name=""/>
        <dsp:cNvSpPr/>
      </dsp:nvSpPr>
      <dsp:spPr>
        <a:xfrm>
          <a:off x="1871902" y="611450"/>
          <a:ext cx="1489462" cy="782146"/>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Tw Cen MT" pitchFamily="34" charset="0"/>
            </a:rPr>
            <a:t>Questions / Interviews</a:t>
          </a:r>
          <a:endParaRPr lang="en-US" sz="2000" kern="1200" dirty="0">
            <a:latin typeface="Tw Cen MT" pitchFamily="34" charset="0"/>
          </a:endParaRPr>
        </a:p>
      </dsp:txBody>
      <dsp:txXfrm>
        <a:off x="1894810" y="634358"/>
        <a:ext cx="1443646" cy="736330"/>
      </dsp:txXfrm>
    </dsp:sp>
    <dsp:sp modelId="{17DA6BB4-B968-5540-B20F-1B7F32BDAA36}">
      <dsp:nvSpPr>
        <dsp:cNvPr id="0" name=""/>
        <dsp:cNvSpPr/>
      </dsp:nvSpPr>
      <dsp:spPr>
        <a:xfrm>
          <a:off x="3674576" y="817786"/>
          <a:ext cx="1167444" cy="962897"/>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41FF15D-88AE-8249-A03C-D24734E79F05}">
      <dsp:nvSpPr>
        <dsp:cNvPr id="0" name=""/>
        <dsp:cNvSpPr/>
      </dsp:nvSpPr>
      <dsp:spPr>
        <a:xfrm>
          <a:off x="4277462" y="907667"/>
          <a:ext cx="1739538" cy="1739538"/>
        </a:xfrm>
        <a:prstGeom prst="leftCircularArrow">
          <a:avLst>
            <a:gd name="adj1" fmla="val 3781"/>
            <a:gd name="adj2" fmla="val 472324"/>
            <a:gd name="adj3" fmla="val 2247835"/>
            <a:gd name="adj4" fmla="val 9024489"/>
            <a:gd name="adj5" fmla="val 4411"/>
          </a:avLst>
        </a:prstGeom>
        <a:gradFill rotWithShape="0">
          <a:gsLst>
            <a:gs pos="0">
              <a:schemeClr val="dk2">
                <a:tint val="60000"/>
                <a:hueOff val="0"/>
                <a:satOff val="0"/>
                <a:lumOff val="0"/>
                <a:alphaOff val="0"/>
                <a:tint val="100000"/>
                <a:shade val="100000"/>
                <a:satMod val="130000"/>
              </a:schemeClr>
            </a:gs>
            <a:gs pos="100000">
              <a:schemeClr val="dk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9431ECF-E76C-8941-818B-DD0E9D1457A0}">
      <dsp:nvSpPr>
        <dsp:cNvPr id="0" name=""/>
        <dsp:cNvSpPr/>
      </dsp:nvSpPr>
      <dsp:spPr>
        <a:xfrm>
          <a:off x="3708141" y="1389610"/>
          <a:ext cx="1489462" cy="782146"/>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Tw Cen MT" pitchFamily="34" charset="0"/>
            </a:rPr>
            <a:t>Strategies</a:t>
          </a:r>
          <a:endParaRPr lang="en-US" sz="2000" kern="1200" dirty="0">
            <a:latin typeface="Tw Cen MT" pitchFamily="34" charset="0"/>
          </a:endParaRPr>
        </a:p>
      </dsp:txBody>
      <dsp:txXfrm>
        <a:off x="3731049" y="1412518"/>
        <a:ext cx="1443646" cy="736330"/>
      </dsp:txXfrm>
    </dsp:sp>
    <dsp:sp modelId="{57E91C36-A120-394B-B14E-39117BF74AA4}">
      <dsp:nvSpPr>
        <dsp:cNvPr id="0" name=""/>
        <dsp:cNvSpPr/>
      </dsp:nvSpPr>
      <dsp:spPr>
        <a:xfrm>
          <a:off x="5510815" y="1002524"/>
          <a:ext cx="1167444" cy="962897"/>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745FC32-9F0D-3249-8C23-87AB83E56189}">
      <dsp:nvSpPr>
        <dsp:cNvPr id="0" name=""/>
        <dsp:cNvSpPr/>
      </dsp:nvSpPr>
      <dsp:spPr>
        <a:xfrm>
          <a:off x="6103973" y="98247"/>
          <a:ext cx="1888712" cy="1888712"/>
        </a:xfrm>
        <a:prstGeom prst="circularArrow">
          <a:avLst>
            <a:gd name="adj1" fmla="val 3483"/>
            <a:gd name="adj2" fmla="val 431919"/>
            <a:gd name="adj3" fmla="val 19392570"/>
            <a:gd name="adj4" fmla="val 12575511"/>
            <a:gd name="adj5" fmla="val 4063"/>
          </a:avLst>
        </a:prstGeom>
        <a:gradFill rotWithShape="0">
          <a:gsLst>
            <a:gs pos="0">
              <a:schemeClr val="dk2">
                <a:tint val="60000"/>
                <a:hueOff val="0"/>
                <a:satOff val="0"/>
                <a:lumOff val="0"/>
                <a:alphaOff val="0"/>
                <a:tint val="100000"/>
                <a:shade val="100000"/>
                <a:satMod val="130000"/>
              </a:schemeClr>
            </a:gs>
            <a:gs pos="100000">
              <a:schemeClr val="dk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0B7B146-0618-854C-AF74-A3886366E6E0}">
      <dsp:nvSpPr>
        <dsp:cNvPr id="0" name=""/>
        <dsp:cNvSpPr/>
      </dsp:nvSpPr>
      <dsp:spPr>
        <a:xfrm>
          <a:off x="5544381" y="611450"/>
          <a:ext cx="1489462" cy="782146"/>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Tw Cen MT" pitchFamily="34" charset="0"/>
            </a:rPr>
            <a:t>Planning</a:t>
          </a:r>
          <a:endParaRPr lang="en-US" sz="2000" kern="1200" dirty="0">
            <a:latin typeface="Tw Cen MT" pitchFamily="34" charset="0"/>
          </a:endParaRPr>
        </a:p>
      </dsp:txBody>
      <dsp:txXfrm>
        <a:off x="5567289" y="634358"/>
        <a:ext cx="1443646" cy="736330"/>
      </dsp:txXfrm>
    </dsp:sp>
    <dsp:sp modelId="{C64C286A-3A5F-F342-88FE-2875628B9786}">
      <dsp:nvSpPr>
        <dsp:cNvPr id="0" name=""/>
        <dsp:cNvSpPr/>
      </dsp:nvSpPr>
      <dsp:spPr>
        <a:xfrm>
          <a:off x="7347055" y="817786"/>
          <a:ext cx="1167444" cy="962897"/>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7831A6F-AD06-9246-B901-3E716BDA1474}">
      <dsp:nvSpPr>
        <dsp:cNvPr id="0" name=""/>
        <dsp:cNvSpPr/>
      </dsp:nvSpPr>
      <dsp:spPr>
        <a:xfrm>
          <a:off x="7380620" y="1389610"/>
          <a:ext cx="1489462" cy="782146"/>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Tw Cen MT" pitchFamily="34" charset="0"/>
            </a:rPr>
            <a:t>Management</a:t>
          </a:r>
          <a:endParaRPr lang="en-US" sz="2000" kern="1200" dirty="0">
            <a:latin typeface="Tw Cen MT" pitchFamily="34" charset="0"/>
          </a:endParaRPr>
        </a:p>
      </dsp:txBody>
      <dsp:txXfrm>
        <a:off x="7403528" y="1412518"/>
        <a:ext cx="1443646" cy="736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3DA6E-D638-124A-A4AC-F8E727B23118}">
      <dsp:nvSpPr>
        <dsp:cNvPr id="0" name=""/>
        <dsp:cNvSpPr/>
      </dsp:nvSpPr>
      <dsp:spPr>
        <a:xfrm>
          <a:off x="2097" y="817786"/>
          <a:ext cx="1167444" cy="962897"/>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B667CF8-7175-8946-8725-1C5BE0853749}">
      <dsp:nvSpPr>
        <dsp:cNvPr id="0" name=""/>
        <dsp:cNvSpPr/>
      </dsp:nvSpPr>
      <dsp:spPr>
        <a:xfrm>
          <a:off x="604983" y="907667"/>
          <a:ext cx="1739538" cy="1739538"/>
        </a:xfrm>
        <a:prstGeom prst="leftCircularArrow">
          <a:avLst>
            <a:gd name="adj1" fmla="val 3781"/>
            <a:gd name="adj2" fmla="val 472324"/>
            <a:gd name="adj3" fmla="val 2247835"/>
            <a:gd name="adj4" fmla="val 9024489"/>
            <a:gd name="adj5" fmla="val 4411"/>
          </a:avLst>
        </a:prstGeom>
        <a:solidFill>
          <a:schemeClr val="bg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2BBDEBC-37DA-7040-88FB-5C38CEE68794}">
      <dsp:nvSpPr>
        <dsp:cNvPr id="0" name=""/>
        <dsp:cNvSpPr/>
      </dsp:nvSpPr>
      <dsp:spPr>
        <a:xfrm>
          <a:off x="35662" y="1389610"/>
          <a:ext cx="1489462" cy="782146"/>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Tw Cen MT" pitchFamily="34" charset="0"/>
            </a:rPr>
            <a:t>Planning and Initiation</a:t>
          </a:r>
          <a:endParaRPr lang="en-US" sz="2000" kern="1200" dirty="0">
            <a:latin typeface="Tw Cen MT" pitchFamily="34" charset="0"/>
          </a:endParaRPr>
        </a:p>
      </dsp:txBody>
      <dsp:txXfrm>
        <a:off x="58570" y="1412518"/>
        <a:ext cx="1443646" cy="736330"/>
      </dsp:txXfrm>
    </dsp:sp>
    <dsp:sp modelId="{E9BE5489-1EEF-944E-B10C-790E88B19877}">
      <dsp:nvSpPr>
        <dsp:cNvPr id="0" name=""/>
        <dsp:cNvSpPr/>
      </dsp:nvSpPr>
      <dsp:spPr>
        <a:xfrm>
          <a:off x="1838336" y="1002524"/>
          <a:ext cx="1167444" cy="962897"/>
        </a:xfrm>
        <a:prstGeom prst="roundRect">
          <a:avLst>
            <a:gd name="adj" fmla="val 10000"/>
          </a:avLst>
        </a:prstGeom>
        <a:solidFill>
          <a:schemeClr val="bg1">
            <a:lumMod val="9500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C7C14AB-424D-DA4E-88A0-BC8D0E943ECB}">
      <dsp:nvSpPr>
        <dsp:cNvPr id="0" name=""/>
        <dsp:cNvSpPr/>
      </dsp:nvSpPr>
      <dsp:spPr>
        <a:xfrm>
          <a:off x="2431494" y="98247"/>
          <a:ext cx="1888712" cy="1888712"/>
        </a:xfrm>
        <a:prstGeom prst="circularArrow">
          <a:avLst>
            <a:gd name="adj1" fmla="val 3483"/>
            <a:gd name="adj2" fmla="val 431919"/>
            <a:gd name="adj3" fmla="val 19392570"/>
            <a:gd name="adj4" fmla="val 12575511"/>
            <a:gd name="adj5" fmla="val 4063"/>
          </a:avLst>
        </a:prstGeom>
        <a:solidFill>
          <a:schemeClr val="bg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2119B1A-8627-B445-BD5C-71F034AD13E8}">
      <dsp:nvSpPr>
        <dsp:cNvPr id="0" name=""/>
        <dsp:cNvSpPr/>
      </dsp:nvSpPr>
      <dsp:spPr>
        <a:xfrm>
          <a:off x="1871902" y="611450"/>
          <a:ext cx="1489462" cy="782146"/>
        </a:xfrm>
        <a:prstGeom prst="roundRect">
          <a:avLst>
            <a:gd name="adj" fmla="val 10000"/>
          </a:avLst>
        </a:prstGeom>
        <a:solidFill>
          <a:schemeClr val="bg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lumMod val="75000"/>
                </a:schemeClr>
              </a:solidFill>
              <a:latin typeface="Tw Cen MT" pitchFamily="34" charset="0"/>
            </a:rPr>
            <a:t>Questions / Interviews</a:t>
          </a:r>
          <a:endParaRPr lang="en-US" sz="2000" kern="1200" dirty="0">
            <a:solidFill>
              <a:schemeClr val="bg1">
                <a:lumMod val="75000"/>
              </a:schemeClr>
            </a:solidFill>
            <a:latin typeface="Tw Cen MT" pitchFamily="34" charset="0"/>
          </a:endParaRPr>
        </a:p>
      </dsp:txBody>
      <dsp:txXfrm>
        <a:off x="1894810" y="634358"/>
        <a:ext cx="1443646" cy="736330"/>
      </dsp:txXfrm>
    </dsp:sp>
    <dsp:sp modelId="{17DA6BB4-B968-5540-B20F-1B7F32BDAA36}">
      <dsp:nvSpPr>
        <dsp:cNvPr id="0" name=""/>
        <dsp:cNvSpPr/>
      </dsp:nvSpPr>
      <dsp:spPr>
        <a:xfrm>
          <a:off x="3674576" y="817786"/>
          <a:ext cx="1167444" cy="962897"/>
        </a:xfrm>
        <a:prstGeom prst="roundRect">
          <a:avLst>
            <a:gd name="adj" fmla="val 10000"/>
          </a:avLst>
        </a:prstGeom>
        <a:solidFill>
          <a:schemeClr val="bg1">
            <a:lumMod val="9500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41FF15D-88AE-8249-A03C-D24734E79F05}">
      <dsp:nvSpPr>
        <dsp:cNvPr id="0" name=""/>
        <dsp:cNvSpPr/>
      </dsp:nvSpPr>
      <dsp:spPr>
        <a:xfrm>
          <a:off x="4277462" y="907667"/>
          <a:ext cx="1739538" cy="1739538"/>
        </a:xfrm>
        <a:prstGeom prst="leftCircularArrow">
          <a:avLst>
            <a:gd name="adj1" fmla="val 3781"/>
            <a:gd name="adj2" fmla="val 472324"/>
            <a:gd name="adj3" fmla="val 2247835"/>
            <a:gd name="adj4" fmla="val 9024489"/>
            <a:gd name="adj5" fmla="val 4411"/>
          </a:avLst>
        </a:prstGeom>
        <a:solidFill>
          <a:schemeClr val="bg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9431ECF-E76C-8941-818B-DD0E9D1457A0}">
      <dsp:nvSpPr>
        <dsp:cNvPr id="0" name=""/>
        <dsp:cNvSpPr/>
      </dsp:nvSpPr>
      <dsp:spPr>
        <a:xfrm>
          <a:off x="3708141" y="1389610"/>
          <a:ext cx="1489462" cy="782146"/>
        </a:xfrm>
        <a:prstGeom prst="roundRect">
          <a:avLst>
            <a:gd name="adj" fmla="val 10000"/>
          </a:avLst>
        </a:prstGeom>
        <a:solidFill>
          <a:schemeClr val="bg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lumMod val="75000"/>
                </a:schemeClr>
              </a:solidFill>
              <a:latin typeface="Tw Cen MT" pitchFamily="34" charset="0"/>
            </a:rPr>
            <a:t>Strategies</a:t>
          </a:r>
          <a:endParaRPr lang="en-US" sz="2000" kern="1200" dirty="0">
            <a:solidFill>
              <a:schemeClr val="bg1">
                <a:lumMod val="75000"/>
              </a:schemeClr>
            </a:solidFill>
            <a:latin typeface="Tw Cen MT" pitchFamily="34" charset="0"/>
          </a:endParaRPr>
        </a:p>
      </dsp:txBody>
      <dsp:txXfrm>
        <a:off x="3731049" y="1412518"/>
        <a:ext cx="1443646" cy="736330"/>
      </dsp:txXfrm>
    </dsp:sp>
    <dsp:sp modelId="{57E91C36-A120-394B-B14E-39117BF74AA4}">
      <dsp:nvSpPr>
        <dsp:cNvPr id="0" name=""/>
        <dsp:cNvSpPr/>
      </dsp:nvSpPr>
      <dsp:spPr>
        <a:xfrm>
          <a:off x="5510815" y="1002524"/>
          <a:ext cx="1167444" cy="962897"/>
        </a:xfrm>
        <a:prstGeom prst="roundRect">
          <a:avLst>
            <a:gd name="adj" fmla="val 10000"/>
          </a:avLst>
        </a:prstGeom>
        <a:solidFill>
          <a:schemeClr val="bg1">
            <a:lumMod val="9500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745FC32-9F0D-3249-8C23-87AB83E56189}">
      <dsp:nvSpPr>
        <dsp:cNvPr id="0" name=""/>
        <dsp:cNvSpPr/>
      </dsp:nvSpPr>
      <dsp:spPr>
        <a:xfrm>
          <a:off x="6103973" y="98247"/>
          <a:ext cx="1888712" cy="1888712"/>
        </a:xfrm>
        <a:prstGeom prst="circularArrow">
          <a:avLst>
            <a:gd name="adj1" fmla="val 3483"/>
            <a:gd name="adj2" fmla="val 431919"/>
            <a:gd name="adj3" fmla="val 19392570"/>
            <a:gd name="adj4" fmla="val 12575511"/>
            <a:gd name="adj5" fmla="val 4063"/>
          </a:avLst>
        </a:prstGeom>
        <a:solidFill>
          <a:schemeClr val="bg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0B7B146-0618-854C-AF74-A3886366E6E0}">
      <dsp:nvSpPr>
        <dsp:cNvPr id="0" name=""/>
        <dsp:cNvSpPr/>
      </dsp:nvSpPr>
      <dsp:spPr>
        <a:xfrm>
          <a:off x="5544381" y="611450"/>
          <a:ext cx="1489462" cy="782146"/>
        </a:xfrm>
        <a:prstGeom prst="roundRect">
          <a:avLst>
            <a:gd name="adj" fmla="val 10000"/>
          </a:avLst>
        </a:prstGeom>
        <a:solidFill>
          <a:schemeClr val="bg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lumMod val="75000"/>
                </a:schemeClr>
              </a:solidFill>
              <a:latin typeface="Tw Cen MT" pitchFamily="34" charset="0"/>
            </a:rPr>
            <a:t>Planning</a:t>
          </a:r>
          <a:endParaRPr lang="en-US" sz="2000" kern="1200" dirty="0">
            <a:solidFill>
              <a:schemeClr val="bg1">
                <a:lumMod val="75000"/>
              </a:schemeClr>
            </a:solidFill>
            <a:latin typeface="Tw Cen MT" pitchFamily="34" charset="0"/>
          </a:endParaRPr>
        </a:p>
      </dsp:txBody>
      <dsp:txXfrm>
        <a:off x="5567289" y="634358"/>
        <a:ext cx="1443646" cy="736330"/>
      </dsp:txXfrm>
    </dsp:sp>
    <dsp:sp modelId="{C64C286A-3A5F-F342-88FE-2875628B9786}">
      <dsp:nvSpPr>
        <dsp:cNvPr id="0" name=""/>
        <dsp:cNvSpPr/>
      </dsp:nvSpPr>
      <dsp:spPr>
        <a:xfrm>
          <a:off x="7347055" y="817786"/>
          <a:ext cx="1167444" cy="962897"/>
        </a:xfrm>
        <a:prstGeom prst="roundRect">
          <a:avLst>
            <a:gd name="adj" fmla="val 10000"/>
          </a:avLst>
        </a:prstGeom>
        <a:solidFill>
          <a:schemeClr val="bg1">
            <a:lumMod val="9500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7831A6F-AD06-9246-B901-3E716BDA1474}">
      <dsp:nvSpPr>
        <dsp:cNvPr id="0" name=""/>
        <dsp:cNvSpPr/>
      </dsp:nvSpPr>
      <dsp:spPr>
        <a:xfrm>
          <a:off x="7380620" y="1389610"/>
          <a:ext cx="1489462" cy="782146"/>
        </a:xfrm>
        <a:prstGeom prst="roundRect">
          <a:avLst>
            <a:gd name="adj" fmla="val 10000"/>
          </a:avLst>
        </a:prstGeom>
        <a:solidFill>
          <a:schemeClr val="bg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lumMod val="75000"/>
                </a:schemeClr>
              </a:solidFill>
              <a:latin typeface="Tw Cen MT" pitchFamily="34" charset="0"/>
            </a:rPr>
            <a:t>Management</a:t>
          </a:r>
          <a:endParaRPr lang="en-US" sz="2000" kern="1200" dirty="0">
            <a:solidFill>
              <a:schemeClr val="bg1">
                <a:lumMod val="75000"/>
              </a:schemeClr>
            </a:solidFill>
            <a:latin typeface="Tw Cen MT" pitchFamily="34" charset="0"/>
          </a:endParaRPr>
        </a:p>
      </dsp:txBody>
      <dsp:txXfrm>
        <a:off x="7403528" y="1412518"/>
        <a:ext cx="1443646" cy="7363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3DA6E-D638-124A-A4AC-F8E727B23118}">
      <dsp:nvSpPr>
        <dsp:cNvPr id="0" name=""/>
        <dsp:cNvSpPr/>
      </dsp:nvSpPr>
      <dsp:spPr>
        <a:xfrm>
          <a:off x="2097" y="817786"/>
          <a:ext cx="1167444" cy="962897"/>
        </a:xfrm>
        <a:prstGeom prst="roundRect">
          <a:avLst>
            <a:gd name="adj" fmla="val 10000"/>
          </a:avLst>
        </a:prstGeom>
        <a:solidFill>
          <a:schemeClr val="bg1">
            <a:lumMod val="9500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B667CF8-7175-8946-8725-1C5BE0853749}">
      <dsp:nvSpPr>
        <dsp:cNvPr id="0" name=""/>
        <dsp:cNvSpPr/>
      </dsp:nvSpPr>
      <dsp:spPr>
        <a:xfrm>
          <a:off x="604983" y="907667"/>
          <a:ext cx="1739538" cy="1739538"/>
        </a:xfrm>
        <a:prstGeom prst="leftCircularArrow">
          <a:avLst>
            <a:gd name="adj1" fmla="val 3781"/>
            <a:gd name="adj2" fmla="val 472324"/>
            <a:gd name="adj3" fmla="val 2247835"/>
            <a:gd name="adj4" fmla="val 9024489"/>
            <a:gd name="adj5" fmla="val 4411"/>
          </a:avLst>
        </a:prstGeom>
        <a:solidFill>
          <a:schemeClr val="bg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2BBDEBC-37DA-7040-88FB-5C38CEE68794}">
      <dsp:nvSpPr>
        <dsp:cNvPr id="0" name=""/>
        <dsp:cNvSpPr/>
      </dsp:nvSpPr>
      <dsp:spPr>
        <a:xfrm>
          <a:off x="35662" y="1389610"/>
          <a:ext cx="1489462" cy="782146"/>
        </a:xfrm>
        <a:prstGeom prst="roundRect">
          <a:avLst>
            <a:gd name="adj" fmla="val 10000"/>
          </a:avLst>
        </a:prstGeom>
        <a:solidFill>
          <a:schemeClr val="bg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lumMod val="75000"/>
                </a:schemeClr>
              </a:solidFill>
              <a:latin typeface="Tw Cen MT" pitchFamily="34" charset="0"/>
            </a:rPr>
            <a:t>Planning and initiation</a:t>
          </a:r>
          <a:endParaRPr lang="en-US" sz="2000" kern="1200" dirty="0">
            <a:solidFill>
              <a:schemeClr val="bg1">
                <a:lumMod val="75000"/>
              </a:schemeClr>
            </a:solidFill>
            <a:latin typeface="Tw Cen MT" pitchFamily="34" charset="0"/>
          </a:endParaRPr>
        </a:p>
      </dsp:txBody>
      <dsp:txXfrm>
        <a:off x="58570" y="1412518"/>
        <a:ext cx="1443646" cy="736330"/>
      </dsp:txXfrm>
    </dsp:sp>
    <dsp:sp modelId="{E9BE5489-1EEF-944E-B10C-790E88B19877}">
      <dsp:nvSpPr>
        <dsp:cNvPr id="0" name=""/>
        <dsp:cNvSpPr/>
      </dsp:nvSpPr>
      <dsp:spPr>
        <a:xfrm>
          <a:off x="1838336" y="1002524"/>
          <a:ext cx="1167444" cy="962897"/>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C7C14AB-424D-DA4E-88A0-BC8D0E943ECB}">
      <dsp:nvSpPr>
        <dsp:cNvPr id="0" name=""/>
        <dsp:cNvSpPr/>
      </dsp:nvSpPr>
      <dsp:spPr>
        <a:xfrm>
          <a:off x="2431494" y="98247"/>
          <a:ext cx="1888712" cy="1888712"/>
        </a:xfrm>
        <a:prstGeom prst="circularArrow">
          <a:avLst>
            <a:gd name="adj1" fmla="val 3483"/>
            <a:gd name="adj2" fmla="val 431919"/>
            <a:gd name="adj3" fmla="val 19392570"/>
            <a:gd name="adj4" fmla="val 12575511"/>
            <a:gd name="adj5" fmla="val 4063"/>
          </a:avLst>
        </a:prstGeom>
        <a:solidFill>
          <a:schemeClr val="bg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2119B1A-8627-B445-BD5C-71F034AD13E8}">
      <dsp:nvSpPr>
        <dsp:cNvPr id="0" name=""/>
        <dsp:cNvSpPr/>
      </dsp:nvSpPr>
      <dsp:spPr>
        <a:xfrm>
          <a:off x="1871902" y="611450"/>
          <a:ext cx="1489462" cy="782146"/>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Tw Cen MT" pitchFamily="34" charset="0"/>
            </a:rPr>
            <a:t>Questions / Interviews</a:t>
          </a:r>
          <a:endParaRPr lang="en-US" sz="2000" kern="1200" dirty="0">
            <a:latin typeface="Tw Cen MT" pitchFamily="34" charset="0"/>
          </a:endParaRPr>
        </a:p>
      </dsp:txBody>
      <dsp:txXfrm>
        <a:off x="1894810" y="634358"/>
        <a:ext cx="1443646" cy="736330"/>
      </dsp:txXfrm>
    </dsp:sp>
    <dsp:sp modelId="{17DA6BB4-B968-5540-B20F-1B7F32BDAA36}">
      <dsp:nvSpPr>
        <dsp:cNvPr id="0" name=""/>
        <dsp:cNvSpPr/>
      </dsp:nvSpPr>
      <dsp:spPr>
        <a:xfrm>
          <a:off x="3674576" y="817786"/>
          <a:ext cx="1167444" cy="962897"/>
        </a:xfrm>
        <a:prstGeom prst="roundRect">
          <a:avLst>
            <a:gd name="adj" fmla="val 10000"/>
          </a:avLst>
        </a:prstGeom>
        <a:solidFill>
          <a:schemeClr val="bg1">
            <a:lumMod val="9500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41FF15D-88AE-8249-A03C-D24734E79F05}">
      <dsp:nvSpPr>
        <dsp:cNvPr id="0" name=""/>
        <dsp:cNvSpPr/>
      </dsp:nvSpPr>
      <dsp:spPr>
        <a:xfrm>
          <a:off x="4277462" y="907667"/>
          <a:ext cx="1739538" cy="1739538"/>
        </a:xfrm>
        <a:prstGeom prst="leftCircularArrow">
          <a:avLst>
            <a:gd name="adj1" fmla="val 3781"/>
            <a:gd name="adj2" fmla="val 472324"/>
            <a:gd name="adj3" fmla="val 2247835"/>
            <a:gd name="adj4" fmla="val 9024489"/>
            <a:gd name="adj5" fmla="val 4411"/>
          </a:avLst>
        </a:prstGeom>
        <a:solidFill>
          <a:schemeClr val="bg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9431ECF-E76C-8941-818B-DD0E9D1457A0}">
      <dsp:nvSpPr>
        <dsp:cNvPr id="0" name=""/>
        <dsp:cNvSpPr/>
      </dsp:nvSpPr>
      <dsp:spPr>
        <a:xfrm>
          <a:off x="3708141" y="1389610"/>
          <a:ext cx="1489462" cy="782146"/>
        </a:xfrm>
        <a:prstGeom prst="roundRect">
          <a:avLst>
            <a:gd name="adj" fmla="val 10000"/>
          </a:avLst>
        </a:prstGeom>
        <a:solidFill>
          <a:schemeClr val="bg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solidFill>
                <a:srgbClr val="BFBFBF"/>
              </a:solidFill>
              <a:latin typeface="Tw Cen MT" pitchFamily="34" charset="0"/>
            </a:rPr>
            <a:t>Impacts</a:t>
          </a:r>
          <a:r>
            <a:rPr lang="en-US" sz="2000" kern="1200" dirty="0" smtClean="0">
              <a:solidFill>
                <a:schemeClr val="bg1">
                  <a:lumMod val="75000"/>
                </a:schemeClr>
              </a:solidFill>
              <a:latin typeface="Tw Cen MT" pitchFamily="34" charset="0"/>
            </a:rPr>
            <a:t> and Priorities</a:t>
          </a:r>
          <a:endParaRPr lang="en-US" sz="2000" kern="1200" dirty="0">
            <a:solidFill>
              <a:schemeClr val="bg1">
                <a:lumMod val="75000"/>
              </a:schemeClr>
            </a:solidFill>
            <a:latin typeface="Tw Cen MT" pitchFamily="34" charset="0"/>
          </a:endParaRPr>
        </a:p>
      </dsp:txBody>
      <dsp:txXfrm>
        <a:off x="3731049" y="1412518"/>
        <a:ext cx="1443646" cy="736330"/>
      </dsp:txXfrm>
    </dsp:sp>
    <dsp:sp modelId="{57E91C36-A120-394B-B14E-39117BF74AA4}">
      <dsp:nvSpPr>
        <dsp:cNvPr id="0" name=""/>
        <dsp:cNvSpPr/>
      </dsp:nvSpPr>
      <dsp:spPr>
        <a:xfrm>
          <a:off x="5510815" y="1002524"/>
          <a:ext cx="1167444" cy="962897"/>
        </a:xfrm>
        <a:prstGeom prst="roundRect">
          <a:avLst>
            <a:gd name="adj" fmla="val 10000"/>
          </a:avLst>
        </a:prstGeom>
        <a:solidFill>
          <a:schemeClr val="bg1">
            <a:lumMod val="9500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745FC32-9F0D-3249-8C23-87AB83E56189}">
      <dsp:nvSpPr>
        <dsp:cNvPr id="0" name=""/>
        <dsp:cNvSpPr/>
      </dsp:nvSpPr>
      <dsp:spPr>
        <a:xfrm>
          <a:off x="6103973" y="98247"/>
          <a:ext cx="1888712" cy="1888712"/>
        </a:xfrm>
        <a:prstGeom prst="circularArrow">
          <a:avLst>
            <a:gd name="adj1" fmla="val 3483"/>
            <a:gd name="adj2" fmla="val 431919"/>
            <a:gd name="adj3" fmla="val 19392570"/>
            <a:gd name="adj4" fmla="val 12575511"/>
            <a:gd name="adj5" fmla="val 4063"/>
          </a:avLst>
        </a:prstGeom>
        <a:solidFill>
          <a:schemeClr val="bg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0B7B146-0618-854C-AF74-A3886366E6E0}">
      <dsp:nvSpPr>
        <dsp:cNvPr id="0" name=""/>
        <dsp:cNvSpPr/>
      </dsp:nvSpPr>
      <dsp:spPr>
        <a:xfrm>
          <a:off x="5544381" y="611450"/>
          <a:ext cx="1489462" cy="782146"/>
        </a:xfrm>
        <a:prstGeom prst="roundRect">
          <a:avLst>
            <a:gd name="adj" fmla="val 10000"/>
          </a:avLst>
        </a:prstGeom>
        <a:solidFill>
          <a:schemeClr val="bg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solidFill>
                <a:srgbClr val="BFBFBF"/>
              </a:solidFill>
              <a:latin typeface="Tw Cen MT" pitchFamily="34" charset="0"/>
            </a:rPr>
            <a:t>Actions and Strategies</a:t>
          </a:r>
          <a:endParaRPr lang="en-US" sz="2000" kern="1200" dirty="0">
            <a:solidFill>
              <a:srgbClr val="BFBFBF"/>
            </a:solidFill>
            <a:latin typeface="Tw Cen MT" pitchFamily="34" charset="0"/>
          </a:endParaRPr>
        </a:p>
      </dsp:txBody>
      <dsp:txXfrm>
        <a:off x="5567289" y="634358"/>
        <a:ext cx="1443646" cy="736330"/>
      </dsp:txXfrm>
    </dsp:sp>
    <dsp:sp modelId="{C64C286A-3A5F-F342-88FE-2875628B9786}">
      <dsp:nvSpPr>
        <dsp:cNvPr id="0" name=""/>
        <dsp:cNvSpPr/>
      </dsp:nvSpPr>
      <dsp:spPr>
        <a:xfrm>
          <a:off x="7347055" y="817786"/>
          <a:ext cx="1167444" cy="962897"/>
        </a:xfrm>
        <a:prstGeom prst="roundRect">
          <a:avLst>
            <a:gd name="adj" fmla="val 10000"/>
          </a:avLst>
        </a:prstGeom>
        <a:solidFill>
          <a:schemeClr val="bg1">
            <a:lumMod val="9500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7831A6F-AD06-9246-B901-3E716BDA1474}">
      <dsp:nvSpPr>
        <dsp:cNvPr id="0" name=""/>
        <dsp:cNvSpPr/>
      </dsp:nvSpPr>
      <dsp:spPr>
        <a:xfrm>
          <a:off x="7380620" y="1389610"/>
          <a:ext cx="1489462" cy="782146"/>
        </a:xfrm>
        <a:prstGeom prst="roundRect">
          <a:avLst>
            <a:gd name="adj" fmla="val 10000"/>
          </a:avLst>
        </a:prstGeom>
        <a:solidFill>
          <a:schemeClr val="bg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lumMod val="75000"/>
                </a:schemeClr>
              </a:solidFill>
              <a:latin typeface="Tw Cen MT" pitchFamily="34" charset="0"/>
            </a:rPr>
            <a:t>Plan Management</a:t>
          </a:r>
          <a:endParaRPr lang="en-US" sz="2000" kern="1200" dirty="0">
            <a:solidFill>
              <a:schemeClr val="bg1">
                <a:lumMod val="75000"/>
              </a:schemeClr>
            </a:solidFill>
            <a:latin typeface="Tw Cen MT" pitchFamily="34" charset="0"/>
          </a:endParaRPr>
        </a:p>
      </dsp:txBody>
      <dsp:txXfrm>
        <a:off x="7403528" y="1412518"/>
        <a:ext cx="1443646" cy="7363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3DA6E-D638-124A-A4AC-F8E727B23118}">
      <dsp:nvSpPr>
        <dsp:cNvPr id="0" name=""/>
        <dsp:cNvSpPr/>
      </dsp:nvSpPr>
      <dsp:spPr>
        <a:xfrm>
          <a:off x="2097" y="817786"/>
          <a:ext cx="1167444" cy="962897"/>
        </a:xfrm>
        <a:prstGeom prst="roundRect">
          <a:avLst>
            <a:gd name="adj" fmla="val 10000"/>
          </a:avLst>
        </a:prstGeom>
        <a:solidFill>
          <a:schemeClr val="bg1">
            <a:lumMod val="9500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B667CF8-7175-8946-8725-1C5BE0853749}">
      <dsp:nvSpPr>
        <dsp:cNvPr id="0" name=""/>
        <dsp:cNvSpPr/>
      </dsp:nvSpPr>
      <dsp:spPr>
        <a:xfrm>
          <a:off x="604983" y="907667"/>
          <a:ext cx="1739538" cy="1739538"/>
        </a:xfrm>
        <a:prstGeom prst="leftCircularArrow">
          <a:avLst>
            <a:gd name="adj1" fmla="val 3781"/>
            <a:gd name="adj2" fmla="val 472324"/>
            <a:gd name="adj3" fmla="val 2247835"/>
            <a:gd name="adj4" fmla="val 9024489"/>
            <a:gd name="adj5" fmla="val 4411"/>
          </a:avLst>
        </a:prstGeom>
        <a:solidFill>
          <a:schemeClr val="bg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2BBDEBC-37DA-7040-88FB-5C38CEE68794}">
      <dsp:nvSpPr>
        <dsp:cNvPr id="0" name=""/>
        <dsp:cNvSpPr/>
      </dsp:nvSpPr>
      <dsp:spPr>
        <a:xfrm>
          <a:off x="35662" y="1389610"/>
          <a:ext cx="1489462" cy="782146"/>
        </a:xfrm>
        <a:prstGeom prst="roundRect">
          <a:avLst>
            <a:gd name="adj" fmla="val 10000"/>
          </a:avLst>
        </a:prstGeom>
        <a:solidFill>
          <a:schemeClr val="bg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lumMod val="75000"/>
                </a:schemeClr>
              </a:solidFill>
              <a:latin typeface="Tw Cen MT" pitchFamily="34" charset="0"/>
            </a:rPr>
            <a:t>Planning and Initiation</a:t>
          </a:r>
          <a:endParaRPr lang="en-US" sz="2000" kern="1200" dirty="0">
            <a:solidFill>
              <a:schemeClr val="bg1">
                <a:lumMod val="75000"/>
              </a:schemeClr>
            </a:solidFill>
            <a:latin typeface="Tw Cen MT" pitchFamily="34" charset="0"/>
          </a:endParaRPr>
        </a:p>
      </dsp:txBody>
      <dsp:txXfrm>
        <a:off x="58570" y="1412518"/>
        <a:ext cx="1443646" cy="736330"/>
      </dsp:txXfrm>
    </dsp:sp>
    <dsp:sp modelId="{E9BE5489-1EEF-944E-B10C-790E88B19877}">
      <dsp:nvSpPr>
        <dsp:cNvPr id="0" name=""/>
        <dsp:cNvSpPr/>
      </dsp:nvSpPr>
      <dsp:spPr>
        <a:xfrm>
          <a:off x="1838336" y="1002524"/>
          <a:ext cx="1167444" cy="962897"/>
        </a:xfrm>
        <a:prstGeom prst="roundRect">
          <a:avLst>
            <a:gd name="adj" fmla="val 10000"/>
          </a:avLst>
        </a:prstGeom>
        <a:solidFill>
          <a:schemeClr val="bg1">
            <a:lumMod val="9500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C7C14AB-424D-DA4E-88A0-BC8D0E943ECB}">
      <dsp:nvSpPr>
        <dsp:cNvPr id="0" name=""/>
        <dsp:cNvSpPr/>
      </dsp:nvSpPr>
      <dsp:spPr>
        <a:xfrm>
          <a:off x="2431494" y="98247"/>
          <a:ext cx="1888712" cy="1888712"/>
        </a:xfrm>
        <a:prstGeom prst="circularArrow">
          <a:avLst>
            <a:gd name="adj1" fmla="val 3483"/>
            <a:gd name="adj2" fmla="val 431919"/>
            <a:gd name="adj3" fmla="val 19392570"/>
            <a:gd name="adj4" fmla="val 12575511"/>
            <a:gd name="adj5" fmla="val 4063"/>
          </a:avLst>
        </a:prstGeom>
        <a:solidFill>
          <a:schemeClr val="bg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2119B1A-8627-B445-BD5C-71F034AD13E8}">
      <dsp:nvSpPr>
        <dsp:cNvPr id="0" name=""/>
        <dsp:cNvSpPr/>
      </dsp:nvSpPr>
      <dsp:spPr>
        <a:xfrm>
          <a:off x="1871902" y="611450"/>
          <a:ext cx="1489462" cy="782146"/>
        </a:xfrm>
        <a:prstGeom prst="roundRect">
          <a:avLst>
            <a:gd name="adj" fmla="val 10000"/>
          </a:avLst>
        </a:prstGeom>
        <a:solidFill>
          <a:schemeClr val="bg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lumMod val="75000"/>
                </a:schemeClr>
              </a:solidFill>
              <a:latin typeface="Tw Cen MT" pitchFamily="34" charset="0"/>
            </a:rPr>
            <a:t>Questions / Interviews</a:t>
          </a:r>
          <a:endParaRPr lang="en-US" sz="2000" kern="1200" dirty="0">
            <a:solidFill>
              <a:schemeClr val="bg1">
                <a:lumMod val="75000"/>
              </a:schemeClr>
            </a:solidFill>
            <a:latin typeface="Tw Cen MT" pitchFamily="34" charset="0"/>
          </a:endParaRPr>
        </a:p>
      </dsp:txBody>
      <dsp:txXfrm>
        <a:off x="1894810" y="634358"/>
        <a:ext cx="1443646" cy="736330"/>
      </dsp:txXfrm>
    </dsp:sp>
    <dsp:sp modelId="{17DA6BB4-B968-5540-B20F-1B7F32BDAA36}">
      <dsp:nvSpPr>
        <dsp:cNvPr id="0" name=""/>
        <dsp:cNvSpPr/>
      </dsp:nvSpPr>
      <dsp:spPr>
        <a:xfrm>
          <a:off x="3674576" y="817786"/>
          <a:ext cx="1167444" cy="962897"/>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41FF15D-88AE-8249-A03C-D24734E79F05}">
      <dsp:nvSpPr>
        <dsp:cNvPr id="0" name=""/>
        <dsp:cNvSpPr/>
      </dsp:nvSpPr>
      <dsp:spPr>
        <a:xfrm>
          <a:off x="4277462" y="907667"/>
          <a:ext cx="1739538" cy="1739538"/>
        </a:xfrm>
        <a:prstGeom prst="leftCircularArrow">
          <a:avLst>
            <a:gd name="adj1" fmla="val 3781"/>
            <a:gd name="adj2" fmla="val 472324"/>
            <a:gd name="adj3" fmla="val 2247835"/>
            <a:gd name="adj4" fmla="val 9024489"/>
            <a:gd name="adj5" fmla="val 4411"/>
          </a:avLst>
        </a:prstGeom>
        <a:solidFill>
          <a:schemeClr val="bg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9431ECF-E76C-8941-818B-DD0E9D1457A0}">
      <dsp:nvSpPr>
        <dsp:cNvPr id="0" name=""/>
        <dsp:cNvSpPr/>
      </dsp:nvSpPr>
      <dsp:spPr>
        <a:xfrm>
          <a:off x="3708141" y="1389610"/>
          <a:ext cx="1489462" cy="782146"/>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Tw Cen MT" pitchFamily="34" charset="0"/>
            </a:rPr>
            <a:t>Strategies </a:t>
          </a:r>
          <a:endParaRPr lang="en-US" sz="2000" kern="1200" dirty="0">
            <a:latin typeface="Tw Cen MT" pitchFamily="34" charset="0"/>
          </a:endParaRPr>
        </a:p>
      </dsp:txBody>
      <dsp:txXfrm>
        <a:off x="3731049" y="1412518"/>
        <a:ext cx="1443646" cy="736330"/>
      </dsp:txXfrm>
    </dsp:sp>
    <dsp:sp modelId="{57E91C36-A120-394B-B14E-39117BF74AA4}">
      <dsp:nvSpPr>
        <dsp:cNvPr id="0" name=""/>
        <dsp:cNvSpPr/>
      </dsp:nvSpPr>
      <dsp:spPr>
        <a:xfrm>
          <a:off x="5510815" y="1002524"/>
          <a:ext cx="1167444" cy="962897"/>
        </a:xfrm>
        <a:prstGeom prst="roundRect">
          <a:avLst>
            <a:gd name="adj" fmla="val 10000"/>
          </a:avLst>
        </a:prstGeom>
        <a:solidFill>
          <a:schemeClr val="bg1">
            <a:lumMod val="9500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745FC32-9F0D-3249-8C23-87AB83E56189}">
      <dsp:nvSpPr>
        <dsp:cNvPr id="0" name=""/>
        <dsp:cNvSpPr/>
      </dsp:nvSpPr>
      <dsp:spPr>
        <a:xfrm>
          <a:off x="6103973" y="98247"/>
          <a:ext cx="1888712" cy="1888712"/>
        </a:xfrm>
        <a:prstGeom prst="circularArrow">
          <a:avLst>
            <a:gd name="adj1" fmla="val 3483"/>
            <a:gd name="adj2" fmla="val 431919"/>
            <a:gd name="adj3" fmla="val 19392570"/>
            <a:gd name="adj4" fmla="val 12575511"/>
            <a:gd name="adj5" fmla="val 4063"/>
          </a:avLst>
        </a:prstGeom>
        <a:solidFill>
          <a:schemeClr val="bg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0B7B146-0618-854C-AF74-A3886366E6E0}">
      <dsp:nvSpPr>
        <dsp:cNvPr id="0" name=""/>
        <dsp:cNvSpPr/>
      </dsp:nvSpPr>
      <dsp:spPr>
        <a:xfrm>
          <a:off x="5544381" y="611450"/>
          <a:ext cx="1489462" cy="782146"/>
        </a:xfrm>
        <a:prstGeom prst="roundRect">
          <a:avLst>
            <a:gd name="adj" fmla="val 10000"/>
          </a:avLst>
        </a:prstGeom>
        <a:solidFill>
          <a:schemeClr val="bg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lumMod val="75000"/>
                </a:schemeClr>
              </a:solidFill>
              <a:latin typeface="Tw Cen MT" pitchFamily="34" charset="0"/>
            </a:rPr>
            <a:t>Planning</a:t>
          </a:r>
          <a:endParaRPr lang="en-US" sz="2000" kern="1200" dirty="0">
            <a:solidFill>
              <a:schemeClr val="bg1">
                <a:lumMod val="75000"/>
              </a:schemeClr>
            </a:solidFill>
            <a:latin typeface="Tw Cen MT" pitchFamily="34" charset="0"/>
          </a:endParaRPr>
        </a:p>
      </dsp:txBody>
      <dsp:txXfrm>
        <a:off x="5567289" y="634358"/>
        <a:ext cx="1443646" cy="736330"/>
      </dsp:txXfrm>
    </dsp:sp>
    <dsp:sp modelId="{C64C286A-3A5F-F342-88FE-2875628B9786}">
      <dsp:nvSpPr>
        <dsp:cNvPr id="0" name=""/>
        <dsp:cNvSpPr/>
      </dsp:nvSpPr>
      <dsp:spPr>
        <a:xfrm>
          <a:off x="7347055" y="817786"/>
          <a:ext cx="1167444" cy="962897"/>
        </a:xfrm>
        <a:prstGeom prst="roundRect">
          <a:avLst>
            <a:gd name="adj" fmla="val 10000"/>
          </a:avLst>
        </a:prstGeom>
        <a:solidFill>
          <a:schemeClr val="bg1">
            <a:lumMod val="9500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7831A6F-AD06-9246-B901-3E716BDA1474}">
      <dsp:nvSpPr>
        <dsp:cNvPr id="0" name=""/>
        <dsp:cNvSpPr/>
      </dsp:nvSpPr>
      <dsp:spPr>
        <a:xfrm>
          <a:off x="7380620" y="1389610"/>
          <a:ext cx="1489462" cy="782146"/>
        </a:xfrm>
        <a:prstGeom prst="roundRect">
          <a:avLst>
            <a:gd name="adj" fmla="val 10000"/>
          </a:avLst>
        </a:prstGeom>
        <a:solidFill>
          <a:schemeClr val="bg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lumMod val="75000"/>
                </a:schemeClr>
              </a:solidFill>
              <a:latin typeface="Tw Cen MT" pitchFamily="34" charset="0"/>
            </a:rPr>
            <a:t>Management</a:t>
          </a:r>
          <a:endParaRPr lang="en-US" sz="2000" kern="1200" dirty="0">
            <a:solidFill>
              <a:schemeClr val="bg1">
                <a:lumMod val="75000"/>
              </a:schemeClr>
            </a:solidFill>
            <a:latin typeface="Tw Cen MT" pitchFamily="34" charset="0"/>
          </a:endParaRPr>
        </a:p>
      </dsp:txBody>
      <dsp:txXfrm>
        <a:off x="7403528" y="1412518"/>
        <a:ext cx="1443646" cy="7363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3DA6E-D638-124A-A4AC-F8E727B23118}">
      <dsp:nvSpPr>
        <dsp:cNvPr id="0" name=""/>
        <dsp:cNvSpPr/>
      </dsp:nvSpPr>
      <dsp:spPr>
        <a:xfrm>
          <a:off x="2097" y="817786"/>
          <a:ext cx="1167444" cy="962897"/>
        </a:xfrm>
        <a:prstGeom prst="roundRect">
          <a:avLst>
            <a:gd name="adj" fmla="val 10000"/>
          </a:avLst>
        </a:prstGeom>
        <a:solidFill>
          <a:schemeClr val="bg1">
            <a:lumMod val="9500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B667CF8-7175-8946-8725-1C5BE0853749}">
      <dsp:nvSpPr>
        <dsp:cNvPr id="0" name=""/>
        <dsp:cNvSpPr/>
      </dsp:nvSpPr>
      <dsp:spPr>
        <a:xfrm>
          <a:off x="604983" y="907667"/>
          <a:ext cx="1739538" cy="1739538"/>
        </a:xfrm>
        <a:prstGeom prst="leftCircularArrow">
          <a:avLst>
            <a:gd name="adj1" fmla="val 3781"/>
            <a:gd name="adj2" fmla="val 472324"/>
            <a:gd name="adj3" fmla="val 2247835"/>
            <a:gd name="adj4" fmla="val 9024489"/>
            <a:gd name="adj5" fmla="val 4411"/>
          </a:avLst>
        </a:prstGeom>
        <a:solidFill>
          <a:schemeClr val="bg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2BBDEBC-37DA-7040-88FB-5C38CEE68794}">
      <dsp:nvSpPr>
        <dsp:cNvPr id="0" name=""/>
        <dsp:cNvSpPr/>
      </dsp:nvSpPr>
      <dsp:spPr>
        <a:xfrm>
          <a:off x="35662" y="1389610"/>
          <a:ext cx="1489462" cy="782146"/>
        </a:xfrm>
        <a:prstGeom prst="roundRect">
          <a:avLst>
            <a:gd name="adj" fmla="val 10000"/>
          </a:avLst>
        </a:prstGeom>
        <a:solidFill>
          <a:schemeClr val="bg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lumMod val="75000"/>
                </a:schemeClr>
              </a:solidFill>
              <a:latin typeface="Tw Cen MT" pitchFamily="34" charset="0"/>
            </a:rPr>
            <a:t>Planning and Initiation</a:t>
          </a:r>
          <a:endParaRPr lang="en-US" sz="2000" kern="1200" dirty="0">
            <a:solidFill>
              <a:schemeClr val="bg1">
                <a:lumMod val="75000"/>
              </a:schemeClr>
            </a:solidFill>
            <a:latin typeface="Tw Cen MT" pitchFamily="34" charset="0"/>
          </a:endParaRPr>
        </a:p>
      </dsp:txBody>
      <dsp:txXfrm>
        <a:off x="58570" y="1412518"/>
        <a:ext cx="1443646" cy="736330"/>
      </dsp:txXfrm>
    </dsp:sp>
    <dsp:sp modelId="{E9BE5489-1EEF-944E-B10C-790E88B19877}">
      <dsp:nvSpPr>
        <dsp:cNvPr id="0" name=""/>
        <dsp:cNvSpPr/>
      </dsp:nvSpPr>
      <dsp:spPr>
        <a:xfrm>
          <a:off x="1838336" y="1002524"/>
          <a:ext cx="1167444" cy="962897"/>
        </a:xfrm>
        <a:prstGeom prst="roundRect">
          <a:avLst>
            <a:gd name="adj" fmla="val 10000"/>
          </a:avLst>
        </a:prstGeom>
        <a:solidFill>
          <a:schemeClr val="bg1">
            <a:lumMod val="9500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C7C14AB-424D-DA4E-88A0-BC8D0E943ECB}">
      <dsp:nvSpPr>
        <dsp:cNvPr id="0" name=""/>
        <dsp:cNvSpPr/>
      </dsp:nvSpPr>
      <dsp:spPr>
        <a:xfrm>
          <a:off x="2431494" y="98247"/>
          <a:ext cx="1888712" cy="1888712"/>
        </a:xfrm>
        <a:prstGeom prst="circularArrow">
          <a:avLst>
            <a:gd name="adj1" fmla="val 3483"/>
            <a:gd name="adj2" fmla="val 431919"/>
            <a:gd name="adj3" fmla="val 19392570"/>
            <a:gd name="adj4" fmla="val 12575511"/>
            <a:gd name="adj5" fmla="val 4063"/>
          </a:avLst>
        </a:prstGeom>
        <a:solidFill>
          <a:schemeClr val="bg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2119B1A-8627-B445-BD5C-71F034AD13E8}">
      <dsp:nvSpPr>
        <dsp:cNvPr id="0" name=""/>
        <dsp:cNvSpPr/>
      </dsp:nvSpPr>
      <dsp:spPr>
        <a:xfrm>
          <a:off x="1871902" y="611450"/>
          <a:ext cx="1489462" cy="782146"/>
        </a:xfrm>
        <a:prstGeom prst="roundRect">
          <a:avLst>
            <a:gd name="adj" fmla="val 10000"/>
          </a:avLst>
        </a:prstGeom>
        <a:solidFill>
          <a:schemeClr val="bg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lumMod val="75000"/>
                </a:schemeClr>
              </a:solidFill>
              <a:latin typeface="Tw Cen MT" pitchFamily="34" charset="0"/>
            </a:rPr>
            <a:t>Questions / Interviews</a:t>
          </a:r>
          <a:endParaRPr lang="en-US" sz="2000" kern="1200" dirty="0">
            <a:solidFill>
              <a:schemeClr val="bg1">
                <a:lumMod val="75000"/>
              </a:schemeClr>
            </a:solidFill>
            <a:latin typeface="Tw Cen MT" pitchFamily="34" charset="0"/>
          </a:endParaRPr>
        </a:p>
      </dsp:txBody>
      <dsp:txXfrm>
        <a:off x="1894810" y="634358"/>
        <a:ext cx="1443646" cy="736330"/>
      </dsp:txXfrm>
    </dsp:sp>
    <dsp:sp modelId="{17DA6BB4-B968-5540-B20F-1B7F32BDAA36}">
      <dsp:nvSpPr>
        <dsp:cNvPr id="0" name=""/>
        <dsp:cNvSpPr/>
      </dsp:nvSpPr>
      <dsp:spPr>
        <a:xfrm>
          <a:off x="3674576" y="817786"/>
          <a:ext cx="1167444" cy="962897"/>
        </a:xfrm>
        <a:prstGeom prst="roundRect">
          <a:avLst>
            <a:gd name="adj" fmla="val 10000"/>
          </a:avLst>
        </a:prstGeom>
        <a:solidFill>
          <a:schemeClr val="bg1">
            <a:lumMod val="9500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41FF15D-88AE-8249-A03C-D24734E79F05}">
      <dsp:nvSpPr>
        <dsp:cNvPr id="0" name=""/>
        <dsp:cNvSpPr/>
      </dsp:nvSpPr>
      <dsp:spPr>
        <a:xfrm>
          <a:off x="4277462" y="907667"/>
          <a:ext cx="1739538" cy="1739538"/>
        </a:xfrm>
        <a:prstGeom prst="leftCircularArrow">
          <a:avLst>
            <a:gd name="adj1" fmla="val 3781"/>
            <a:gd name="adj2" fmla="val 472324"/>
            <a:gd name="adj3" fmla="val 2247835"/>
            <a:gd name="adj4" fmla="val 9024489"/>
            <a:gd name="adj5" fmla="val 4411"/>
          </a:avLst>
        </a:prstGeom>
        <a:solidFill>
          <a:schemeClr val="bg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9431ECF-E76C-8941-818B-DD0E9D1457A0}">
      <dsp:nvSpPr>
        <dsp:cNvPr id="0" name=""/>
        <dsp:cNvSpPr/>
      </dsp:nvSpPr>
      <dsp:spPr>
        <a:xfrm>
          <a:off x="3708141" y="1389610"/>
          <a:ext cx="1489462" cy="782146"/>
        </a:xfrm>
        <a:prstGeom prst="roundRect">
          <a:avLst>
            <a:gd name="adj" fmla="val 10000"/>
          </a:avLst>
        </a:prstGeom>
        <a:solidFill>
          <a:schemeClr val="bg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lumMod val="75000"/>
                </a:schemeClr>
              </a:solidFill>
              <a:latin typeface="Tw Cen MT" pitchFamily="34" charset="0"/>
            </a:rPr>
            <a:t>Strategies</a:t>
          </a:r>
          <a:endParaRPr lang="en-US" sz="2000" kern="1200" dirty="0">
            <a:solidFill>
              <a:schemeClr val="bg1">
                <a:lumMod val="75000"/>
              </a:schemeClr>
            </a:solidFill>
            <a:latin typeface="Tw Cen MT" pitchFamily="34" charset="0"/>
          </a:endParaRPr>
        </a:p>
      </dsp:txBody>
      <dsp:txXfrm>
        <a:off x="3731049" y="1412518"/>
        <a:ext cx="1443646" cy="736330"/>
      </dsp:txXfrm>
    </dsp:sp>
    <dsp:sp modelId="{57E91C36-A120-394B-B14E-39117BF74AA4}">
      <dsp:nvSpPr>
        <dsp:cNvPr id="0" name=""/>
        <dsp:cNvSpPr/>
      </dsp:nvSpPr>
      <dsp:spPr>
        <a:xfrm>
          <a:off x="5510815" y="1002524"/>
          <a:ext cx="1167444" cy="962897"/>
        </a:xfrm>
        <a:prstGeom prst="roundRect">
          <a:avLst>
            <a:gd name="adj" fmla="val 10000"/>
          </a:avLst>
        </a:prstGeom>
        <a:solidFill>
          <a:schemeClr val="bg1">
            <a:lumMod val="9500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745FC32-9F0D-3249-8C23-87AB83E56189}">
      <dsp:nvSpPr>
        <dsp:cNvPr id="0" name=""/>
        <dsp:cNvSpPr/>
      </dsp:nvSpPr>
      <dsp:spPr>
        <a:xfrm>
          <a:off x="6103973" y="98247"/>
          <a:ext cx="1888712" cy="1888712"/>
        </a:xfrm>
        <a:prstGeom prst="circularArrow">
          <a:avLst>
            <a:gd name="adj1" fmla="val 3483"/>
            <a:gd name="adj2" fmla="val 431919"/>
            <a:gd name="adj3" fmla="val 19392570"/>
            <a:gd name="adj4" fmla="val 12575511"/>
            <a:gd name="adj5" fmla="val 4063"/>
          </a:avLst>
        </a:prstGeom>
        <a:solidFill>
          <a:schemeClr val="bg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0B7B146-0618-854C-AF74-A3886366E6E0}">
      <dsp:nvSpPr>
        <dsp:cNvPr id="0" name=""/>
        <dsp:cNvSpPr/>
      </dsp:nvSpPr>
      <dsp:spPr>
        <a:xfrm>
          <a:off x="5544381" y="611450"/>
          <a:ext cx="1489462" cy="782146"/>
        </a:xfrm>
        <a:prstGeom prst="roundRect">
          <a:avLst>
            <a:gd name="adj" fmla="val 10000"/>
          </a:avLst>
        </a:prstGeom>
        <a:solidFill>
          <a:schemeClr val="bg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lumMod val="75000"/>
                </a:schemeClr>
              </a:solidFill>
              <a:latin typeface="Tw Cen MT" pitchFamily="34" charset="0"/>
            </a:rPr>
            <a:t>Planning</a:t>
          </a:r>
          <a:endParaRPr lang="en-US" sz="2000" kern="1200" dirty="0">
            <a:solidFill>
              <a:schemeClr val="bg1">
                <a:lumMod val="75000"/>
              </a:schemeClr>
            </a:solidFill>
            <a:latin typeface="Tw Cen MT" pitchFamily="34" charset="0"/>
          </a:endParaRPr>
        </a:p>
      </dsp:txBody>
      <dsp:txXfrm>
        <a:off x="5567289" y="634358"/>
        <a:ext cx="1443646" cy="736330"/>
      </dsp:txXfrm>
    </dsp:sp>
    <dsp:sp modelId="{C64C286A-3A5F-F342-88FE-2875628B9786}">
      <dsp:nvSpPr>
        <dsp:cNvPr id="0" name=""/>
        <dsp:cNvSpPr/>
      </dsp:nvSpPr>
      <dsp:spPr>
        <a:xfrm>
          <a:off x="7347055" y="817786"/>
          <a:ext cx="1167444" cy="962897"/>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7831A6F-AD06-9246-B901-3E716BDA1474}">
      <dsp:nvSpPr>
        <dsp:cNvPr id="0" name=""/>
        <dsp:cNvSpPr/>
      </dsp:nvSpPr>
      <dsp:spPr>
        <a:xfrm>
          <a:off x="7380620" y="1389610"/>
          <a:ext cx="1489462" cy="782146"/>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Tw Cen MT" pitchFamily="34" charset="0"/>
            </a:rPr>
            <a:t>Management</a:t>
          </a:r>
          <a:endParaRPr lang="en-US" sz="2000" kern="1200" dirty="0">
            <a:latin typeface="Tw Cen MT" pitchFamily="34" charset="0"/>
          </a:endParaRPr>
        </a:p>
      </dsp:txBody>
      <dsp:txXfrm>
        <a:off x="7403528" y="1412518"/>
        <a:ext cx="1443646" cy="7363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14B10-2477-0F49-ACBD-037EA6147B20}">
      <dsp:nvSpPr>
        <dsp:cNvPr id="0" name=""/>
        <dsp:cNvSpPr/>
      </dsp:nvSpPr>
      <dsp:spPr>
        <a:xfrm>
          <a:off x="1835150" y="0"/>
          <a:ext cx="1219200" cy="121920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1C93662-68A0-B949-A90E-585F9A440919}">
      <dsp:nvSpPr>
        <dsp:cNvPr id="0" name=""/>
        <dsp:cNvSpPr/>
      </dsp:nvSpPr>
      <dsp:spPr>
        <a:xfrm>
          <a:off x="1742988" y="0"/>
          <a:ext cx="487680" cy="48768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EM</a:t>
          </a:r>
          <a:endParaRPr lang="en-US" sz="1500" kern="1200" dirty="0"/>
        </a:p>
      </dsp:txBody>
      <dsp:txXfrm>
        <a:off x="1766795" y="23807"/>
        <a:ext cx="440066" cy="440066"/>
      </dsp:txXfrm>
    </dsp:sp>
    <dsp:sp modelId="{B8EEB0A2-01B1-3343-BA64-527F42539A9D}">
      <dsp:nvSpPr>
        <dsp:cNvPr id="0" name=""/>
        <dsp:cNvSpPr/>
      </dsp:nvSpPr>
      <dsp:spPr>
        <a:xfrm>
          <a:off x="2642109" y="0"/>
          <a:ext cx="487680" cy="48768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BCP</a:t>
          </a:r>
          <a:endParaRPr lang="en-US" sz="1500" kern="1200" dirty="0"/>
        </a:p>
      </dsp:txBody>
      <dsp:txXfrm>
        <a:off x="2665916" y="23807"/>
        <a:ext cx="440066" cy="440066"/>
      </dsp:txXfrm>
    </dsp:sp>
    <dsp:sp modelId="{F09BF66F-B057-9C4E-B251-F0C0F640ADC6}">
      <dsp:nvSpPr>
        <dsp:cNvPr id="0" name=""/>
        <dsp:cNvSpPr/>
      </dsp:nvSpPr>
      <dsp:spPr>
        <a:xfrm>
          <a:off x="1758569" y="731520"/>
          <a:ext cx="487680" cy="48768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DR</a:t>
          </a:r>
          <a:endParaRPr lang="en-US" sz="1500" kern="1200" dirty="0"/>
        </a:p>
      </dsp:txBody>
      <dsp:txXfrm>
        <a:off x="1782376" y="755327"/>
        <a:ext cx="440066" cy="440066"/>
      </dsp:txXfrm>
    </dsp:sp>
    <dsp:sp modelId="{455D1D04-D8F7-6A4F-BB1A-769DDC8A19C0}">
      <dsp:nvSpPr>
        <dsp:cNvPr id="0" name=""/>
        <dsp:cNvSpPr/>
      </dsp:nvSpPr>
      <dsp:spPr>
        <a:xfrm>
          <a:off x="2662884" y="731520"/>
          <a:ext cx="487680" cy="48768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Ops</a:t>
          </a:r>
          <a:endParaRPr lang="en-US" sz="1500" kern="1200" dirty="0"/>
        </a:p>
      </dsp:txBody>
      <dsp:txXfrm>
        <a:off x="2686691" y="755327"/>
        <a:ext cx="440066" cy="4400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14B10-2477-0F49-ACBD-037EA6147B20}">
      <dsp:nvSpPr>
        <dsp:cNvPr id="0" name=""/>
        <dsp:cNvSpPr/>
      </dsp:nvSpPr>
      <dsp:spPr>
        <a:xfrm>
          <a:off x="1835151" y="0"/>
          <a:ext cx="1219198" cy="1219198"/>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1C93662-68A0-B949-A90E-585F9A440919}">
      <dsp:nvSpPr>
        <dsp:cNvPr id="0" name=""/>
        <dsp:cNvSpPr/>
      </dsp:nvSpPr>
      <dsp:spPr>
        <a:xfrm>
          <a:off x="1899988" y="25398"/>
          <a:ext cx="487679" cy="48767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EM</a:t>
          </a:r>
          <a:endParaRPr lang="en-US" sz="1500" kern="1200" dirty="0"/>
        </a:p>
      </dsp:txBody>
      <dsp:txXfrm>
        <a:off x="1923795" y="49205"/>
        <a:ext cx="440065" cy="440065"/>
      </dsp:txXfrm>
    </dsp:sp>
    <dsp:sp modelId="{B8EEB0A2-01B1-3343-BA64-527F42539A9D}">
      <dsp:nvSpPr>
        <dsp:cNvPr id="0" name=""/>
        <dsp:cNvSpPr/>
      </dsp:nvSpPr>
      <dsp:spPr>
        <a:xfrm>
          <a:off x="2503242" y="25398"/>
          <a:ext cx="487679" cy="48767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BCP</a:t>
          </a:r>
          <a:endParaRPr lang="en-US" sz="1500" kern="1200" dirty="0"/>
        </a:p>
      </dsp:txBody>
      <dsp:txXfrm>
        <a:off x="2527049" y="49205"/>
        <a:ext cx="440065" cy="440065"/>
      </dsp:txXfrm>
    </dsp:sp>
    <dsp:sp modelId="{F09BF66F-B057-9C4E-B251-F0C0F640ADC6}">
      <dsp:nvSpPr>
        <dsp:cNvPr id="0" name=""/>
        <dsp:cNvSpPr/>
      </dsp:nvSpPr>
      <dsp:spPr>
        <a:xfrm>
          <a:off x="1899992" y="725169"/>
          <a:ext cx="487679" cy="48767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DR</a:t>
          </a:r>
          <a:endParaRPr lang="en-US" sz="1500" kern="1200" dirty="0"/>
        </a:p>
      </dsp:txBody>
      <dsp:txXfrm>
        <a:off x="1923799" y="748976"/>
        <a:ext cx="440065" cy="440065"/>
      </dsp:txXfrm>
    </dsp:sp>
    <dsp:sp modelId="{455D1D04-D8F7-6A4F-BB1A-769DDC8A19C0}">
      <dsp:nvSpPr>
        <dsp:cNvPr id="0" name=""/>
        <dsp:cNvSpPr/>
      </dsp:nvSpPr>
      <dsp:spPr>
        <a:xfrm>
          <a:off x="2503242" y="731519"/>
          <a:ext cx="487679" cy="48767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Ops</a:t>
          </a:r>
          <a:endParaRPr lang="en-US" sz="1500" kern="1200" dirty="0"/>
        </a:p>
      </dsp:txBody>
      <dsp:txXfrm>
        <a:off x="2527049" y="755326"/>
        <a:ext cx="440065" cy="4400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8D267-481E-1542-AA8A-CD1F899196EF}">
      <dsp:nvSpPr>
        <dsp:cNvPr id="0" name=""/>
        <dsp:cNvSpPr/>
      </dsp:nvSpPr>
      <dsp:spPr>
        <a:xfrm rot="16200000">
          <a:off x="28523" y="-28523"/>
          <a:ext cx="793749" cy="850796"/>
        </a:xfrm>
        <a:prstGeom prst="round1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EM	</a:t>
          </a:r>
          <a:endParaRPr lang="en-US" sz="1400" kern="1200" dirty="0"/>
        </a:p>
      </dsp:txBody>
      <dsp:txXfrm rot="5400000">
        <a:off x="-1" y="1"/>
        <a:ext cx="850796" cy="595312"/>
      </dsp:txXfrm>
    </dsp:sp>
    <dsp:sp modelId="{4FE17BE9-78D7-2D4E-BD75-35555D4E3154}">
      <dsp:nvSpPr>
        <dsp:cNvPr id="0" name=""/>
        <dsp:cNvSpPr/>
      </dsp:nvSpPr>
      <dsp:spPr>
        <a:xfrm>
          <a:off x="850796" y="0"/>
          <a:ext cx="850796" cy="793749"/>
        </a:xfrm>
        <a:prstGeom prst="round1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BCP</a:t>
          </a:r>
          <a:endParaRPr lang="en-US" sz="1400" kern="1200" dirty="0"/>
        </a:p>
      </dsp:txBody>
      <dsp:txXfrm>
        <a:off x="850796" y="0"/>
        <a:ext cx="850796" cy="595312"/>
      </dsp:txXfrm>
    </dsp:sp>
    <dsp:sp modelId="{A89ED1D0-8089-014D-92C1-F85EC29C174B}">
      <dsp:nvSpPr>
        <dsp:cNvPr id="0" name=""/>
        <dsp:cNvSpPr/>
      </dsp:nvSpPr>
      <dsp:spPr>
        <a:xfrm rot="10800000">
          <a:off x="0" y="793749"/>
          <a:ext cx="850796" cy="793749"/>
        </a:xfrm>
        <a:prstGeom prst="round1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DR	</a:t>
          </a:r>
          <a:endParaRPr lang="en-US" sz="1400" kern="1200" dirty="0"/>
        </a:p>
      </dsp:txBody>
      <dsp:txXfrm rot="10800000">
        <a:off x="0" y="992187"/>
        <a:ext cx="850796" cy="595312"/>
      </dsp:txXfrm>
    </dsp:sp>
    <dsp:sp modelId="{D1CDEA4F-2D8C-F34B-8D2A-E47A7BEF43D3}">
      <dsp:nvSpPr>
        <dsp:cNvPr id="0" name=""/>
        <dsp:cNvSpPr/>
      </dsp:nvSpPr>
      <dsp:spPr>
        <a:xfrm rot="5400000">
          <a:off x="879319" y="765226"/>
          <a:ext cx="793749" cy="850796"/>
        </a:xfrm>
        <a:prstGeom prst="round1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Ops</a:t>
          </a:r>
          <a:endParaRPr lang="en-US" sz="1400" kern="1200" dirty="0"/>
        </a:p>
      </dsp:txBody>
      <dsp:txXfrm rot="-5400000">
        <a:off x="850796" y="992187"/>
        <a:ext cx="850796" cy="595312"/>
      </dsp:txXfrm>
    </dsp:sp>
    <dsp:sp modelId="{9811E563-19C1-4743-9657-1377685D8552}">
      <dsp:nvSpPr>
        <dsp:cNvPr id="0" name=""/>
        <dsp:cNvSpPr/>
      </dsp:nvSpPr>
      <dsp:spPr>
        <a:xfrm>
          <a:off x="494985" y="431798"/>
          <a:ext cx="711621" cy="723903"/>
        </a:xfrm>
        <a:prstGeom prst="round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Governance</a:t>
          </a:r>
          <a:endParaRPr lang="en-US" sz="900" kern="1200" dirty="0"/>
        </a:p>
      </dsp:txBody>
      <dsp:txXfrm>
        <a:off x="529723" y="466536"/>
        <a:ext cx="642145" cy="65442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sz="quarter" idx="1"/>
          </p:nvPr>
        </p:nvSpPr>
        <p:spPr>
          <a:xfrm>
            <a:off x="4143588" y="0"/>
            <a:ext cx="3169921" cy="480060"/>
          </a:xfrm>
          <a:prstGeom prst="rect">
            <a:avLst/>
          </a:prstGeom>
        </p:spPr>
        <p:txBody>
          <a:bodyPr vert="horz" lIns="96651" tIns="48325" rIns="96651" bIns="48325" rtlCol="0"/>
          <a:lstStyle>
            <a:lvl1pPr algn="r">
              <a:defRPr sz="1200"/>
            </a:lvl1pPr>
          </a:lstStyle>
          <a:p>
            <a:endParaRPr lang="en-US"/>
          </a:p>
        </p:txBody>
      </p:sp>
      <p:sp>
        <p:nvSpPr>
          <p:cNvPr id="4" name="Footer Placeholder 3"/>
          <p:cNvSpPr>
            <a:spLocks noGrp="1"/>
          </p:cNvSpPr>
          <p:nvPr>
            <p:ph type="ftr" sz="quarter" idx="2"/>
          </p:nvPr>
        </p:nvSpPr>
        <p:spPr>
          <a:xfrm>
            <a:off x="0" y="9119474"/>
            <a:ext cx="3169921" cy="480060"/>
          </a:xfrm>
          <a:prstGeom prst="rect">
            <a:avLst/>
          </a:prstGeom>
        </p:spPr>
        <p:txBody>
          <a:bodyPr vert="horz" lIns="96651" tIns="48325" rIns="96651" bIns="48325" rtlCol="0" anchor="b"/>
          <a:lstStyle>
            <a:lvl1pPr algn="l">
              <a:defRPr sz="1200"/>
            </a:lvl1pPr>
          </a:lstStyle>
          <a:p>
            <a:r>
              <a:rPr lang="en-US" smtClean="0"/>
              <a:t>Minnesota Healthcare System Business Continuity Planning Workshop</a:t>
            </a:r>
            <a:endParaRPr lang="en-US"/>
          </a:p>
        </p:txBody>
      </p:sp>
      <p:sp>
        <p:nvSpPr>
          <p:cNvPr id="5" name="Slide Number Placeholder 4"/>
          <p:cNvSpPr>
            <a:spLocks noGrp="1"/>
          </p:cNvSpPr>
          <p:nvPr>
            <p:ph type="sldNum" sz="quarter" idx="3"/>
          </p:nvPr>
        </p:nvSpPr>
        <p:spPr>
          <a:xfrm>
            <a:off x="4143588" y="9119474"/>
            <a:ext cx="3169921" cy="480060"/>
          </a:xfrm>
          <a:prstGeom prst="rect">
            <a:avLst/>
          </a:prstGeom>
        </p:spPr>
        <p:txBody>
          <a:bodyPr vert="horz" lIns="96651" tIns="48325" rIns="96651" bIns="48325" rtlCol="0" anchor="b"/>
          <a:lstStyle>
            <a:lvl1pPr algn="r">
              <a:defRPr sz="1200"/>
            </a:lvl1pPr>
          </a:lstStyle>
          <a:p>
            <a:fld id="{7E7DC09A-3DA2-1848-BB05-D5DBFA6D4F06}" type="slidenum">
              <a:rPr lang="en-US" smtClean="0"/>
              <a:t>‹#›</a:t>
            </a:fld>
            <a:endParaRPr lang="en-US"/>
          </a:p>
        </p:txBody>
      </p:sp>
    </p:spTree>
    <p:extLst>
      <p:ext uri="{BB962C8B-B14F-4D97-AF65-F5344CB8AC3E}">
        <p14:creationId xmlns:p14="http://schemas.microsoft.com/office/powerpoint/2010/main" val="270415039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8" y="0"/>
            <a:ext cx="3169921" cy="480060"/>
          </a:xfrm>
          <a:prstGeom prst="rect">
            <a:avLst/>
          </a:prstGeom>
        </p:spPr>
        <p:txBody>
          <a:bodyPr vert="horz" lIns="96651" tIns="48325" rIns="96651" bIns="48325" rtlCol="0"/>
          <a:lstStyle>
            <a:lvl1pPr algn="r">
              <a:defRPr sz="1200"/>
            </a:lvl1pPr>
          </a:lstStyle>
          <a:p>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5" rIns="96651" bIns="483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1" cy="480060"/>
          </a:xfrm>
          <a:prstGeom prst="rect">
            <a:avLst/>
          </a:prstGeom>
        </p:spPr>
        <p:txBody>
          <a:bodyPr vert="horz" lIns="96651" tIns="48325" rIns="96651" bIns="48325" rtlCol="0" anchor="b"/>
          <a:lstStyle>
            <a:lvl1pPr algn="l">
              <a:defRPr sz="1200"/>
            </a:lvl1pPr>
          </a:lstStyle>
          <a:p>
            <a:r>
              <a:rPr lang="en-US" smtClean="0"/>
              <a:t>Minnesota Healthcare System Business Continuity Planning Workshop</a:t>
            </a:r>
            <a:endParaRPr lang="en-US"/>
          </a:p>
        </p:txBody>
      </p:sp>
      <p:sp>
        <p:nvSpPr>
          <p:cNvPr id="7" name="Slide Number Placeholder 6"/>
          <p:cNvSpPr>
            <a:spLocks noGrp="1"/>
          </p:cNvSpPr>
          <p:nvPr>
            <p:ph type="sldNum" sz="quarter" idx="5"/>
          </p:nvPr>
        </p:nvSpPr>
        <p:spPr>
          <a:xfrm>
            <a:off x="4143588" y="9119474"/>
            <a:ext cx="3169921" cy="480060"/>
          </a:xfrm>
          <a:prstGeom prst="rect">
            <a:avLst/>
          </a:prstGeom>
        </p:spPr>
        <p:txBody>
          <a:bodyPr vert="horz" lIns="96651" tIns="48325" rIns="96651" bIns="48325" rtlCol="0" anchor="b"/>
          <a:lstStyle>
            <a:lvl1pPr algn="r">
              <a:defRPr sz="1200"/>
            </a:lvl1pPr>
          </a:lstStyle>
          <a:p>
            <a:fld id="{993B656B-80C6-4C4C-9D5E-AD46B42C4225}" type="slidenum">
              <a:rPr lang="en-US" smtClean="0"/>
              <a:t>‹#›</a:t>
            </a:fld>
            <a:endParaRPr lang="en-US"/>
          </a:p>
        </p:txBody>
      </p:sp>
    </p:spTree>
    <p:extLst>
      <p:ext uri="{BB962C8B-B14F-4D97-AF65-F5344CB8AC3E}">
        <p14:creationId xmlns:p14="http://schemas.microsoft.com/office/powerpoint/2010/main" val="3773790801"/>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3B656B-80C6-4C4C-9D5E-AD46B42C4225}" type="slidenum">
              <a:rPr lang="en-US" smtClean="0"/>
              <a:t>1</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3674094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8" indent="-241628">
              <a:buFont typeface="Arial" panose="020B0604020202020204" pitchFamily="34" charset="0"/>
              <a:buChar char="•"/>
              <a:tabLst>
                <a:tab pos="241628" algn="l"/>
              </a:tabLst>
            </a:pPr>
            <a:endParaRPr lang="en-US" dirty="0"/>
          </a:p>
        </p:txBody>
      </p:sp>
      <p:sp>
        <p:nvSpPr>
          <p:cNvPr id="4" name="Slide Number Placeholder 3"/>
          <p:cNvSpPr>
            <a:spLocks noGrp="1"/>
          </p:cNvSpPr>
          <p:nvPr>
            <p:ph type="sldNum" sz="quarter" idx="10"/>
          </p:nvPr>
        </p:nvSpPr>
        <p:spPr/>
        <p:txBody>
          <a:bodyPr/>
          <a:lstStyle/>
          <a:p>
            <a:fld id="{993B656B-80C6-4C4C-9D5E-AD46B42C4225}" type="slidenum">
              <a:rPr lang="en-US" smtClean="0"/>
              <a:t>11</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3979825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8" indent="-241628">
              <a:buFont typeface="Arial" panose="020B0604020202020204" pitchFamily="34" charset="0"/>
              <a:buChar char="•"/>
              <a:tabLst>
                <a:tab pos="241628" algn="l"/>
              </a:tabLst>
            </a:pPr>
            <a:endParaRPr lang="en-US" dirty="0"/>
          </a:p>
        </p:txBody>
      </p:sp>
      <p:sp>
        <p:nvSpPr>
          <p:cNvPr id="4" name="Slide Number Placeholder 3"/>
          <p:cNvSpPr>
            <a:spLocks noGrp="1"/>
          </p:cNvSpPr>
          <p:nvPr>
            <p:ph type="sldNum" sz="quarter" idx="10"/>
          </p:nvPr>
        </p:nvSpPr>
        <p:spPr/>
        <p:txBody>
          <a:bodyPr/>
          <a:lstStyle/>
          <a:p>
            <a:fld id="{993B656B-80C6-4C4C-9D5E-AD46B42C4225}" type="slidenum">
              <a:rPr lang="en-US" smtClean="0"/>
              <a:t>12</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3979825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41" indent="-362441">
              <a:lnSpc>
                <a:spcPct val="114000"/>
              </a:lnSpc>
              <a:buFont typeface="Arial" panose="020B0604020202020204" pitchFamily="34" charset="0"/>
              <a:buChar char="•"/>
            </a:pPr>
            <a:endParaRPr lang="en-US" sz="2600" b="1" dirty="0">
              <a:solidFill>
                <a:srgbClr val="4F6092"/>
              </a:solidFill>
            </a:endParaRPr>
          </a:p>
        </p:txBody>
      </p:sp>
      <p:sp>
        <p:nvSpPr>
          <p:cNvPr id="4" name="Slide Number Placeholder 3"/>
          <p:cNvSpPr>
            <a:spLocks noGrp="1"/>
          </p:cNvSpPr>
          <p:nvPr>
            <p:ph type="sldNum" sz="quarter" idx="10"/>
          </p:nvPr>
        </p:nvSpPr>
        <p:spPr/>
        <p:txBody>
          <a:bodyPr/>
          <a:lstStyle/>
          <a:p>
            <a:fld id="{993B656B-80C6-4C4C-9D5E-AD46B42C4225}" type="slidenum">
              <a:rPr lang="en-US" smtClean="0"/>
              <a:t>14</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3979825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01963" y="5478018"/>
            <a:ext cx="5852160" cy="4320540"/>
          </a:xfrm>
        </p:spPr>
        <p:txBody>
          <a:bodyPr/>
          <a:lstStyle/>
          <a:p>
            <a:endParaRPr lang="en-US" dirty="0"/>
          </a:p>
        </p:txBody>
      </p:sp>
      <p:sp>
        <p:nvSpPr>
          <p:cNvPr id="4" name="Slide Number Placeholder 3"/>
          <p:cNvSpPr>
            <a:spLocks noGrp="1"/>
          </p:cNvSpPr>
          <p:nvPr>
            <p:ph type="sldNum" sz="quarter" idx="10"/>
          </p:nvPr>
        </p:nvSpPr>
        <p:spPr/>
        <p:txBody>
          <a:bodyPr/>
          <a:lstStyle/>
          <a:p>
            <a:fld id="{FFADFCDD-0460-E847-A335-B1B306698A31}" type="slidenum">
              <a:rPr lang="en-US" smtClean="0"/>
              <a:pPr/>
              <a:t>15</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2691460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3B656B-80C6-4C4C-9D5E-AD46B42C4225}" type="slidenum">
              <a:rPr lang="en-US" smtClean="0"/>
              <a:t>17</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1632432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BD3D240-B749-E542-BCA3-9A494409F4F4}" type="slidenum">
              <a:rPr lang="en-US" smtClean="0"/>
              <a:pPr/>
              <a:t>18</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1985616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3D240-B749-E542-BCA3-9A494409F4F4}" type="slidenum">
              <a:rPr lang="en-US" smtClean="0"/>
              <a:pPr/>
              <a:t>19</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1985616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02435" name="Rectangle 3"/>
          <p:cNvSpPr>
            <a:spLocks noGrp="1" noChangeArrowheads="1"/>
          </p:cNvSpPr>
          <p:nvPr>
            <p:ph type="body" idx="1"/>
          </p:nvPr>
        </p:nvSpPr>
        <p:spPr/>
        <p:txBody>
          <a:bodyPr/>
          <a:lstStyle/>
          <a:p>
            <a:endParaRPr lang="en-US" dirty="0"/>
          </a:p>
        </p:txBody>
      </p:sp>
      <p:sp>
        <p:nvSpPr>
          <p:cNvPr id="2" name="Date Placeholder 1"/>
          <p:cNvSpPr>
            <a:spLocks noGrp="1"/>
          </p:cNvSpPr>
          <p:nvPr>
            <p:ph type="dt"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3650355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01963" y="5478018"/>
            <a:ext cx="5852160" cy="4320540"/>
          </a:xfrm>
        </p:spPr>
        <p:txBody>
          <a:bodyPr/>
          <a:lstStyle/>
          <a:p>
            <a:endParaRPr lang="en-US" dirty="0"/>
          </a:p>
        </p:txBody>
      </p:sp>
      <p:sp>
        <p:nvSpPr>
          <p:cNvPr id="4" name="Slide Number Placeholder 3"/>
          <p:cNvSpPr>
            <a:spLocks noGrp="1"/>
          </p:cNvSpPr>
          <p:nvPr>
            <p:ph type="sldNum" sz="quarter" idx="10"/>
          </p:nvPr>
        </p:nvSpPr>
        <p:spPr/>
        <p:txBody>
          <a:bodyPr/>
          <a:lstStyle/>
          <a:p>
            <a:fld id="{FFADFCDD-0460-E847-A335-B1B306698A31}" type="slidenum">
              <a:rPr lang="en-US" smtClean="0"/>
              <a:pPr/>
              <a:t>22</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2691460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DFCDD-0460-E847-A335-B1B306698A31}" type="slidenum">
              <a:rPr lang="en-US" smtClean="0"/>
              <a:pPr/>
              <a:t>23</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2384854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3B656B-80C6-4C4C-9D5E-AD46B42C4225}" type="slidenum">
              <a:rPr lang="en-US" smtClean="0"/>
              <a:t>2</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698977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DFCDD-0460-E847-A335-B1B306698A31}" type="slidenum">
              <a:rPr lang="en-US" smtClean="0"/>
              <a:pPr/>
              <a:t>24</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2384854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DFCDD-0460-E847-A335-B1B306698A31}" type="slidenum">
              <a:rPr lang="en-US" smtClean="0"/>
              <a:pPr/>
              <a:t>25</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2384854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DFCDD-0460-E847-A335-B1B306698A31}" type="slidenum">
              <a:rPr lang="en-US" smtClean="0"/>
              <a:pPr/>
              <a:t>26</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2384854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DFCDD-0460-E847-A335-B1B306698A31}" type="slidenum">
              <a:rPr lang="en-US" smtClean="0"/>
              <a:pPr/>
              <a:t>27</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2384854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DFCDD-0460-E847-A335-B1B306698A31}" type="slidenum">
              <a:rPr lang="en-US" smtClean="0"/>
              <a:pPr/>
              <a:t>28</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2384854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3B656B-80C6-4C4C-9D5E-AD46B42C4225}" type="slidenum">
              <a:rPr lang="en-US" smtClean="0"/>
              <a:t>30</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1632432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3B656B-80C6-4C4C-9D5E-AD46B42C4225}" type="slidenum">
              <a:rPr lang="en-US" smtClean="0"/>
              <a:t>32</a:t>
            </a:fld>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1632432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93B656B-80C6-4C4C-9D5E-AD46B42C4225}" type="slidenum">
              <a:rPr lang="en-US" smtClean="0"/>
              <a:t>33</a:t>
            </a:fld>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2321888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pPr>
            <a:endParaRPr lang="en-US" sz="2600" b="1" dirty="0">
              <a:solidFill>
                <a:srgbClr val="4F6092"/>
              </a:solidFill>
            </a:endParaRPr>
          </a:p>
        </p:txBody>
      </p:sp>
      <p:sp>
        <p:nvSpPr>
          <p:cNvPr id="4" name="Slide Number Placeholder 3"/>
          <p:cNvSpPr>
            <a:spLocks noGrp="1"/>
          </p:cNvSpPr>
          <p:nvPr>
            <p:ph type="sldNum" sz="quarter" idx="10"/>
          </p:nvPr>
        </p:nvSpPr>
        <p:spPr/>
        <p:txBody>
          <a:bodyPr/>
          <a:lstStyle/>
          <a:p>
            <a:fld id="{993B656B-80C6-4C4C-9D5E-AD46B42C4225}" type="slidenum">
              <a:rPr lang="en-US" smtClean="0"/>
              <a:t>34</a:t>
            </a:fld>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39798255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41" indent="-362441">
              <a:lnSpc>
                <a:spcPct val="114000"/>
              </a:lnSpc>
              <a:buFont typeface="Arial" panose="020B0604020202020204" pitchFamily="34" charset="0"/>
              <a:buChar char="•"/>
            </a:pPr>
            <a:endParaRPr lang="en-US" sz="2600" b="1" dirty="0">
              <a:solidFill>
                <a:srgbClr val="4F6092"/>
              </a:solidFill>
            </a:endParaRPr>
          </a:p>
        </p:txBody>
      </p:sp>
      <p:sp>
        <p:nvSpPr>
          <p:cNvPr id="4" name="Slide Number Placeholder 3"/>
          <p:cNvSpPr>
            <a:spLocks noGrp="1"/>
          </p:cNvSpPr>
          <p:nvPr>
            <p:ph type="sldNum" sz="quarter" idx="10"/>
          </p:nvPr>
        </p:nvSpPr>
        <p:spPr/>
        <p:txBody>
          <a:bodyPr/>
          <a:lstStyle/>
          <a:p>
            <a:fld id="{993B656B-80C6-4C4C-9D5E-AD46B42C4225}" type="slidenum">
              <a:rPr lang="en-US" smtClean="0"/>
              <a:t>35</a:t>
            </a:fld>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3979825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3B656B-80C6-4C4C-9D5E-AD46B42C4225}" type="slidenum">
              <a:rPr lang="en-US" smtClean="0"/>
              <a:t>4</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21160184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01963" y="5478018"/>
            <a:ext cx="5852160" cy="4320540"/>
          </a:xfrm>
        </p:spPr>
        <p:txBody>
          <a:bodyPr/>
          <a:lstStyle/>
          <a:p>
            <a:endParaRPr lang="en-US" dirty="0"/>
          </a:p>
        </p:txBody>
      </p:sp>
      <p:sp>
        <p:nvSpPr>
          <p:cNvPr id="4" name="Slide Number Placeholder 3"/>
          <p:cNvSpPr>
            <a:spLocks noGrp="1"/>
          </p:cNvSpPr>
          <p:nvPr>
            <p:ph type="sldNum" sz="quarter" idx="10"/>
          </p:nvPr>
        </p:nvSpPr>
        <p:spPr/>
        <p:txBody>
          <a:bodyPr/>
          <a:lstStyle/>
          <a:p>
            <a:fld id="{FFADFCDD-0460-E847-A335-B1B306698A31}" type="slidenum">
              <a:rPr lang="en-US" smtClean="0"/>
              <a:pPr/>
              <a:t>36</a:t>
            </a:fld>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26914601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93B656B-80C6-4C4C-9D5E-AD46B42C4225}" type="slidenum">
              <a:rPr lang="en-US" smtClean="0"/>
              <a:t>37</a:t>
            </a:fld>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23218888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3B656B-80C6-4C4C-9D5E-AD46B42C4225}" type="slidenum">
              <a:rPr lang="en-US" smtClean="0"/>
              <a:t>38</a:t>
            </a:fld>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37814033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 example: Spanish Peaks. Useful because was pilot for BC planning in CO Hospitals. Used it as driver for program.</a:t>
            </a:r>
          </a:p>
          <a:p>
            <a:r>
              <a:rPr lang="en-US" dirty="0" smtClean="0"/>
              <a:t>Engaged leaders,</a:t>
            </a:r>
            <a:r>
              <a:rPr lang="en-US" baseline="0" dirty="0" smtClean="0"/>
              <a:t> </a:t>
            </a:r>
            <a:r>
              <a:rPr lang="en-US" dirty="0" smtClean="0"/>
              <a:t>identified who would facilitate process. Was acceptable to CEO for activities. Process allowed for policy decisions to be made during the process. Ran interviews with all ops heads all in one week as a result of the way it was set up. Have your plan as to what your going to be asking people for</a:t>
            </a:r>
          </a:p>
          <a:p>
            <a:r>
              <a:rPr lang="en-US" dirty="0" smtClean="0"/>
              <a:t>Program Policy is for both EM and BCP</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FADFCDD-0460-E847-A335-B1B306698A31}" type="slidenum">
              <a:rPr lang="en-US" smtClean="0"/>
              <a:t>39</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39070690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B656B-80C6-4C4C-9D5E-AD46B42C4225}" type="slidenum">
              <a:rPr lang="en-US" smtClean="0"/>
              <a:t>40</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14103508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B656B-80C6-4C4C-9D5E-AD46B42C4225}" type="slidenum">
              <a:rPr lang="en-US" smtClean="0"/>
              <a:t>41</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23677871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3B656B-80C6-4C4C-9D5E-AD46B42C4225}" type="slidenum">
              <a:rPr lang="en-US" smtClean="0"/>
              <a:t>42</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37096714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01963" y="5478018"/>
            <a:ext cx="5852160" cy="4320540"/>
          </a:xfrm>
        </p:spPr>
        <p:txBody>
          <a:bodyPr/>
          <a:lstStyle/>
          <a:p>
            <a:endParaRPr lang="en-US" dirty="0"/>
          </a:p>
        </p:txBody>
      </p:sp>
      <p:sp>
        <p:nvSpPr>
          <p:cNvPr id="4" name="Slide Number Placeholder 3"/>
          <p:cNvSpPr>
            <a:spLocks noGrp="1"/>
          </p:cNvSpPr>
          <p:nvPr>
            <p:ph type="sldNum" sz="quarter" idx="10"/>
          </p:nvPr>
        </p:nvSpPr>
        <p:spPr/>
        <p:txBody>
          <a:bodyPr/>
          <a:lstStyle/>
          <a:p>
            <a:fld id="{FFADFCDD-0460-E847-A335-B1B306698A31}" type="slidenum">
              <a:rPr lang="en-US" smtClean="0"/>
              <a:pPr/>
              <a:t>43</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26914601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01963" y="5478018"/>
            <a:ext cx="5852160" cy="4320540"/>
          </a:xfrm>
        </p:spPr>
        <p:txBody>
          <a:bodyPr/>
          <a:lstStyle/>
          <a:p>
            <a:endParaRPr lang="en-US" dirty="0"/>
          </a:p>
        </p:txBody>
      </p:sp>
      <p:sp>
        <p:nvSpPr>
          <p:cNvPr id="4" name="Slide Number Placeholder 3"/>
          <p:cNvSpPr>
            <a:spLocks noGrp="1"/>
          </p:cNvSpPr>
          <p:nvPr>
            <p:ph type="sldNum" sz="quarter" idx="10"/>
          </p:nvPr>
        </p:nvSpPr>
        <p:spPr/>
        <p:txBody>
          <a:bodyPr/>
          <a:lstStyle/>
          <a:p>
            <a:fld id="{FFADFCDD-0460-E847-A335-B1B306698A31}" type="slidenum">
              <a:rPr lang="en-US" smtClean="0"/>
              <a:pPr/>
              <a:t>44</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26914601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B656B-80C6-4C4C-9D5E-AD46B42C4225}" type="slidenum">
              <a:rPr lang="en-US" smtClean="0"/>
              <a:t>45</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2180042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B656B-80C6-4C4C-9D5E-AD46B42C4225}" type="slidenum">
              <a:rPr lang="en-US" smtClean="0"/>
              <a:t>5</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16439559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3B656B-80C6-4C4C-9D5E-AD46B42C4225}" type="slidenum">
              <a:rPr lang="en-US" smtClean="0"/>
              <a:t>49</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16324327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3B656B-80C6-4C4C-9D5E-AD46B42C4225}" type="slidenum">
              <a:rPr lang="en-US" smtClean="0"/>
              <a:t>51</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16324327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367FC-E4A3-2A40-900D-63D1A91B235D}" type="slidenum">
              <a:rPr lang="en-US" smtClean="0"/>
              <a:t>52</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37569813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Tw Cen MT"/>
              <a:cs typeface="Tw Cen MT"/>
            </a:endParaRPr>
          </a:p>
          <a:p>
            <a:endParaRPr lang="en-US" dirty="0"/>
          </a:p>
        </p:txBody>
      </p:sp>
      <p:sp>
        <p:nvSpPr>
          <p:cNvPr id="4" name="Slide Number Placeholder 3"/>
          <p:cNvSpPr>
            <a:spLocks noGrp="1"/>
          </p:cNvSpPr>
          <p:nvPr>
            <p:ph type="sldNum" sz="quarter" idx="10"/>
          </p:nvPr>
        </p:nvSpPr>
        <p:spPr/>
        <p:txBody>
          <a:bodyPr/>
          <a:lstStyle/>
          <a:p>
            <a:fld id="{2984EB81-88E4-EF49-A7ED-96421782F6A6}" type="slidenum">
              <a:rPr lang="en-US" smtClean="0"/>
              <a:pPr/>
              <a:t>54</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6842746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B656B-80C6-4C4C-9D5E-AD46B42C4225}" type="slidenum">
              <a:rPr lang="en-US" smtClean="0"/>
              <a:t>55</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12305992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B656B-80C6-4C4C-9D5E-AD46B42C4225}" type="slidenum">
              <a:rPr lang="en-US" smtClean="0"/>
              <a:t>57</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10701045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B656B-80C6-4C4C-9D5E-AD46B42C4225}" type="slidenum">
              <a:rPr lang="en-US" smtClean="0"/>
              <a:t>58</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2832611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01963" y="5478018"/>
            <a:ext cx="5852160" cy="4320540"/>
          </a:xfrm>
        </p:spPr>
        <p:txBody>
          <a:bodyPr/>
          <a:lstStyle/>
          <a:p>
            <a:endParaRPr lang="en-US" dirty="0"/>
          </a:p>
        </p:txBody>
      </p:sp>
      <p:sp>
        <p:nvSpPr>
          <p:cNvPr id="4" name="Slide Number Placeholder 3"/>
          <p:cNvSpPr>
            <a:spLocks noGrp="1"/>
          </p:cNvSpPr>
          <p:nvPr>
            <p:ph type="sldNum" sz="quarter" idx="10"/>
          </p:nvPr>
        </p:nvSpPr>
        <p:spPr/>
        <p:txBody>
          <a:bodyPr/>
          <a:lstStyle/>
          <a:p>
            <a:fld id="{FFADFCDD-0460-E847-A335-B1B306698A31}" type="slidenum">
              <a:rPr lang="en-US" smtClean="0"/>
              <a:pPr/>
              <a:t>59</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26914601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3B656B-80C6-4C4C-9D5E-AD46B42C4225}" type="slidenum">
              <a:rPr lang="en-US" smtClean="0"/>
              <a:t>64</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16324327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367FC-E4A3-2A40-900D-63D1A91B235D}" type="slidenum">
              <a:rPr lang="en-US" smtClean="0"/>
              <a:t>65</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3756981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8" indent="-241628">
              <a:buFont typeface="Arial" panose="020B0604020202020204" pitchFamily="34" charset="0"/>
              <a:buChar char="•"/>
              <a:tabLst>
                <a:tab pos="241628" algn="l"/>
              </a:tabLst>
            </a:pPr>
            <a:endParaRPr lang="en-US" dirty="0"/>
          </a:p>
        </p:txBody>
      </p:sp>
      <p:sp>
        <p:nvSpPr>
          <p:cNvPr id="4" name="Slide Number Placeholder 3"/>
          <p:cNvSpPr>
            <a:spLocks noGrp="1"/>
          </p:cNvSpPr>
          <p:nvPr>
            <p:ph type="sldNum" sz="quarter" idx="10"/>
          </p:nvPr>
        </p:nvSpPr>
        <p:spPr/>
        <p:txBody>
          <a:bodyPr/>
          <a:lstStyle/>
          <a:p>
            <a:fld id="{993B656B-80C6-4C4C-9D5E-AD46B42C4225}" type="slidenum">
              <a:rPr lang="en-US" smtClean="0"/>
              <a:t>6</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39798255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01963" y="5478018"/>
            <a:ext cx="5852160" cy="4320540"/>
          </a:xfrm>
        </p:spPr>
        <p:txBody>
          <a:bodyPr/>
          <a:lstStyle/>
          <a:p>
            <a:endParaRPr lang="en-US" dirty="0"/>
          </a:p>
        </p:txBody>
      </p:sp>
      <p:sp>
        <p:nvSpPr>
          <p:cNvPr id="4" name="Slide Number Placeholder 3"/>
          <p:cNvSpPr>
            <a:spLocks noGrp="1"/>
          </p:cNvSpPr>
          <p:nvPr>
            <p:ph type="sldNum" sz="quarter" idx="10"/>
          </p:nvPr>
        </p:nvSpPr>
        <p:spPr/>
        <p:txBody>
          <a:bodyPr/>
          <a:lstStyle/>
          <a:p>
            <a:fld id="{FFADFCDD-0460-E847-A335-B1B306698A31}" type="slidenum">
              <a:rPr lang="en-US" smtClean="0"/>
              <a:pPr/>
              <a:t>67</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26914601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01963" y="5478018"/>
            <a:ext cx="5852160" cy="4320540"/>
          </a:xfrm>
        </p:spPr>
        <p:txBody>
          <a:bodyPr/>
          <a:lstStyle/>
          <a:p>
            <a:endParaRPr lang="en-US" dirty="0"/>
          </a:p>
        </p:txBody>
      </p:sp>
      <p:sp>
        <p:nvSpPr>
          <p:cNvPr id="4" name="Slide Number Placeholder 3"/>
          <p:cNvSpPr>
            <a:spLocks noGrp="1"/>
          </p:cNvSpPr>
          <p:nvPr>
            <p:ph type="sldNum" sz="quarter" idx="10"/>
          </p:nvPr>
        </p:nvSpPr>
        <p:spPr/>
        <p:txBody>
          <a:bodyPr/>
          <a:lstStyle/>
          <a:p>
            <a:fld id="{FFADFCDD-0460-E847-A335-B1B306698A31}" type="slidenum">
              <a:rPr lang="en-US" smtClean="0"/>
              <a:pPr/>
              <a:t>68</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26914601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84EB81-88E4-EF49-A7ED-96421782F6A6}" type="slidenum">
              <a:rPr lang="en-US" smtClean="0"/>
              <a:pPr/>
              <a:t>69</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17133106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B656B-80C6-4C4C-9D5E-AD46B42C4225}" type="slidenum">
              <a:rPr lang="en-US" smtClean="0"/>
              <a:t>70</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15847890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367FC-E4A3-2A40-900D-63D1A91B235D}" type="slidenum">
              <a:rPr lang="en-US" smtClean="0"/>
              <a:t>71</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8220482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367FC-E4A3-2A40-900D-63D1A91B235D}" type="slidenum">
              <a:rPr lang="en-US" smtClean="0"/>
              <a:t>72</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29891927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B656B-80C6-4C4C-9D5E-AD46B42C4225}" type="slidenum">
              <a:rPr lang="en-US" smtClean="0"/>
              <a:t>73</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22077670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B656B-80C6-4C4C-9D5E-AD46B42C4225}" type="slidenum">
              <a:rPr lang="en-US" smtClean="0"/>
              <a:t>74</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23598998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2D6068E5-1C3D-4462-A310-4E5D3D3F6FE3}" type="slidenum">
              <a:rPr lang="en-US"/>
              <a:pPr/>
              <a:t>75</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
        <p:nvSpPr>
          <p:cNvPr id="2" name="Date Placeholder 1"/>
          <p:cNvSpPr>
            <a:spLocks noGrp="1"/>
          </p:cNvSpPr>
          <p:nvPr>
            <p:ph type="dt"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42085717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B656B-80C6-4C4C-9D5E-AD46B42C4225}" type="slidenum">
              <a:rPr lang="en-US" smtClean="0"/>
              <a:t>76</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3949773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8" indent="-241628">
              <a:buFont typeface="Arial" panose="020B0604020202020204" pitchFamily="34" charset="0"/>
              <a:buChar char="•"/>
              <a:tabLst>
                <a:tab pos="241628" algn="l"/>
              </a:tabLst>
            </a:pPr>
            <a:endParaRPr lang="en-US" dirty="0"/>
          </a:p>
        </p:txBody>
      </p:sp>
      <p:sp>
        <p:nvSpPr>
          <p:cNvPr id="4" name="Slide Number Placeholder 3"/>
          <p:cNvSpPr>
            <a:spLocks noGrp="1"/>
          </p:cNvSpPr>
          <p:nvPr>
            <p:ph type="sldNum" sz="quarter" idx="10"/>
          </p:nvPr>
        </p:nvSpPr>
        <p:spPr/>
        <p:txBody>
          <a:bodyPr/>
          <a:lstStyle/>
          <a:p>
            <a:fld id="{993B656B-80C6-4C4C-9D5E-AD46B42C4225}" type="slidenum">
              <a:rPr lang="en-US" smtClean="0"/>
              <a:t>7</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39798255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367FC-E4A3-2A40-900D-63D1A91B235D}" type="slidenum">
              <a:rPr lang="en-US" smtClean="0"/>
              <a:t>82</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37569813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DFCDD-0460-E847-A335-B1B306698A31}" type="slidenum">
              <a:rPr lang="en-US" smtClean="0"/>
              <a:pPr/>
              <a:t>83</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33948678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B656B-80C6-4C4C-9D5E-AD46B42C4225}" type="slidenum">
              <a:rPr lang="en-US" smtClean="0"/>
              <a:t>84</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15873609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B656B-80C6-4C4C-9D5E-AD46B42C4225}" type="slidenum">
              <a:rPr lang="en-US" smtClean="0"/>
              <a:t>85</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40912438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30A3E-ADD3-394E-9134-3FB6085EF985}" type="slidenum">
              <a:rPr lang="en-US" smtClean="0"/>
              <a:t>86</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5829782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3B656B-80C6-4C4C-9D5E-AD46B42C4225}" type="slidenum">
              <a:rPr lang="en-US" smtClean="0"/>
              <a:t>87</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24733202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3B656B-80C6-4C4C-9D5E-AD46B42C4225}" type="slidenum">
              <a:rPr lang="en-US" smtClean="0"/>
              <a:t>88</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547647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3B656B-80C6-4C4C-9D5E-AD46B42C4225}" type="slidenum">
              <a:rPr lang="en-US" smtClean="0"/>
              <a:t>89</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547647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01963" y="5478018"/>
            <a:ext cx="5852160" cy="4320540"/>
          </a:xfrm>
        </p:spPr>
        <p:txBody>
          <a:bodyPr/>
          <a:lstStyle/>
          <a:p>
            <a:endParaRPr lang="en-US" dirty="0"/>
          </a:p>
        </p:txBody>
      </p:sp>
      <p:sp>
        <p:nvSpPr>
          <p:cNvPr id="4" name="Slide Number Placeholder 3"/>
          <p:cNvSpPr>
            <a:spLocks noGrp="1"/>
          </p:cNvSpPr>
          <p:nvPr>
            <p:ph type="sldNum" sz="quarter" idx="10"/>
          </p:nvPr>
        </p:nvSpPr>
        <p:spPr/>
        <p:txBody>
          <a:bodyPr/>
          <a:lstStyle/>
          <a:p>
            <a:fld id="{FFADFCDD-0460-E847-A335-B1B306698A31}" type="slidenum">
              <a:rPr lang="en-US" smtClean="0"/>
              <a:pPr/>
              <a:t>90</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26914601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B656B-80C6-4C4C-9D5E-AD46B42C4225}" type="slidenum">
              <a:rPr lang="en-US" smtClean="0"/>
              <a:t>91</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958337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30A3E-ADD3-394E-9134-3FB6085EF985}" type="slidenum">
              <a:rPr lang="en-US" smtClean="0"/>
              <a:t>8</a:t>
            </a:fld>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27926966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B656B-80C6-4C4C-9D5E-AD46B42C4225}" type="slidenum">
              <a:rPr lang="en-US" smtClean="0"/>
              <a:t>92</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14723480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3B656B-80C6-4C4C-9D5E-AD46B42C4225}" type="slidenum">
              <a:rPr lang="en-US" smtClean="0"/>
              <a:t>93</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7211862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01963" y="5478018"/>
            <a:ext cx="5852160" cy="4320540"/>
          </a:xfrm>
        </p:spPr>
        <p:txBody>
          <a:bodyPr/>
          <a:lstStyle/>
          <a:p>
            <a:endParaRPr lang="en-US" dirty="0"/>
          </a:p>
        </p:txBody>
      </p:sp>
      <p:sp>
        <p:nvSpPr>
          <p:cNvPr id="4" name="Slide Number Placeholder 3"/>
          <p:cNvSpPr>
            <a:spLocks noGrp="1"/>
          </p:cNvSpPr>
          <p:nvPr>
            <p:ph type="sldNum" sz="quarter" idx="10"/>
          </p:nvPr>
        </p:nvSpPr>
        <p:spPr/>
        <p:txBody>
          <a:bodyPr/>
          <a:lstStyle/>
          <a:p>
            <a:fld id="{FFADFCDD-0460-E847-A335-B1B306698A31}" type="slidenum">
              <a:rPr lang="en-US" smtClean="0"/>
              <a:pPr/>
              <a:t>94</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269146015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3B656B-80C6-4C4C-9D5E-AD46B42C4225}" type="slidenum">
              <a:rPr lang="en-US" smtClean="0"/>
              <a:t>95</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33163473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01963" y="5478018"/>
            <a:ext cx="5852160" cy="4320540"/>
          </a:xfrm>
        </p:spPr>
        <p:txBody>
          <a:bodyPr/>
          <a:lstStyle/>
          <a:p>
            <a:endParaRPr lang="en-US" dirty="0"/>
          </a:p>
        </p:txBody>
      </p:sp>
      <p:sp>
        <p:nvSpPr>
          <p:cNvPr id="4" name="Slide Number Placeholder 3"/>
          <p:cNvSpPr>
            <a:spLocks noGrp="1"/>
          </p:cNvSpPr>
          <p:nvPr>
            <p:ph type="sldNum" sz="quarter" idx="10"/>
          </p:nvPr>
        </p:nvSpPr>
        <p:spPr/>
        <p:txBody>
          <a:bodyPr/>
          <a:lstStyle/>
          <a:p>
            <a:fld id="{FFADFCDD-0460-E847-A335-B1B306698A31}" type="slidenum">
              <a:rPr lang="en-US" smtClean="0"/>
              <a:pPr/>
              <a:t>96</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269146015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B656B-80C6-4C4C-9D5E-AD46B42C4225}" type="slidenum">
              <a:rPr lang="en-US" smtClean="0"/>
              <a:t>97</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366802268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B656B-80C6-4C4C-9D5E-AD46B42C4225}" type="slidenum">
              <a:rPr lang="en-US" smtClean="0"/>
              <a:t>101</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14723480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FADFCDD-0460-E847-A335-B1B306698A31}" type="slidenum">
              <a:rPr lang="en-US" smtClean="0"/>
              <a:t>102</a:t>
            </a:fld>
            <a:endParaRPr lang="en-US"/>
          </a:p>
        </p:txBody>
      </p:sp>
      <p:sp>
        <p:nvSpPr>
          <p:cNvPr id="5" name="TextBox 4"/>
          <p:cNvSpPr txBox="1"/>
          <p:nvPr/>
        </p:nvSpPr>
        <p:spPr>
          <a:xfrm>
            <a:off x="1344971" y="4881453"/>
            <a:ext cx="4751030" cy="651592"/>
          </a:xfrm>
          <a:prstGeom prst="rect">
            <a:avLst/>
          </a:prstGeom>
          <a:noFill/>
        </p:spPr>
        <p:txBody>
          <a:bodyPr wrap="square" lIns="96651" tIns="48325" rIns="96651" bIns="48325" rtlCol="0">
            <a:spAutoFit/>
          </a:bodyPr>
          <a:lstStyle/>
          <a:p>
            <a:r>
              <a:rPr lang="en-US" dirty="0" smtClean="0"/>
              <a:t>Ed D </a:t>
            </a:r>
            <a:r>
              <a:rPr lang="en-US" dirty="0" err="1" smtClean="0"/>
              <a:t>Note:speak</a:t>
            </a:r>
            <a:r>
              <a:rPr lang="en-US" dirty="0" smtClean="0"/>
              <a:t> to </a:t>
            </a:r>
            <a:r>
              <a:rPr lang="en-US" dirty="0" err="1" smtClean="0"/>
              <a:t>angela</a:t>
            </a:r>
            <a:r>
              <a:rPr lang="en-US" dirty="0" smtClean="0"/>
              <a:t> about Changing DR to IT, change Ops to EOP</a:t>
            </a:r>
            <a:endParaRPr lang="en-US" dirty="0"/>
          </a:p>
        </p:txBody>
      </p:sp>
      <p:sp>
        <p:nvSpPr>
          <p:cNvPr id="6" name="Date Placeholder 5"/>
          <p:cNvSpPr>
            <a:spLocks noGrp="1"/>
          </p:cNvSpPr>
          <p:nvPr>
            <p:ph type="dt" idx="11"/>
          </p:nvPr>
        </p:nvSpPr>
        <p:spPr/>
        <p:txBody>
          <a:bodyPr/>
          <a:lstStyle/>
          <a:p>
            <a:endParaRPr lang="en-US"/>
          </a:p>
        </p:txBody>
      </p:sp>
      <p:sp>
        <p:nvSpPr>
          <p:cNvPr id="7" name="Footer Placeholder 6"/>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13011519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483256">
              <a:defRPr/>
            </a:pPr>
            <a:endParaRPr lang="en-US" dirty="0">
              <a:latin typeface="Calibri" charset="0"/>
              <a:ea typeface="ヒラギノ角ゴ ProN W3" charset="0"/>
              <a:cs typeface="Calibri" charset="0"/>
              <a:sym typeface="Calibri" charset="0"/>
            </a:endParaRPr>
          </a:p>
          <a:p>
            <a:endParaRPr lang="en-US" dirty="0"/>
          </a:p>
        </p:txBody>
      </p:sp>
      <p:sp>
        <p:nvSpPr>
          <p:cNvPr id="4" name="Slide Number Placeholder 3"/>
          <p:cNvSpPr>
            <a:spLocks noGrp="1"/>
          </p:cNvSpPr>
          <p:nvPr>
            <p:ph type="sldNum" sz="quarter" idx="10"/>
          </p:nvPr>
        </p:nvSpPr>
        <p:spPr/>
        <p:txBody>
          <a:bodyPr/>
          <a:lstStyle/>
          <a:p>
            <a:fld id="{2E230A3E-ADD3-394E-9134-3FB6085EF985}" type="slidenum">
              <a:rPr lang="en-US" smtClean="0"/>
              <a:t>103</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354938696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DFCDD-0460-E847-A335-B1B306698A31}" type="slidenum">
              <a:rPr lang="en-US" smtClean="0"/>
              <a:pPr/>
              <a:t>104</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3907069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DFCDD-0460-E847-A335-B1B306698A31}" type="slidenum">
              <a:rPr lang="en-US" smtClean="0"/>
              <a:t>9</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390706901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DFCDD-0460-E847-A335-B1B306698A31}" type="slidenum">
              <a:rPr lang="en-US" smtClean="0"/>
              <a:pPr/>
              <a:t>105</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390706901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01963" y="5478018"/>
            <a:ext cx="5852160" cy="4320540"/>
          </a:xfrm>
        </p:spPr>
        <p:txBody>
          <a:bodyPr/>
          <a:lstStyle/>
          <a:p>
            <a:endParaRPr lang="en-US" dirty="0"/>
          </a:p>
        </p:txBody>
      </p:sp>
      <p:sp>
        <p:nvSpPr>
          <p:cNvPr id="4" name="Slide Number Placeholder 3"/>
          <p:cNvSpPr>
            <a:spLocks noGrp="1"/>
          </p:cNvSpPr>
          <p:nvPr>
            <p:ph type="sldNum" sz="quarter" idx="10"/>
          </p:nvPr>
        </p:nvSpPr>
        <p:spPr/>
        <p:txBody>
          <a:bodyPr/>
          <a:lstStyle/>
          <a:p>
            <a:fld id="{FFADFCDD-0460-E847-A335-B1B306698A31}" type="slidenum">
              <a:rPr lang="en-US" smtClean="0"/>
              <a:pPr/>
              <a:t>106</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269146015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3B656B-80C6-4C4C-9D5E-AD46B42C4225}" type="slidenum">
              <a:rPr lang="en-US" smtClean="0"/>
              <a:t>107</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366802268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0488" y="674688"/>
            <a:ext cx="4797425" cy="35988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3B656B-80C6-4C4C-9D5E-AD46B42C4225}" type="slidenum">
              <a:rPr lang="en-US" smtClean="0"/>
              <a:t>110</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49280222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B656B-80C6-4C4C-9D5E-AD46B42C4225}" type="slidenum">
              <a:rPr lang="en-US" smtClean="0"/>
              <a:t>112</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97545415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01963" y="5478018"/>
            <a:ext cx="5852160" cy="4320540"/>
          </a:xfrm>
        </p:spPr>
        <p:txBody>
          <a:bodyPr/>
          <a:lstStyle/>
          <a:p>
            <a:endParaRPr lang="en-US" dirty="0"/>
          </a:p>
        </p:txBody>
      </p:sp>
      <p:sp>
        <p:nvSpPr>
          <p:cNvPr id="4" name="Slide Number Placeholder 3"/>
          <p:cNvSpPr>
            <a:spLocks noGrp="1"/>
          </p:cNvSpPr>
          <p:nvPr>
            <p:ph type="sldNum" sz="quarter" idx="10"/>
          </p:nvPr>
        </p:nvSpPr>
        <p:spPr/>
        <p:txBody>
          <a:bodyPr/>
          <a:lstStyle/>
          <a:p>
            <a:fld id="{FFADFCDD-0460-E847-A335-B1B306698A31}" type="slidenum">
              <a:rPr lang="en-US" smtClean="0"/>
              <a:pPr/>
              <a:t>113</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269146015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DFCDD-0460-E847-A335-B1B306698A31}" type="slidenum">
              <a:rPr lang="en-US" smtClean="0"/>
              <a:pPr/>
              <a:t>114</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390706901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B656B-80C6-4C4C-9D5E-AD46B42C4225}" type="slidenum">
              <a:rPr lang="en-US" smtClean="0"/>
              <a:t>116</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379560685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3B656B-80C6-4C4C-9D5E-AD46B42C4225}" type="slidenum">
              <a:rPr lang="en-US" smtClean="0"/>
              <a:t>117</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366802268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3B656B-80C6-4C4C-9D5E-AD46B42C4225}" type="slidenum">
              <a:rPr lang="en-US" smtClean="0"/>
              <a:t>118</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2371292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3B656B-80C6-4C4C-9D5E-AD46B42C4225}" type="slidenum">
              <a:rPr lang="en-US" smtClean="0"/>
              <a:t>10</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177817892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395"/>
            <a:endParaRPr lang="en-US" dirty="0" smtClean="0">
              <a:latin typeface="Lucida Grande"/>
              <a:cs typeface="Lucida Grande"/>
            </a:endParaRPr>
          </a:p>
        </p:txBody>
      </p:sp>
      <p:sp>
        <p:nvSpPr>
          <p:cNvPr id="4" name="Slide Number Placeholder 3"/>
          <p:cNvSpPr>
            <a:spLocks noGrp="1"/>
          </p:cNvSpPr>
          <p:nvPr>
            <p:ph type="sldNum" sz="quarter" idx="10"/>
          </p:nvPr>
        </p:nvSpPr>
        <p:spPr/>
        <p:txBody>
          <a:bodyPr/>
          <a:lstStyle/>
          <a:p>
            <a:fld id="{4BD3D240-B749-E542-BCA3-9A494409F4F4}" type="slidenum">
              <a:rPr lang="en-US" smtClean="0"/>
              <a:pPr/>
              <a:t>120</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Minnesota Healthcare System Business Continuity Planning Workshop</a:t>
            </a:r>
            <a:endParaRPr lang="en-US"/>
          </a:p>
        </p:txBody>
      </p:sp>
    </p:spTree>
    <p:extLst>
      <p:ext uri="{BB962C8B-B14F-4D97-AF65-F5344CB8AC3E}">
        <p14:creationId xmlns:p14="http://schemas.microsoft.com/office/powerpoint/2010/main" val="2055547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7" name="Straight Connector 6"/>
          <p:cNvCxnSpPr/>
          <p:nvPr userDrawn="1"/>
        </p:nvCxnSpPr>
        <p:spPr>
          <a:xfrm>
            <a:off x="457200" y="6169748"/>
            <a:ext cx="8229600" cy="0"/>
          </a:xfrm>
          <a:prstGeom prst="line">
            <a:avLst/>
          </a:prstGeom>
          <a:ln>
            <a:solidFill>
              <a:srgbClr val="4F6092"/>
            </a:solidFill>
          </a:ln>
        </p:spPr>
        <p:style>
          <a:lnRef idx="2">
            <a:schemeClr val="accent1"/>
          </a:lnRef>
          <a:fillRef idx="0">
            <a:schemeClr val="accent1"/>
          </a:fillRef>
          <a:effectRef idx="1">
            <a:schemeClr val="accent1"/>
          </a:effectRef>
          <a:fontRef idx="minor">
            <a:schemeClr val="tx1"/>
          </a:fontRef>
        </p:style>
      </p:cxnSp>
      <p:sp>
        <p:nvSpPr>
          <p:cNvPr id="5" name="Slide Number Placeholder 6"/>
          <p:cNvSpPr>
            <a:spLocks noGrp="1"/>
          </p:cNvSpPr>
          <p:nvPr>
            <p:ph type="sldNum" sz="quarter" idx="12"/>
          </p:nvPr>
        </p:nvSpPr>
        <p:spPr>
          <a:xfrm>
            <a:off x="6553200" y="6356350"/>
            <a:ext cx="2133600" cy="365125"/>
          </a:xfrm>
        </p:spPr>
        <p:txBody>
          <a:bodyPr/>
          <a:lstStyle/>
          <a:p>
            <a:fld id="{093CB035-3BB7-AD43-BE7C-B33438FBBAB5}" type="slidenum">
              <a:rPr lang="en-US" smtClean="0"/>
              <a:t>‹#›</a:t>
            </a:fld>
            <a:endParaRPr lang="en-US"/>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Open Sans"/>
                <a:cs typeface="Open Sans"/>
              </a:defRPr>
            </a:lvl1pPr>
          </a:lstStyle>
          <a:p>
            <a:r>
              <a:rPr lang="en-US" dirty="0" err="1" smtClean="0"/>
              <a:t>www.wakefieldbrunswick.com</a:t>
            </a:r>
            <a:endParaRPr lang="en-US" dirty="0"/>
          </a:p>
        </p:txBody>
      </p:sp>
    </p:spTree>
    <p:extLst>
      <p:ext uri="{BB962C8B-B14F-4D97-AF65-F5344CB8AC3E}">
        <p14:creationId xmlns:p14="http://schemas.microsoft.com/office/powerpoint/2010/main" val="35672707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093CB035-3BB7-AD43-BE7C-B33438FBBAB5}" type="slidenum">
              <a:rPr lang="en-US" smtClean="0"/>
              <a:t>‹#›</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Open Sans"/>
                <a:cs typeface="Open Sans"/>
              </a:defRPr>
            </a:lvl1pPr>
          </a:lstStyle>
          <a:p>
            <a:r>
              <a:rPr lang="en-US" dirty="0" err="1" smtClean="0"/>
              <a:t>www.wakefieldbrunswick.com</a:t>
            </a:r>
            <a:endParaRPr lang="en-US" dirty="0"/>
          </a:p>
        </p:txBody>
      </p:sp>
      <p:cxnSp>
        <p:nvCxnSpPr>
          <p:cNvPr id="9" name="Straight Connector 8"/>
          <p:cNvCxnSpPr/>
          <p:nvPr userDrawn="1"/>
        </p:nvCxnSpPr>
        <p:spPr>
          <a:xfrm>
            <a:off x="457200" y="6169748"/>
            <a:ext cx="8229600" cy="0"/>
          </a:xfrm>
          <a:prstGeom prst="line">
            <a:avLst/>
          </a:prstGeom>
          <a:ln>
            <a:solidFill>
              <a:srgbClr val="4F6092"/>
            </a:solidFill>
          </a:ln>
        </p:spPr>
        <p:style>
          <a:lnRef idx="2">
            <a:schemeClr val="accent1"/>
          </a:lnRef>
          <a:fillRef idx="0">
            <a:schemeClr val="accent1"/>
          </a:fillRef>
          <a:effectRef idx="1">
            <a:schemeClr val="accent1"/>
          </a:effectRef>
          <a:fontRef idx="minor">
            <a:schemeClr val="tx1"/>
          </a:fontRef>
        </p:style>
      </p:cxnSp>
      <p:sp>
        <p:nvSpPr>
          <p:cNvPr id="10" name="Slide Number Placeholder 6"/>
          <p:cNvSpPr txBox="1">
            <a:spLocks/>
          </p:cNvSpPr>
          <p:nvPr userDrawn="1"/>
        </p:nvSpPr>
        <p:spPr>
          <a:xfrm>
            <a:off x="457200" y="635457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chemeClr val="tx1">
                    <a:tint val="75000"/>
                  </a:schemeClr>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n-US" dirty="0"/>
          </a:p>
        </p:txBody>
      </p:sp>
    </p:spTree>
    <p:extLst>
      <p:ext uri="{BB962C8B-B14F-4D97-AF65-F5344CB8AC3E}">
        <p14:creationId xmlns:p14="http://schemas.microsoft.com/office/powerpoint/2010/main" val="27883732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r>
              <a:rPr lang="en-US" dirty="0" err="1" smtClean="0"/>
              <a:t>www.wakefieldbrunswick.com</a:t>
            </a:r>
            <a:endParaRPr lang="en-US" dirty="0"/>
          </a:p>
        </p:txBody>
      </p:sp>
      <p:sp>
        <p:nvSpPr>
          <p:cNvPr id="4" name="Slide Number Placeholder 3"/>
          <p:cNvSpPr>
            <a:spLocks noGrp="1"/>
          </p:cNvSpPr>
          <p:nvPr>
            <p:ph type="sldNum" sz="quarter" idx="11"/>
          </p:nvPr>
        </p:nvSpPr>
        <p:spPr/>
        <p:txBody>
          <a:bodyPr/>
          <a:lstStyle/>
          <a:p>
            <a:fld id="{093CB035-3BB7-AD43-BE7C-B33438FBBAB5}" type="slidenum">
              <a:rPr lang="en-US" smtClean="0"/>
              <a:pPr/>
              <a:t>‹#›</a:t>
            </a:fld>
            <a:endParaRPr lang="en-US"/>
          </a:p>
        </p:txBody>
      </p:sp>
      <p:cxnSp>
        <p:nvCxnSpPr>
          <p:cNvPr id="5" name="Straight Connector 4"/>
          <p:cNvCxnSpPr/>
          <p:nvPr userDrawn="1"/>
        </p:nvCxnSpPr>
        <p:spPr>
          <a:xfrm>
            <a:off x="457200" y="6169748"/>
            <a:ext cx="8229600" cy="0"/>
          </a:xfrm>
          <a:prstGeom prst="line">
            <a:avLst/>
          </a:prstGeom>
          <a:ln>
            <a:solidFill>
              <a:srgbClr val="4F6092"/>
            </a:solidFill>
          </a:ln>
        </p:spPr>
        <p:style>
          <a:lnRef idx="2">
            <a:schemeClr val="accent1"/>
          </a:lnRef>
          <a:fillRef idx="0">
            <a:schemeClr val="accent1"/>
          </a:fillRef>
          <a:effectRef idx="1">
            <a:schemeClr val="accent1"/>
          </a:effectRef>
          <a:fontRef idx="minor">
            <a:schemeClr val="tx1"/>
          </a:fontRef>
        </p:style>
      </p:cxnSp>
      <p:sp>
        <p:nvSpPr>
          <p:cNvPr id="6" name="Slide Number Placeholder 6"/>
          <p:cNvSpPr txBox="1">
            <a:spLocks/>
          </p:cNvSpPr>
          <p:nvPr userDrawn="1"/>
        </p:nvSpPr>
        <p:spPr>
          <a:xfrm>
            <a:off x="457200" y="635457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chemeClr val="tx1">
                    <a:tint val="75000"/>
                  </a:schemeClr>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n-US" dirty="0"/>
          </a:p>
        </p:txBody>
      </p:sp>
    </p:spTree>
    <p:extLst>
      <p:ext uri="{BB962C8B-B14F-4D97-AF65-F5344CB8AC3E}">
        <p14:creationId xmlns:p14="http://schemas.microsoft.com/office/powerpoint/2010/main" val="37240563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dirty="0" err="1" smtClean="0"/>
              <a:t>www.wakefieldbrunswick.com</a:t>
            </a:r>
            <a:endParaRPr lang="en-US" dirty="0" smtClean="0"/>
          </a:p>
        </p:txBody>
      </p:sp>
      <p:sp>
        <p:nvSpPr>
          <p:cNvPr id="4" name="Slide Number Placeholder 3"/>
          <p:cNvSpPr>
            <a:spLocks noGrp="1"/>
          </p:cNvSpPr>
          <p:nvPr>
            <p:ph type="sldNum" sz="quarter" idx="12"/>
          </p:nvPr>
        </p:nvSpPr>
        <p:spPr/>
        <p:txBody>
          <a:bodyPr/>
          <a:lstStyle/>
          <a:p>
            <a:fld id="{25BE7D73-0C2E-B94D-BBA5-49A35C9C973B}" type="slidenum">
              <a:rPr lang="en-US" smtClean="0"/>
              <a:pPr/>
              <a:t>‹#›</a:t>
            </a:fld>
            <a:endParaRPr lang="en-US"/>
          </a:p>
        </p:txBody>
      </p:sp>
      <p:sp>
        <p:nvSpPr>
          <p:cNvPr id="5" name="Slide Number Placeholder 6"/>
          <p:cNvSpPr txBox="1">
            <a:spLocks/>
          </p:cNvSpPr>
          <p:nvPr userDrawn="1"/>
        </p:nvSpPr>
        <p:spPr>
          <a:xfrm>
            <a:off x="457200" y="635457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chemeClr val="tx1">
                    <a:tint val="75000"/>
                  </a:schemeClr>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n-US" dirty="0"/>
          </a:p>
        </p:txBody>
      </p:sp>
    </p:spTree>
    <p:extLst>
      <p:ext uri="{BB962C8B-B14F-4D97-AF65-F5344CB8AC3E}">
        <p14:creationId xmlns:p14="http://schemas.microsoft.com/office/powerpoint/2010/main" val="125730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err="1" smtClean="0"/>
              <a:t>www.wakefieldbrunswick.com</a:t>
            </a:r>
            <a:endParaRPr lang="en-US" dirty="0"/>
          </a:p>
        </p:txBody>
      </p:sp>
      <p:sp>
        <p:nvSpPr>
          <p:cNvPr id="6" name="Slide Number Placeholder 5"/>
          <p:cNvSpPr>
            <a:spLocks noGrp="1"/>
          </p:cNvSpPr>
          <p:nvPr>
            <p:ph type="sldNum" sz="quarter" idx="12"/>
          </p:nvPr>
        </p:nvSpPr>
        <p:spPr/>
        <p:txBody>
          <a:bodyPr/>
          <a:lstStyle/>
          <a:p>
            <a:fld id="{20A2D9D9-9622-9C43-B790-079379D2BF15}" type="slidenum">
              <a:rPr lang="en-US" smtClean="0"/>
              <a:t>‹#›</a:t>
            </a:fld>
            <a:endParaRPr lang="en-US"/>
          </a:p>
        </p:txBody>
      </p:sp>
      <p:sp>
        <p:nvSpPr>
          <p:cNvPr id="7" name="Slide Number Placeholder 6"/>
          <p:cNvSpPr txBox="1">
            <a:spLocks/>
          </p:cNvSpPr>
          <p:nvPr userDrawn="1"/>
        </p:nvSpPr>
        <p:spPr>
          <a:xfrm>
            <a:off x="457200" y="635457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chemeClr val="tx1">
                    <a:tint val="75000"/>
                  </a:schemeClr>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n-US" dirty="0"/>
          </a:p>
        </p:txBody>
      </p:sp>
    </p:spTree>
    <p:extLst>
      <p:ext uri="{BB962C8B-B14F-4D97-AF65-F5344CB8AC3E}">
        <p14:creationId xmlns:p14="http://schemas.microsoft.com/office/powerpoint/2010/main" val="25513900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dirty="0" smtClean="0"/>
              <a:t>Click to edit Master title style</a:t>
            </a:r>
            <a:endParaRPr lang="en-US" dirty="0"/>
          </a:p>
        </p:txBody>
      </p:sp>
      <p:sp>
        <p:nvSpPr>
          <p:cNvPr id="6" name="Slide Number Placeholder 6"/>
          <p:cNvSpPr>
            <a:spLocks noGrp="1"/>
          </p:cNvSpPr>
          <p:nvPr>
            <p:ph type="sldNum" sz="quarter" idx="12"/>
          </p:nvPr>
        </p:nvSpPr>
        <p:spPr>
          <a:xfrm>
            <a:off x="6553200" y="6356350"/>
            <a:ext cx="2133600" cy="365125"/>
          </a:xfrm>
        </p:spPr>
        <p:txBody>
          <a:bodyPr/>
          <a:lstStyle/>
          <a:p>
            <a:fld id="{093CB035-3BB7-AD43-BE7C-B33438FBBAB5}" type="slidenum">
              <a:rPr lang="en-US" smtClean="0"/>
              <a:t>‹#›</a:t>
            </a:fld>
            <a:endParaRPr lang="en-US"/>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Open Sans"/>
                <a:cs typeface="Open Sans"/>
              </a:defRPr>
            </a:lvl1pPr>
          </a:lstStyle>
          <a:p>
            <a:r>
              <a:rPr lang="en-US" dirty="0" err="1" smtClean="0"/>
              <a:t>www.wakefieldbrunswick.com</a:t>
            </a:r>
            <a:endParaRPr lang="en-US" dirty="0"/>
          </a:p>
        </p:txBody>
      </p:sp>
    </p:spTree>
    <p:extLst>
      <p:ext uri="{BB962C8B-B14F-4D97-AF65-F5344CB8AC3E}">
        <p14:creationId xmlns:p14="http://schemas.microsoft.com/office/powerpoint/2010/main" val="30306694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Open Sans"/>
                <a:cs typeface="Open Sans"/>
              </a:defRPr>
            </a:lvl1pPr>
          </a:lstStyle>
          <a:p>
            <a:r>
              <a:rPr lang="en-US" dirty="0" err="1" smtClean="0"/>
              <a:t>www.wakefieldbrunswick.com</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100">
                <a:solidFill>
                  <a:schemeClr val="tx1">
                    <a:tint val="75000"/>
                  </a:schemeClr>
                </a:solidFill>
                <a:latin typeface="Open Sans"/>
                <a:cs typeface="Open Sans"/>
              </a:defRPr>
            </a:lvl1pPr>
          </a:lstStyle>
          <a:p>
            <a:fld id="{093CB035-3BB7-AD43-BE7C-B33438FBBAB5}" type="slidenum">
              <a:rPr lang="en-US" smtClean="0"/>
              <a:pPr/>
              <a:t>‹#›</a:t>
            </a:fld>
            <a:endParaRPr lang="en-US"/>
          </a:p>
        </p:txBody>
      </p:sp>
      <p:cxnSp>
        <p:nvCxnSpPr>
          <p:cNvPr id="10" name="Straight Connector 9"/>
          <p:cNvCxnSpPr/>
          <p:nvPr userDrawn="1"/>
        </p:nvCxnSpPr>
        <p:spPr>
          <a:xfrm>
            <a:off x="457200" y="6169748"/>
            <a:ext cx="8229600" cy="0"/>
          </a:xfrm>
          <a:prstGeom prst="line">
            <a:avLst/>
          </a:prstGeom>
          <a:ln>
            <a:solidFill>
              <a:srgbClr val="50609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050226"/>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Lst>
  <p:timing>
    <p:tnLst>
      <p:par>
        <p:cTn id="1" dur="indefinite" restart="never" nodeType="tmRoot"/>
      </p:par>
    </p:tnLst>
  </p:timing>
  <p:hf hdr="0" dt="0"/>
  <p:txStyles>
    <p:titleStyle>
      <a:lvl1pPr algn="ctr" defTabSz="457200" rtl="0" eaLnBrk="1" latinLnBrk="0" hangingPunct="1">
        <a:spcBef>
          <a:spcPct val="0"/>
        </a:spcBef>
        <a:buNone/>
        <a:defRPr sz="4400" kern="1200">
          <a:solidFill>
            <a:srgbClr val="535357"/>
          </a:solidFill>
          <a:latin typeface="Open Sans Semibold"/>
          <a:ea typeface="+mj-ea"/>
          <a:cs typeface="Open Sans Semibold"/>
        </a:defRPr>
      </a:lvl1pPr>
    </p:titleStyle>
    <p:bodyStyle>
      <a:lvl1pPr marL="0" indent="0" algn="l" defTabSz="457200" rtl="0" eaLnBrk="1" latinLnBrk="0" hangingPunct="1">
        <a:spcBef>
          <a:spcPct val="20000"/>
        </a:spcBef>
        <a:buFont typeface="Arial"/>
        <a:buNone/>
        <a:defRPr sz="3200" b="0" i="0" kern="1200">
          <a:solidFill>
            <a:srgbClr val="535357"/>
          </a:solidFill>
          <a:latin typeface="Open Sans"/>
          <a:ea typeface="+mn-ea"/>
          <a:cs typeface="Open Sans"/>
        </a:defRPr>
      </a:lvl1pPr>
      <a:lvl2pPr marL="914400" indent="-457200" algn="l" defTabSz="457200" rtl="0" eaLnBrk="1" latinLnBrk="0" hangingPunct="1">
        <a:spcBef>
          <a:spcPct val="20000"/>
        </a:spcBef>
        <a:buFont typeface="Wingdings" charset="2"/>
        <a:buChar char="§"/>
        <a:defRPr sz="2800" b="0" i="0" kern="1200">
          <a:solidFill>
            <a:srgbClr val="535357"/>
          </a:solidFill>
          <a:latin typeface="Open Sans"/>
          <a:ea typeface="+mn-ea"/>
          <a:cs typeface="Open Sans"/>
        </a:defRPr>
      </a:lvl2pPr>
      <a:lvl3pPr marL="1257300" indent="-342900" algn="l" defTabSz="457200" rtl="0" eaLnBrk="1" latinLnBrk="0" hangingPunct="1">
        <a:spcBef>
          <a:spcPct val="20000"/>
        </a:spcBef>
        <a:buFont typeface="Wingdings" charset="2"/>
        <a:buChar char="§"/>
        <a:defRPr sz="2400" b="0" i="0" kern="1200">
          <a:solidFill>
            <a:srgbClr val="535357"/>
          </a:solidFill>
          <a:latin typeface="Open Sans"/>
          <a:ea typeface="+mn-ea"/>
          <a:cs typeface="Open Sans"/>
        </a:defRPr>
      </a:lvl3pPr>
      <a:lvl4pPr marL="1714500" indent="-342900" algn="l" defTabSz="457200" rtl="0" eaLnBrk="1" latinLnBrk="0" hangingPunct="1">
        <a:spcBef>
          <a:spcPct val="20000"/>
        </a:spcBef>
        <a:buFont typeface="Wingdings" charset="2"/>
        <a:buChar char="§"/>
        <a:defRPr sz="2000" b="0" i="0" kern="1200">
          <a:solidFill>
            <a:srgbClr val="535357"/>
          </a:solidFill>
          <a:latin typeface="Open Sans"/>
          <a:ea typeface="+mn-ea"/>
          <a:cs typeface="Open Sans"/>
        </a:defRPr>
      </a:lvl4pPr>
      <a:lvl5pPr marL="2171700" indent="-342900" algn="l" defTabSz="457200" rtl="0" eaLnBrk="1" latinLnBrk="0" hangingPunct="1">
        <a:spcBef>
          <a:spcPct val="20000"/>
        </a:spcBef>
        <a:buFont typeface="Wingdings" charset="2"/>
        <a:buChar char="§"/>
        <a:defRPr sz="2000" b="0" i="0" kern="1200">
          <a:solidFill>
            <a:srgbClr val="535357"/>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notesSlide" Target="../notesSlides/notesSlide77.xml"/><Relationship Id="rId16" Type="http://schemas.openxmlformats.org/officeDocument/2006/relationships/diagramColors" Target="../diagrams/colors8.xml"/><Relationship Id="rId1" Type="http://schemas.openxmlformats.org/officeDocument/2006/relationships/slideLayout" Target="../slideLayouts/slideLayout6.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s>
</file>

<file path=ppt/slides/_rels/slide10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jpe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890" y="870325"/>
            <a:ext cx="8860220" cy="2165056"/>
          </a:xfrm>
        </p:spPr>
        <p:txBody>
          <a:bodyPr>
            <a:noAutofit/>
          </a:bodyPr>
          <a:lstStyle/>
          <a:p>
            <a:r>
              <a:rPr lang="en-US" sz="3200" dirty="0" smtClean="0"/>
              <a:t/>
            </a:r>
            <a:br>
              <a:rPr lang="en-US" sz="3200" dirty="0" smtClean="0"/>
            </a:br>
            <a:r>
              <a:rPr lang="en-US" sz="4800" b="1" dirty="0" smtClean="0"/>
              <a:t>Healthcare Business Continuity Planning Workshop</a:t>
            </a:r>
            <a:br>
              <a:rPr lang="en-US" sz="4800" b="1" dirty="0" smtClean="0"/>
            </a:br>
            <a:endParaRPr lang="en-US" sz="4800" b="1" dirty="0"/>
          </a:p>
        </p:txBody>
      </p:sp>
      <p:sp>
        <p:nvSpPr>
          <p:cNvPr id="3" name="Subtitle 2"/>
          <p:cNvSpPr>
            <a:spLocks noGrp="1"/>
          </p:cNvSpPr>
          <p:nvPr>
            <p:ph type="subTitle" idx="1"/>
          </p:nvPr>
        </p:nvSpPr>
        <p:spPr>
          <a:xfrm>
            <a:off x="893135" y="3773964"/>
            <a:ext cx="7368363" cy="1577163"/>
          </a:xfrm>
        </p:spPr>
        <p:txBody>
          <a:bodyPr>
            <a:normAutofit/>
          </a:bodyPr>
          <a:lstStyle/>
          <a:p>
            <a:r>
              <a:rPr lang="en-US" sz="2400" b="1" dirty="0" smtClean="0">
                <a:solidFill>
                  <a:srgbClr val="898989"/>
                </a:solidFill>
              </a:rPr>
              <a:t>Minnesota</a:t>
            </a:r>
          </a:p>
          <a:p>
            <a:r>
              <a:rPr lang="en-US" sz="2400" b="1" dirty="0" smtClean="0">
                <a:solidFill>
                  <a:srgbClr val="898989"/>
                </a:solidFill>
              </a:rPr>
              <a:t>Healthcare System Preparedness Program</a:t>
            </a:r>
          </a:p>
          <a:p>
            <a:r>
              <a:rPr lang="en-US" sz="2400" b="1" dirty="0" smtClean="0">
                <a:solidFill>
                  <a:srgbClr val="898989"/>
                </a:solidFill>
              </a:rPr>
              <a:t>Continuity of Operations</a:t>
            </a:r>
            <a:endParaRPr lang="en-US" sz="2400" b="1" dirty="0">
              <a:solidFill>
                <a:srgbClr val="898989"/>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nchor="ctr"/>
          <a:lstStyle/>
          <a:p>
            <a:pPr algn="ctr"/>
            <a:r>
              <a:rPr lang="en-US" sz="1100" dirty="0">
                <a:solidFill>
                  <a:schemeClr val="tx1">
                    <a:tint val="75000"/>
                  </a:schemeClr>
                </a:solidFill>
                <a:latin typeface="Open Sans"/>
                <a:cs typeface="Open Sans"/>
              </a:rPr>
              <a:t>www.wakefieldbrunswick.com</a:t>
            </a:r>
          </a:p>
        </p:txBody>
      </p:sp>
      <p:sp>
        <p:nvSpPr>
          <p:cNvPr id="5" name="Slide Number Placeholder 4"/>
          <p:cNvSpPr>
            <a:spLocks noGrp="1"/>
          </p:cNvSpPr>
          <p:nvPr>
            <p:ph type="sldNum" sz="quarter" idx="12"/>
          </p:nvPr>
        </p:nvSpPr>
        <p:spPr>
          <a:xfrm>
            <a:off x="6553200" y="6356350"/>
            <a:ext cx="2133600" cy="365125"/>
          </a:xfrm>
        </p:spPr>
        <p:txBody>
          <a:bodyPr/>
          <a:lstStyle/>
          <a:p>
            <a:fld id="{20A2D9D9-9622-9C43-B790-079379D2BF15}" type="slidenum">
              <a:rPr lang="en-US" smtClean="0"/>
              <a:t>1</a:t>
            </a:fld>
            <a:endParaRPr lang="en-US" dirty="0"/>
          </a:p>
        </p:txBody>
      </p:sp>
    </p:spTree>
    <p:extLst>
      <p:ext uri="{BB962C8B-B14F-4D97-AF65-F5344CB8AC3E}">
        <p14:creationId xmlns:p14="http://schemas.microsoft.com/office/powerpoint/2010/main" val="92020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2" name="Title 1"/>
          <p:cNvSpPr>
            <a:spLocks noGrp="1"/>
          </p:cNvSpPr>
          <p:nvPr>
            <p:ph type="title"/>
          </p:nvPr>
        </p:nvSpPr>
        <p:spPr/>
        <p:txBody>
          <a:bodyPr/>
          <a:lstStyle/>
          <a:p>
            <a:endParaRPr lang="en-US"/>
          </a:p>
        </p:txBody>
      </p:sp>
      <p:sp>
        <p:nvSpPr>
          <p:cNvPr id="6" name="Footer Placeholder 5"/>
          <p:cNvSpPr>
            <a:spLocks noGrp="1"/>
          </p:cNvSpPr>
          <p:nvPr>
            <p:ph type="ftr" sz="quarter" idx="10"/>
          </p:nvPr>
        </p:nvSpPr>
        <p:spPr/>
        <p:txBody>
          <a:bodyPr/>
          <a:lstStyle/>
          <a:p>
            <a:r>
              <a:rPr lang="en-US" dirty="0" err="1" smtClean="0"/>
              <a:t>www.wakefieldbrunswick.com</a:t>
            </a:r>
            <a:endParaRPr lang="en-US" dirty="0"/>
          </a:p>
        </p:txBody>
      </p:sp>
      <p:sp>
        <p:nvSpPr>
          <p:cNvPr id="7" name="Slide Number Placeholder 6"/>
          <p:cNvSpPr>
            <a:spLocks noGrp="1"/>
          </p:cNvSpPr>
          <p:nvPr>
            <p:ph type="sldNum" sz="quarter" idx="11"/>
          </p:nvPr>
        </p:nvSpPr>
        <p:spPr/>
        <p:txBody>
          <a:bodyPr/>
          <a:lstStyle/>
          <a:p>
            <a:fld id="{093CB035-3BB7-AD43-BE7C-B33438FBBAB5}" type="slidenum">
              <a:rPr lang="en-US" smtClean="0"/>
              <a:pPr/>
              <a:t>10</a:t>
            </a:fld>
            <a:endParaRPr lang="en-US"/>
          </a:p>
        </p:txBody>
      </p:sp>
      <p:sp>
        <p:nvSpPr>
          <p:cNvPr id="9" name="Rectangle 8"/>
          <p:cNvSpPr/>
          <p:nvPr/>
        </p:nvSpPr>
        <p:spPr>
          <a:xfrm>
            <a:off x="-1" y="-136525"/>
            <a:ext cx="9144001" cy="6994525"/>
          </a:xfrm>
          <a:prstGeom prst="rect">
            <a:avLst/>
          </a:prstGeom>
          <a:solidFill>
            <a:srgbClr val="000000">
              <a:alpha val="69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2"/>
          <p:cNvSpPr txBox="1">
            <a:spLocks/>
          </p:cNvSpPr>
          <p:nvPr/>
        </p:nvSpPr>
        <p:spPr>
          <a:xfrm>
            <a:off x="484002" y="1561659"/>
            <a:ext cx="8229600" cy="513899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10000"/>
              </a:lnSpc>
            </a:pPr>
            <a:r>
              <a:rPr lang="en-US" sz="3600" dirty="0" smtClean="0">
                <a:solidFill>
                  <a:schemeClr val="bg1"/>
                </a:solidFill>
                <a:latin typeface="Open Sans"/>
                <a:cs typeface="Open Sans"/>
              </a:rPr>
              <a:t>Lessons learned from recent events reinforce the need for more extensive Business Continuity Planning (BCP) / Continuity of Operations Planning (COOP)</a:t>
            </a:r>
          </a:p>
          <a:p>
            <a:pPr algn="l"/>
            <a:endParaRPr lang="en-US" sz="3600" dirty="0" smtClean="0">
              <a:solidFill>
                <a:schemeClr val="bg1"/>
              </a:solidFill>
              <a:latin typeface="Open Sans"/>
              <a:cs typeface="Open Sans"/>
            </a:endParaRPr>
          </a:p>
          <a:p>
            <a:pPr algn="l"/>
            <a:endParaRPr lang="en-US" sz="3600" dirty="0" smtClean="0">
              <a:solidFill>
                <a:schemeClr val="bg1"/>
              </a:solidFill>
              <a:latin typeface="Open Sans"/>
              <a:cs typeface="Open Sans"/>
            </a:endParaRPr>
          </a:p>
          <a:p>
            <a:pPr algn="l"/>
            <a:endParaRPr lang="en-US" sz="3600" dirty="0">
              <a:solidFill>
                <a:schemeClr val="bg1"/>
              </a:solidFill>
              <a:latin typeface="Open Sans"/>
              <a:cs typeface="Open Sans"/>
            </a:endParaRPr>
          </a:p>
        </p:txBody>
      </p:sp>
    </p:spTree>
    <p:extLst>
      <p:ext uri="{BB962C8B-B14F-4D97-AF65-F5344CB8AC3E}">
        <p14:creationId xmlns:p14="http://schemas.microsoft.com/office/powerpoint/2010/main" val="216595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r>
              <a:rPr lang="en-US" smtClean="0"/>
              <a:t>www.wakefieldbrunswick.com</a:t>
            </a:r>
            <a:endParaRPr lang="en-US" dirty="0"/>
          </a:p>
        </p:txBody>
      </p:sp>
      <p:sp>
        <p:nvSpPr>
          <p:cNvPr id="6" name="Slide Number Placeholder 5"/>
          <p:cNvSpPr>
            <a:spLocks noGrp="1"/>
          </p:cNvSpPr>
          <p:nvPr>
            <p:ph type="sldNum" sz="quarter" idx="12"/>
          </p:nvPr>
        </p:nvSpPr>
        <p:spPr/>
        <p:txBody>
          <a:bodyPr/>
          <a:lstStyle/>
          <a:p>
            <a:fld id="{093CB035-3BB7-AD43-BE7C-B33438FBBAB5}" type="slidenum">
              <a:rPr lang="en-US" smtClean="0"/>
              <a:t>100</a:t>
            </a:fld>
            <a:endParaRPr lang="en-US"/>
          </a:p>
        </p:txBody>
      </p:sp>
      <p:sp>
        <p:nvSpPr>
          <p:cNvPr id="8" name="Content Placeholder 3"/>
          <p:cNvSpPr>
            <a:spLocks noGrp="1"/>
          </p:cNvSpPr>
          <p:nvPr>
            <p:ph sz="half" idx="2"/>
          </p:nvPr>
        </p:nvSpPr>
        <p:spPr>
          <a:xfrm>
            <a:off x="2385810" y="1843392"/>
            <a:ext cx="6300990" cy="3312268"/>
          </a:xfrm>
        </p:spPr>
        <p:txBody>
          <a:bodyPr>
            <a:normAutofit/>
          </a:bodyPr>
          <a:lstStyle/>
          <a:p>
            <a:pPr>
              <a:lnSpc>
                <a:spcPct val="114000"/>
              </a:lnSpc>
              <a:spcBef>
                <a:spcPts val="0"/>
              </a:spcBef>
              <a:spcAft>
                <a:spcPts val="1200"/>
              </a:spcAft>
            </a:pPr>
            <a:r>
              <a:rPr lang="en-US" dirty="0" smtClean="0"/>
              <a:t>How to establish the framework for your integrated program</a:t>
            </a:r>
          </a:p>
        </p:txBody>
      </p:sp>
      <p:sp>
        <p:nvSpPr>
          <p:cNvPr id="9" name="Rounded Rectangle 8"/>
          <p:cNvSpPr/>
          <p:nvPr/>
        </p:nvSpPr>
        <p:spPr>
          <a:xfrm>
            <a:off x="853833" y="1936967"/>
            <a:ext cx="1019741" cy="1019921"/>
          </a:xfrm>
          <a:prstGeom prst="roundRect">
            <a:avLst/>
          </a:prstGeom>
          <a:gradFill flip="none" rotWithShape="1">
            <a:gsLst>
              <a:gs pos="0">
                <a:schemeClr val="accent1">
                  <a:tint val="100000"/>
                  <a:shade val="100000"/>
                  <a:satMod val="130000"/>
                  <a:alpha val="37000"/>
                </a:schemeClr>
              </a:gs>
              <a:gs pos="100000">
                <a:schemeClr val="accent1">
                  <a:tint val="50000"/>
                  <a:shade val="100000"/>
                  <a:satMod val="350000"/>
                  <a:alpha val="37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latin typeface="Wingdings" charset="2"/>
                <a:cs typeface="Wingdings" charset="2"/>
              </a:rPr>
              <a:t>lll</a:t>
            </a:r>
            <a:endParaRPr lang="en-US" dirty="0">
              <a:solidFill>
                <a:schemeClr val="bg1"/>
              </a:solidFill>
              <a:latin typeface="Wingdings" charset="2"/>
              <a:cs typeface="Wingdings" charset="2"/>
            </a:endParaRPr>
          </a:p>
        </p:txBody>
      </p:sp>
      <p:sp>
        <p:nvSpPr>
          <p:cNvPr id="10" name="Title 1"/>
          <p:cNvSpPr>
            <a:spLocks noGrp="1"/>
          </p:cNvSpPr>
          <p:nvPr>
            <p:ph type="title"/>
          </p:nvPr>
        </p:nvSpPr>
        <p:spPr>
          <a:xfrm>
            <a:off x="457200" y="274638"/>
            <a:ext cx="8229600" cy="1143000"/>
          </a:xfrm>
        </p:spPr>
        <p:txBody>
          <a:bodyPr>
            <a:noAutofit/>
          </a:bodyPr>
          <a:lstStyle/>
          <a:p>
            <a:r>
              <a:rPr lang="en-US" sz="3200" b="1" dirty="0" smtClean="0"/>
              <a:t>At the end of </a:t>
            </a:r>
            <a:r>
              <a:rPr lang="en-US" sz="3200" b="1" dirty="0"/>
              <a:t>M</a:t>
            </a:r>
            <a:r>
              <a:rPr lang="en-US" sz="3200" b="1" dirty="0" smtClean="0"/>
              <a:t>odule 6 you will know </a:t>
            </a:r>
            <a:r>
              <a:rPr lang="en-US" sz="3200" dirty="0" smtClean="0"/>
              <a:t>…</a:t>
            </a:r>
            <a:endParaRPr lang="en-US" sz="3200" b="1" dirty="0"/>
          </a:p>
        </p:txBody>
      </p:sp>
    </p:spTree>
    <p:extLst>
      <p:ext uri="{BB962C8B-B14F-4D97-AF65-F5344CB8AC3E}">
        <p14:creationId xmlns:p14="http://schemas.microsoft.com/office/powerpoint/2010/main" val="98358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3177215"/>
            <a:ext cx="8229600" cy="577850"/>
          </a:xfrm>
          <a:prstGeom prst="rect">
            <a:avLst/>
          </a:prstGeom>
          <a:noFill/>
        </p:spPr>
        <p:txBody>
          <a:bodyPr wrap="square" rtlCol="0">
            <a:spAutoFit/>
          </a:bodyPr>
          <a:lstStyle/>
          <a:p>
            <a:pPr marL="342900" lvl="0" indent="-342900">
              <a:lnSpc>
                <a:spcPct val="150000"/>
              </a:lnSpc>
              <a:buFont typeface="Wingdings" charset="2"/>
              <a:buChar char="q"/>
            </a:pPr>
            <a:endParaRPr lang="en-US" sz="2400" dirty="0">
              <a:latin typeface="Open Sans"/>
              <a:cs typeface="Open Sans"/>
            </a:endParaRPr>
          </a:p>
        </p:txBody>
      </p:sp>
      <p:sp>
        <p:nvSpPr>
          <p:cNvPr id="12" name="Footer Placeholder 11"/>
          <p:cNvSpPr>
            <a:spLocks noGrp="1"/>
          </p:cNvSpPr>
          <p:nvPr>
            <p:ph type="ftr" sz="quarter" idx="10"/>
          </p:nvPr>
        </p:nvSpPr>
        <p:spPr/>
        <p:txBody>
          <a:bodyPr/>
          <a:lstStyle/>
          <a:p>
            <a:r>
              <a:rPr lang="en-US" smtClean="0"/>
              <a:t>www.wakefieldbrunswick.com</a:t>
            </a:r>
            <a:endParaRPr lang="en-US" dirty="0"/>
          </a:p>
        </p:txBody>
      </p:sp>
      <p:sp>
        <p:nvSpPr>
          <p:cNvPr id="13" name="Slide Number Placeholder 12"/>
          <p:cNvSpPr>
            <a:spLocks noGrp="1"/>
          </p:cNvSpPr>
          <p:nvPr>
            <p:ph type="sldNum" sz="quarter" idx="11"/>
          </p:nvPr>
        </p:nvSpPr>
        <p:spPr/>
        <p:txBody>
          <a:bodyPr/>
          <a:lstStyle/>
          <a:p>
            <a:fld id="{093CB035-3BB7-AD43-BE7C-B33438FBBAB5}" type="slidenum">
              <a:rPr lang="en-US" smtClean="0"/>
              <a:pPr/>
              <a:t>101</a:t>
            </a:fld>
            <a:endParaRPr lang="en-US"/>
          </a:p>
        </p:txBody>
      </p:sp>
      <p:sp>
        <p:nvSpPr>
          <p:cNvPr id="2" name="Rectangle 1"/>
          <p:cNvSpPr/>
          <p:nvPr/>
        </p:nvSpPr>
        <p:spPr>
          <a:xfrm>
            <a:off x="457200" y="1598212"/>
            <a:ext cx="7933268" cy="2347830"/>
          </a:xfrm>
          <a:prstGeom prst="rect">
            <a:avLst/>
          </a:prstGeom>
        </p:spPr>
        <p:txBody>
          <a:bodyPr vert="horz" lIns="91440" tIns="45720" rIns="91440" bIns="45720" rtlCol="0">
            <a:noAutofit/>
          </a:bodyPr>
          <a:lstStyle/>
          <a:p>
            <a:pPr marL="461963" indent="-461963">
              <a:lnSpc>
                <a:spcPct val="124000"/>
              </a:lnSpc>
              <a:spcAft>
                <a:spcPts val="1200"/>
              </a:spcAft>
              <a:buFont typeface="Wingdings" charset="2"/>
              <a:buChar char="q"/>
            </a:pPr>
            <a:r>
              <a:rPr lang="en-US" sz="2000" dirty="0">
                <a:solidFill>
                  <a:srgbClr val="535357"/>
                </a:solidFill>
                <a:latin typeface="Open Sans"/>
                <a:cs typeface="Open Sans"/>
              </a:rPr>
              <a:t>Document delegation of authority and orders of succession</a:t>
            </a:r>
          </a:p>
          <a:p>
            <a:pPr marL="461963" indent="-461963">
              <a:lnSpc>
                <a:spcPct val="124000"/>
              </a:lnSpc>
              <a:spcAft>
                <a:spcPts val="1200"/>
              </a:spcAft>
              <a:buFont typeface="Wingdings" charset="2"/>
              <a:buChar char="q"/>
            </a:pPr>
            <a:r>
              <a:rPr lang="en-US" sz="2000" dirty="0">
                <a:solidFill>
                  <a:srgbClr val="535357"/>
                </a:solidFill>
                <a:latin typeface="Open Sans"/>
                <a:cs typeface="Open Sans"/>
              </a:rPr>
              <a:t>Align initiation and termination procedures associated with business continuity with existing procedures in the EOP and which incorporates the Hospital Incident Command System (HICS)</a:t>
            </a:r>
          </a:p>
        </p:txBody>
      </p:sp>
      <p:sp>
        <p:nvSpPr>
          <p:cNvPr id="10" name="Title 2"/>
          <p:cNvSpPr>
            <a:spLocks noGrp="1"/>
          </p:cNvSpPr>
          <p:nvPr>
            <p:ph type="title"/>
          </p:nvPr>
        </p:nvSpPr>
        <p:spPr>
          <a:xfrm>
            <a:off x="457200" y="265591"/>
            <a:ext cx="8229600" cy="1143000"/>
          </a:xfrm>
        </p:spPr>
        <p:txBody>
          <a:bodyPr vert="horz" lIns="91440" tIns="45720" rIns="91440" bIns="45720" rtlCol="0" anchor="ctr">
            <a:normAutofit/>
          </a:bodyPr>
          <a:lstStyle/>
          <a:p>
            <a:r>
              <a:rPr lang="en-US" sz="3600" b="1" dirty="0"/>
              <a:t>Create overarching BCP</a:t>
            </a:r>
          </a:p>
        </p:txBody>
      </p:sp>
    </p:spTree>
    <p:extLst>
      <p:ext uri="{BB962C8B-B14F-4D97-AF65-F5344CB8AC3E}">
        <p14:creationId xmlns:p14="http://schemas.microsoft.com/office/powerpoint/2010/main" val="274197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943" y="767099"/>
            <a:ext cx="8450432" cy="6090901"/>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p>
        </p:txBody>
      </p:sp>
      <p:sp>
        <p:nvSpPr>
          <p:cNvPr id="7" name="Rectangle 6"/>
          <p:cNvSpPr/>
          <p:nvPr/>
        </p:nvSpPr>
        <p:spPr>
          <a:xfrm>
            <a:off x="825362" y="2295429"/>
            <a:ext cx="2286137" cy="3168651"/>
          </a:xfrm>
          <a:prstGeom prst="rect">
            <a:avLst/>
          </a:prstGeom>
          <a:solidFill>
            <a:srgbClr val="D9D9D9"/>
          </a:solidFill>
          <a:ln>
            <a:solidFill>
              <a:srgbClr val="D9D9D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 name="Content Placeholder 4"/>
          <p:cNvGraphicFramePr>
            <a:graphicFrameLocks noGrp="1"/>
          </p:cNvGraphicFramePr>
          <p:nvPr>
            <p:ph sz="half" idx="4294967295"/>
            <p:extLst>
              <p:ext uri="{D42A27DB-BD31-4B8C-83A1-F6EECF244321}">
                <p14:modId xmlns:p14="http://schemas.microsoft.com/office/powerpoint/2010/main" val="4169881515"/>
              </p:ext>
            </p:extLst>
          </p:nvPr>
        </p:nvGraphicFramePr>
        <p:xfrm>
          <a:off x="-469900" y="2496049"/>
          <a:ext cx="48895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3225593" y="2098581"/>
            <a:ext cx="2286137" cy="3365499"/>
          </a:xfrm>
          <a:prstGeom prst="rect">
            <a:avLst/>
          </a:prstGeom>
          <a:solidFill>
            <a:srgbClr val="D9D9D9"/>
          </a:solidFill>
          <a:ln>
            <a:solidFill>
              <a:srgbClr val="D9D9D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ontent Placeholder 4"/>
          <p:cNvGraphicFramePr>
            <a:graphicFrameLocks/>
          </p:cNvGraphicFramePr>
          <p:nvPr>
            <p:extLst>
              <p:ext uri="{D42A27DB-BD31-4B8C-83A1-F6EECF244321}">
                <p14:modId xmlns:p14="http://schemas.microsoft.com/office/powerpoint/2010/main" val="23865449"/>
              </p:ext>
            </p:extLst>
          </p:nvPr>
        </p:nvGraphicFramePr>
        <p:xfrm>
          <a:off x="1866692" y="2496049"/>
          <a:ext cx="4889501" cy="12191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Rectangle 9"/>
          <p:cNvSpPr/>
          <p:nvPr/>
        </p:nvSpPr>
        <p:spPr>
          <a:xfrm>
            <a:off x="5613262" y="1144632"/>
            <a:ext cx="2429382" cy="4306505"/>
          </a:xfrm>
          <a:prstGeom prst="rect">
            <a:avLst/>
          </a:prstGeom>
          <a:solidFill>
            <a:srgbClr val="D9D9D9"/>
          </a:solidFill>
          <a:ln>
            <a:solidFill>
              <a:srgbClr val="D9D9D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811027" y="4389307"/>
            <a:ext cx="2286138" cy="1077218"/>
          </a:xfrm>
          <a:prstGeom prst="rect">
            <a:avLst/>
          </a:prstGeom>
          <a:noFill/>
        </p:spPr>
        <p:txBody>
          <a:bodyPr wrap="square" rtlCol="0">
            <a:spAutoFit/>
          </a:bodyPr>
          <a:lstStyle/>
          <a:p>
            <a:pPr algn="ctr"/>
            <a:r>
              <a:rPr lang="en-US" sz="1600" dirty="0" smtClean="0">
                <a:latin typeface="Open Sans"/>
                <a:cs typeface="Open Sans"/>
              </a:rPr>
              <a:t>Enhance operations and capabilities. </a:t>
            </a:r>
          </a:p>
          <a:p>
            <a:pPr algn="ctr"/>
            <a:endParaRPr lang="en-US" sz="1600" dirty="0">
              <a:latin typeface="Open Sans"/>
              <a:cs typeface="Open Sans"/>
            </a:endParaRPr>
          </a:p>
          <a:p>
            <a:pPr algn="ctr"/>
            <a:r>
              <a:rPr lang="en-US" sz="1600" dirty="0" smtClean="0">
                <a:latin typeface="Open Sans"/>
                <a:cs typeface="Open Sans"/>
              </a:rPr>
              <a:t> </a:t>
            </a:r>
            <a:r>
              <a:rPr lang="en-US" sz="1600" b="1" dirty="0" smtClean="0">
                <a:latin typeface="Open Sans"/>
                <a:cs typeface="Open Sans"/>
              </a:rPr>
              <a:t>Strong Core</a:t>
            </a:r>
            <a:endParaRPr lang="en-US" sz="1600" b="1" dirty="0">
              <a:latin typeface="Open Sans"/>
              <a:cs typeface="Open Sans"/>
            </a:endParaRPr>
          </a:p>
        </p:txBody>
      </p:sp>
      <p:sp>
        <p:nvSpPr>
          <p:cNvPr id="14" name="TextBox 13"/>
          <p:cNvSpPr txBox="1"/>
          <p:nvPr/>
        </p:nvSpPr>
        <p:spPr>
          <a:xfrm>
            <a:off x="3225593" y="4389307"/>
            <a:ext cx="2286137" cy="1077218"/>
          </a:xfrm>
          <a:prstGeom prst="rect">
            <a:avLst/>
          </a:prstGeom>
          <a:noFill/>
        </p:spPr>
        <p:txBody>
          <a:bodyPr wrap="square" rtlCol="0">
            <a:spAutoFit/>
          </a:bodyPr>
          <a:lstStyle/>
          <a:p>
            <a:pPr algn="ctr"/>
            <a:r>
              <a:rPr lang="en-US" sz="1600" dirty="0" smtClean="0">
                <a:latin typeface="Open Sans"/>
                <a:cs typeface="Open Sans"/>
              </a:rPr>
              <a:t>Ability to change and adapt. </a:t>
            </a:r>
          </a:p>
          <a:p>
            <a:pPr algn="ctr"/>
            <a:endParaRPr lang="en-US" sz="1600" b="1" dirty="0">
              <a:latin typeface="Open Sans"/>
              <a:cs typeface="Open Sans"/>
            </a:endParaRPr>
          </a:p>
          <a:p>
            <a:pPr algn="ctr"/>
            <a:r>
              <a:rPr lang="en-US" sz="1600" b="1" dirty="0" smtClean="0">
                <a:latin typeface="Open Sans"/>
                <a:cs typeface="Open Sans"/>
              </a:rPr>
              <a:t>Proactive Response</a:t>
            </a:r>
            <a:endParaRPr lang="en-US" sz="1600" b="1" dirty="0">
              <a:latin typeface="Open Sans"/>
              <a:cs typeface="Open Sans"/>
            </a:endParaRPr>
          </a:p>
        </p:txBody>
      </p:sp>
      <p:sp>
        <p:nvSpPr>
          <p:cNvPr id="15" name="TextBox 14"/>
          <p:cNvSpPr txBox="1"/>
          <p:nvPr/>
        </p:nvSpPr>
        <p:spPr>
          <a:xfrm>
            <a:off x="5613125" y="4389307"/>
            <a:ext cx="2429518" cy="1077218"/>
          </a:xfrm>
          <a:prstGeom prst="rect">
            <a:avLst/>
          </a:prstGeom>
          <a:noFill/>
        </p:spPr>
        <p:txBody>
          <a:bodyPr wrap="square" rtlCol="0">
            <a:spAutoFit/>
          </a:bodyPr>
          <a:lstStyle/>
          <a:p>
            <a:pPr algn="ctr"/>
            <a:r>
              <a:rPr lang="en-US" sz="1600" dirty="0" smtClean="0">
                <a:latin typeface="Open Sans"/>
                <a:cs typeface="Open Sans"/>
              </a:rPr>
              <a:t>Reshape environment as needed.</a:t>
            </a:r>
          </a:p>
          <a:p>
            <a:pPr algn="ctr"/>
            <a:r>
              <a:rPr lang="en-US" sz="1600" dirty="0" smtClean="0">
                <a:latin typeface="Open Sans"/>
                <a:cs typeface="Open Sans"/>
              </a:rPr>
              <a:t>  </a:t>
            </a:r>
          </a:p>
          <a:p>
            <a:pPr algn="ctr"/>
            <a:r>
              <a:rPr lang="en-US" sz="1600" b="1" dirty="0" smtClean="0">
                <a:latin typeface="Open Sans"/>
                <a:cs typeface="Open Sans"/>
              </a:rPr>
              <a:t>Resilience achieved</a:t>
            </a:r>
            <a:endParaRPr lang="en-US" sz="1600" b="1" dirty="0">
              <a:latin typeface="Open Sans"/>
              <a:cs typeface="Open Sans"/>
            </a:endParaRPr>
          </a:p>
        </p:txBody>
      </p:sp>
      <p:graphicFrame>
        <p:nvGraphicFramePr>
          <p:cNvPr id="17" name="Diagram 16"/>
          <p:cNvGraphicFramePr/>
          <p:nvPr>
            <p:extLst>
              <p:ext uri="{D42A27DB-BD31-4B8C-83A1-F6EECF244321}">
                <p14:modId xmlns:p14="http://schemas.microsoft.com/office/powerpoint/2010/main" val="829751508"/>
              </p:ext>
            </p:extLst>
          </p:nvPr>
        </p:nvGraphicFramePr>
        <p:xfrm>
          <a:off x="5999462" y="2195397"/>
          <a:ext cx="1701593" cy="15875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 name="Rectangle 2"/>
          <p:cNvSpPr/>
          <p:nvPr/>
        </p:nvSpPr>
        <p:spPr>
          <a:xfrm>
            <a:off x="811027" y="910434"/>
            <a:ext cx="4802098" cy="1384995"/>
          </a:xfrm>
          <a:prstGeom prst="rect">
            <a:avLst/>
          </a:prstGeom>
        </p:spPr>
        <p:txBody>
          <a:bodyPr wrap="square">
            <a:spAutoFit/>
          </a:bodyPr>
          <a:lstStyle/>
          <a:p>
            <a:r>
              <a:rPr lang="en-US" sz="1400" dirty="0">
                <a:latin typeface="Open Sans"/>
                <a:cs typeface="Open Sans"/>
              </a:rPr>
              <a:t>There is precedent for </a:t>
            </a:r>
            <a:r>
              <a:rPr lang="en-US" sz="1400" b="1" dirty="0">
                <a:latin typeface="Open Sans"/>
                <a:cs typeface="Open Sans"/>
              </a:rPr>
              <a:t>a more holistic approach</a:t>
            </a:r>
            <a:r>
              <a:rPr lang="en-US" sz="1400" dirty="0">
                <a:latin typeface="Open Sans"/>
                <a:cs typeface="Open Sans"/>
              </a:rPr>
              <a:t> </a:t>
            </a:r>
            <a:r>
              <a:rPr lang="en-US" sz="1400" dirty="0" smtClean="0">
                <a:latin typeface="Open Sans"/>
                <a:cs typeface="Open Sans"/>
              </a:rPr>
              <a:t>that goes </a:t>
            </a:r>
            <a:r>
              <a:rPr lang="en-US" sz="1400" dirty="0">
                <a:latin typeface="Open Sans"/>
                <a:cs typeface="Open Sans"/>
              </a:rPr>
              <a:t>beyond </a:t>
            </a:r>
            <a:r>
              <a:rPr lang="en-US" sz="1400" dirty="0" smtClean="0">
                <a:latin typeface="Open Sans"/>
                <a:cs typeface="Open Sans"/>
              </a:rPr>
              <a:t>traditional emergency planning </a:t>
            </a:r>
            <a:r>
              <a:rPr lang="en-US" sz="1400" dirty="0">
                <a:latin typeface="Open Sans"/>
                <a:cs typeface="Open Sans"/>
              </a:rPr>
              <a:t>or </a:t>
            </a:r>
            <a:r>
              <a:rPr lang="en-US" sz="1400" dirty="0" smtClean="0">
                <a:latin typeface="Open Sans"/>
                <a:cs typeface="Open Sans"/>
              </a:rPr>
              <a:t>compliance. </a:t>
            </a:r>
          </a:p>
          <a:p>
            <a:endParaRPr lang="en-US" sz="1400" dirty="0">
              <a:latin typeface="Open Sans"/>
              <a:cs typeface="Open Sans"/>
            </a:endParaRPr>
          </a:p>
          <a:p>
            <a:r>
              <a:rPr lang="en-US" sz="1400" dirty="0" smtClean="0">
                <a:latin typeface="Open Sans"/>
                <a:cs typeface="Open Sans"/>
              </a:rPr>
              <a:t>An integrated </a:t>
            </a:r>
            <a:r>
              <a:rPr lang="en-US" sz="1400" dirty="0">
                <a:latin typeface="Open Sans"/>
                <a:cs typeface="Open Sans"/>
              </a:rPr>
              <a:t>program </a:t>
            </a:r>
            <a:r>
              <a:rPr lang="en-US" sz="1400" dirty="0" smtClean="0">
                <a:latin typeface="Open Sans"/>
                <a:cs typeface="Open Sans"/>
              </a:rPr>
              <a:t>helps achieve </a:t>
            </a:r>
            <a:r>
              <a:rPr lang="en-US" sz="1400" dirty="0">
                <a:latin typeface="Open Sans"/>
                <a:cs typeface="Open Sans"/>
              </a:rPr>
              <a:t>true organizational resilience. </a:t>
            </a:r>
          </a:p>
        </p:txBody>
      </p:sp>
      <p:sp>
        <p:nvSpPr>
          <p:cNvPr id="4" name="Right Arrow 3"/>
          <p:cNvSpPr/>
          <p:nvPr/>
        </p:nvSpPr>
        <p:spPr>
          <a:xfrm>
            <a:off x="825362" y="5729111"/>
            <a:ext cx="7217282" cy="46566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ooter Placeholder 1"/>
          <p:cNvSpPr>
            <a:spLocks noGrp="1"/>
          </p:cNvSpPr>
          <p:nvPr>
            <p:ph type="ftr" sz="quarter" idx="3"/>
          </p:nvPr>
        </p:nvSpPr>
        <p:spPr>
          <a:xfrm>
            <a:off x="3124200" y="6356350"/>
            <a:ext cx="2895600" cy="365125"/>
          </a:xfrm>
        </p:spPr>
        <p:txBody>
          <a:bodyPr/>
          <a:lstStyle/>
          <a:p>
            <a:r>
              <a:rPr lang="en-US" dirty="0" smtClean="0"/>
              <a:t>Copyright © 2014 Wakefield </a:t>
            </a:r>
            <a:r>
              <a:rPr lang="en-US" smtClean="0"/>
              <a:t>Brunswick   </a:t>
            </a:r>
            <a:endParaRPr lang="en-US" dirty="0"/>
          </a:p>
        </p:txBody>
      </p:sp>
      <p:sp>
        <p:nvSpPr>
          <p:cNvPr id="6" name="TextBox 5"/>
          <p:cNvSpPr txBox="1"/>
          <p:nvPr/>
        </p:nvSpPr>
        <p:spPr>
          <a:xfrm>
            <a:off x="391943" y="182323"/>
            <a:ext cx="8168064" cy="646331"/>
          </a:xfrm>
          <a:prstGeom prst="rect">
            <a:avLst/>
          </a:prstGeom>
        </p:spPr>
        <p:txBody>
          <a:bodyPr vert="horz" lIns="91440" tIns="45720" rIns="91440" bIns="45720" rtlCol="0" anchor="ctr">
            <a:normAutofit/>
          </a:bodyPr>
          <a:lstStyle>
            <a:lvl1pPr algn="ctr">
              <a:spcBef>
                <a:spcPct val="0"/>
              </a:spcBef>
              <a:buNone/>
              <a:defRPr sz="3600" b="1">
                <a:solidFill>
                  <a:srgbClr val="535357"/>
                </a:solidFill>
                <a:latin typeface="Open Sans Semibold"/>
                <a:ea typeface="+mj-ea"/>
                <a:cs typeface="Open Sans Semibold"/>
              </a:defRPr>
            </a:lvl1pPr>
          </a:lstStyle>
          <a:p>
            <a:r>
              <a:rPr lang="en-US" dirty="0"/>
              <a:t>Integrated Resiliency Model</a:t>
            </a:r>
          </a:p>
        </p:txBody>
      </p:sp>
    </p:spTree>
    <p:extLst>
      <p:ext uri="{BB962C8B-B14F-4D97-AF65-F5344CB8AC3E}">
        <p14:creationId xmlns:p14="http://schemas.microsoft.com/office/powerpoint/2010/main" val="146556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9" grpId="0">
        <p:bldAsOne/>
      </p:bldGraphic>
      <p:bldP spid="10" grpId="0" animBg="1"/>
      <p:bldP spid="14" grpId="0"/>
      <p:bldP spid="15" grpId="0"/>
      <p:bldGraphic spid="17" grpId="0">
        <p:bldAsOne/>
      </p:bldGraphic>
      <p:bldP spid="3" grpId="0"/>
      <p:bldP spid="4"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3600" b="1" dirty="0"/>
              <a:t>Lesson Learned</a:t>
            </a:r>
          </a:p>
        </p:txBody>
      </p:sp>
      <p:pic>
        <p:nvPicPr>
          <p:cNvPr id="7" name="Picture 6"/>
          <p:cNvPicPr>
            <a:picLocks noChangeAspect="1"/>
          </p:cNvPicPr>
          <p:nvPr/>
        </p:nvPicPr>
        <p:blipFill rotWithShape="1">
          <a:blip r:embed="rId3"/>
          <a:srcRect l="13563" r="1017" b="2810"/>
          <a:stretch/>
        </p:blipFill>
        <p:spPr>
          <a:xfrm>
            <a:off x="457200" y="2388688"/>
            <a:ext cx="3125041" cy="2373365"/>
          </a:xfrm>
          <a:prstGeom prst="rect">
            <a:avLst/>
          </a:prstGeom>
          <a:ln>
            <a:noFill/>
          </a:ln>
          <a:effectLst>
            <a:softEdge rad="112500"/>
          </a:effectLst>
        </p:spPr>
      </p:pic>
      <p:sp>
        <p:nvSpPr>
          <p:cNvPr id="9" name="Rectangle 8"/>
          <p:cNvSpPr/>
          <p:nvPr/>
        </p:nvSpPr>
        <p:spPr>
          <a:xfrm>
            <a:off x="3783540" y="2017098"/>
            <a:ext cx="4903260" cy="3108544"/>
          </a:xfrm>
          <a:prstGeom prst="rect">
            <a:avLst/>
          </a:prstGeom>
        </p:spPr>
        <p:txBody>
          <a:bodyPr wrap="square">
            <a:spAutoFit/>
          </a:bodyPr>
          <a:lstStyle/>
          <a:p>
            <a:r>
              <a:rPr lang="en-US" sz="2800" dirty="0" smtClean="0">
                <a:solidFill>
                  <a:schemeClr val="tx1">
                    <a:lumMod val="65000"/>
                    <a:lumOff val="35000"/>
                  </a:schemeClr>
                </a:solidFill>
                <a:latin typeface="Open Sans"/>
                <a:cs typeface="Open Sans"/>
              </a:rPr>
              <a:t>Ensure </a:t>
            </a:r>
            <a:r>
              <a:rPr lang="en-US" sz="2800" dirty="0">
                <a:solidFill>
                  <a:schemeClr val="tx1">
                    <a:lumMod val="65000"/>
                    <a:lumOff val="35000"/>
                  </a:schemeClr>
                </a:solidFill>
                <a:latin typeface="Open Sans"/>
                <a:cs typeface="Open Sans"/>
              </a:rPr>
              <a:t>strategies and procedures extend to recovery and resumption of normal </a:t>
            </a:r>
            <a:r>
              <a:rPr lang="en-US" sz="2800" dirty="0" smtClean="0">
                <a:solidFill>
                  <a:schemeClr val="tx1">
                    <a:lumMod val="65000"/>
                    <a:lumOff val="35000"/>
                  </a:schemeClr>
                </a:solidFill>
                <a:latin typeface="Open Sans"/>
                <a:cs typeface="Open Sans"/>
              </a:rPr>
              <a:t>operations.  Begin recovery strategies </a:t>
            </a:r>
            <a:r>
              <a:rPr lang="en-US" sz="2800" dirty="0">
                <a:solidFill>
                  <a:schemeClr val="tx1">
                    <a:lumMod val="65000"/>
                    <a:lumOff val="35000"/>
                  </a:schemeClr>
                </a:solidFill>
                <a:latin typeface="Open Sans"/>
                <a:cs typeface="Open Sans"/>
              </a:rPr>
              <a:t>from onset of </a:t>
            </a:r>
            <a:r>
              <a:rPr lang="en-US" sz="2800" dirty="0" smtClean="0">
                <a:solidFill>
                  <a:schemeClr val="tx1">
                    <a:lumMod val="65000"/>
                    <a:lumOff val="35000"/>
                  </a:schemeClr>
                </a:solidFill>
                <a:latin typeface="Open Sans"/>
                <a:cs typeface="Open Sans"/>
              </a:rPr>
              <a:t>event to re-establish capabilities.</a:t>
            </a:r>
            <a:endParaRPr lang="en-US" sz="2800" dirty="0">
              <a:solidFill>
                <a:schemeClr val="tx1">
                  <a:lumMod val="65000"/>
                  <a:lumOff val="35000"/>
                </a:schemeClr>
              </a:solidFill>
              <a:latin typeface="Open Sans"/>
              <a:cs typeface="Open Sans"/>
            </a:endParaRPr>
          </a:p>
        </p:txBody>
      </p:sp>
      <p:sp>
        <p:nvSpPr>
          <p:cNvPr id="6"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Open Sans"/>
                <a:cs typeface="Open Sans"/>
              </a:defRPr>
            </a:lvl1pPr>
          </a:lstStyle>
          <a:p>
            <a:r>
              <a:rPr lang="en-US" dirty="0" err="1" smtClean="0"/>
              <a:t>www.wakefieldbrunswick.com</a:t>
            </a:r>
            <a:endParaRPr lang="en-US" dirty="0"/>
          </a:p>
        </p:txBody>
      </p:sp>
      <p:sp>
        <p:nvSpPr>
          <p:cNvPr id="8"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100">
                <a:solidFill>
                  <a:schemeClr val="tx1">
                    <a:tint val="75000"/>
                  </a:schemeClr>
                </a:solidFill>
                <a:latin typeface="Open Sans"/>
                <a:cs typeface="Open Sans"/>
              </a:defRPr>
            </a:lvl1pPr>
          </a:lstStyle>
          <a:p>
            <a:fld id="{093CB035-3BB7-AD43-BE7C-B33438FBBAB5}" type="slidenum">
              <a:rPr lang="en-US" smtClean="0"/>
              <a:pPr/>
              <a:t>103</a:t>
            </a:fld>
            <a:endParaRPr lang="en-US"/>
          </a:p>
        </p:txBody>
      </p:sp>
    </p:spTree>
    <p:extLst>
      <p:ext uri="{BB962C8B-B14F-4D97-AF65-F5344CB8AC3E}">
        <p14:creationId xmlns:p14="http://schemas.microsoft.com/office/powerpoint/2010/main" val="367664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11528"/>
          <a:stretch/>
        </p:blipFill>
        <p:spPr>
          <a:xfrm>
            <a:off x="-1" y="0"/>
            <a:ext cx="9144001" cy="6858000"/>
          </a:xfrm>
          <a:prstGeom prst="rect">
            <a:avLst/>
          </a:prstGeom>
        </p:spPr>
      </p:pic>
      <p:sp>
        <p:nvSpPr>
          <p:cNvPr id="3" name="TextBox 2"/>
          <p:cNvSpPr txBox="1"/>
          <p:nvPr/>
        </p:nvSpPr>
        <p:spPr>
          <a:xfrm>
            <a:off x="6801556" y="6488668"/>
            <a:ext cx="2342444" cy="307777"/>
          </a:xfrm>
          <a:prstGeom prst="rect">
            <a:avLst/>
          </a:prstGeom>
          <a:noFill/>
        </p:spPr>
        <p:txBody>
          <a:bodyPr wrap="square" rtlCol="0">
            <a:spAutoFit/>
          </a:bodyPr>
          <a:lstStyle/>
          <a:p>
            <a:r>
              <a:rPr lang="en-US" sz="1400" dirty="0" smtClean="0">
                <a:solidFill>
                  <a:schemeClr val="bg1"/>
                </a:solidFill>
                <a:latin typeface="Open Sans"/>
              </a:rPr>
              <a:t>Photo:  Jennifer </a:t>
            </a:r>
            <a:r>
              <a:rPr lang="en-US" sz="1400" dirty="0" err="1" smtClean="0">
                <a:solidFill>
                  <a:schemeClr val="bg1"/>
                </a:solidFill>
                <a:latin typeface="Open Sans"/>
              </a:rPr>
              <a:t>Hohn</a:t>
            </a:r>
            <a:endParaRPr lang="en-US" sz="1400" dirty="0">
              <a:solidFill>
                <a:schemeClr val="bg1"/>
              </a:solidFill>
              <a:latin typeface="Open Sans"/>
            </a:endParaRPr>
          </a:p>
        </p:txBody>
      </p:sp>
    </p:spTree>
    <p:extLst>
      <p:ext uri="{BB962C8B-B14F-4D97-AF65-F5344CB8AC3E}">
        <p14:creationId xmlns:p14="http://schemas.microsoft.com/office/powerpoint/2010/main" val="3313161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11528"/>
          <a:stretch/>
        </p:blipFill>
        <p:spPr>
          <a:xfrm>
            <a:off x="-1" y="0"/>
            <a:ext cx="9144001" cy="6858000"/>
          </a:xfrm>
          <a:prstGeom prst="rect">
            <a:avLst/>
          </a:prstGeom>
        </p:spPr>
      </p:pic>
      <p:sp>
        <p:nvSpPr>
          <p:cNvPr id="3" name="TextBox 2"/>
          <p:cNvSpPr txBox="1"/>
          <p:nvPr/>
        </p:nvSpPr>
        <p:spPr>
          <a:xfrm>
            <a:off x="6801556" y="6488668"/>
            <a:ext cx="2342444" cy="307777"/>
          </a:xfrm>
          <a:prstGeom prst="rect">
            <a:avLst/>
          </a:prstGeom>
          <a:noFill/>
        </p:spPr>
        <p:txBody>
          <a:bodyPr wrap="square" rtlCol="0">
            <a:spAutoFit/>
          </a:bodyPr>
          <a:lstStyle/>
          <a:p>
            <a:r>
              <a:rPr lang="en-US" sz="1400" dirty="0" smtClean="0">
                <a:solidFill>
                  <a:schemeClr val="bg1"/>
                </a:solidFill>
              </a:rPr>
              <a:t>Photo:  Jennifer </a:t>
            </a:r>
            <a:r>
              <a:rPr lang="en-US" sz="1400" dirty="0" err="1" smtClean="0">
                <a:solidFill>
                  <a:schemeClr val="bg1"/>
                </a:solidFill>
              </a:rPr>
              <a:t>Hohn</a:t>
            </a:r>
            <a:endParaRPr lang="en-US" sz="1400" dirty="0">
              <a:solidFill>
                <a:schemeClr val="bg1"/>
              </a:solidFill>
            </a:endParaRPr>
          </a:p>
        </p:txBody>
      </p:sp>
      <p:sp>
        <p:nvSpPr>
          <p:cNvPr id="4" name="Rectangle 3"/>
          <p:cNvSpPr/>
          <p:nvPr/>
        </p:nvSpPr>
        <p:spPr>
          <a:xfrm>
            <a:off x="0" y="0"/>
            <a:ext cx="9144000" cy="6858000"/>
          </a:xfrm>
          <a:prstGeom prst="rect">
            <a:avLst/>
          </a:prstGeom>
          <a:solidFill>
            <a:schemeClr val="tx1">
              <a:alpha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705556" y="2681281"/>
            <a:ext cx="2088444" cy="3693319"/>
          </a:xfrm>
          <a:prstGeom prst="rect">
            <a:avLst/>
          </a:prstGeom>
          <a:noFill/>
        </p:spPr>
        <p:txBody>
          <a:bodyPr wrap="square" rtlCol="0">
            <a:spAutoFit/>
          </a:bodyPr>
          <a:lstStyle/>
          <a:p>
            <a:r>
              <a:rPr lang="en-US" dirty="0" smtClean="0">
                <a:solidFill>
                  <a:schemeClr val="bg1"/>
                </a:solidFill>
                <a:latin typeface="Open Sans"/>
                <a:cs typeface="Tw Cen MT"/>
              </a:rPr>
              <a:t>Actively managing an emergency event.</a:t>
            </a:r>
          </a:p>
          <a:p>
            <a:r>
              <a:rPr lang="en-US" dirty="0" smtClean="0">
                <a:solidFill>
                  <a:schemeClr val="bg1"/>
                </a:solidFill>
                <a:latin typeface="Open Sans"/>
                <a:cs typeface="Tw Cen MT"/>
              </a:rPr>
              <a:t>Incident command activated.</a:t>
            </a:r>
          </a:p>
          <a:p>
            <a:r>
              <a:rPr lang="en-US" dirty="0" smtClean="0">
                <a:solidFill>
                  <a:schemeClr val="bg1"/>
                </a:solidFill>
                <a:latin typeface="Open Sans"/>
                <a:cs typeface="Tw Cen MT"/>
              </a:rPr>
              <a:t>Emergency operations plan activated.</a:t>
            </a:r>
          </a:p>
          <a:p>
            <a:r>
              <a:rPr lang="en-US" dirty="0" smtClean="0">
                <a:solidFill>
                  <a:schemeClr val="bg1"/>
                </a:solidFill>
                <a:latin typeface="Open Sans"/>
                <a:cs typeface="Tw Cen MT"/>
              </a:rPr>
              <a:t>Planning for evacuation.</a:t>
            </a:r>
          </a:p>
          <a:p>
            <a:endParaRPr lang="en-US" dirty="0">
              <a:solidFill>
                <a:schemeClr val="bg1"/>
              </a:solidFill>
              <a:latin typeface="Tw Cen MT"/>
              <a:cs typeface="Tw Cen MT"/>
            </a:endParaRPr>
          </a:p>
          <a:p>
            <a:endParaRPr lang="en-US" dirty="0">
              <a:solidFill>
                <a:schemeClr val="bg1"/>
              </a:solidFill>
              <a:latin typeface="Tw Cen MT"/>
              <a:cs typeface="Tw Cen MT"/>
            </a:endParaRPr>
          </a:p>
          <a:p>
            <a:endParaRPr lang="en-US" dirty="0">
              <a:solidFill>
                <a:schemeClr val="bg1"/>
              </a:solidFill>
              <a:latin typeface="Tw Cen MT"/>
              <a:cs typeface="Tw Cen MT"/>
            </a:endParaRPr>
          </a:p>
        </p:txBody>
      </p:sp>
      <p:sp>
        <p:nvSpPr>
          <p:cNvPr id="7" name="Document 6"/>
          <p:cNvSpPr/>
          <p:nvPr/>
        </p:nvSpPr>
        <p:spPr>
          <a:xfrm>
            <a:off x="705556" y="536222"/>
            <a:ext cx="2088444" cy="2060222"/>
          </a:xfrm>
          <a:prstGeom prst="flowChartDocumen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Open Sans"/>
              </a:rPr>
              <a:t>Emergency Operations</a:t>
            </a:r>
            <a:endParaRPr lang="en-US" dirty="0">
              <a:solidFill>
                <a:schemeClr val="tx1"/>
              </a:solidFill>
              <a:latin typeface="Open Sans"/>
            </a:endParaRPr>
          </a:p>
        </p:txBody>
      </p:sp>
      <p:sp>
        <p:nvSpPr>
          <p:cNvPr id="8" name="Document 7"/>
          <p:cNvSpPr/>
          <p:nvPr/>
        </p:nvSpPr>
        <p:spPr>
          <a:xfrm>
            <a:off x="3412068" y="536222"/>
            <a:ext cx="2088444" cy="2060222"/>
          </a:xfrm>
          <a:prstGeom prst="flowChartDocumen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Open Sans"/>
              </a:rPr>
              <a:t>Business Continuity</a:t>
            </a:r>
            <a:endParaRPr lang="en-US" dirty="0">
              <a:solidFill>
                <a:schemeClr val="tx1"/>
              </a:solidFill>
              <a:latin typeface="Open Sans"/>
            </a:endParaRPr>
          </a:p>
        </p:txBody>
      </p:sp>
      <p:sp>
        <p:nvSpPr>
          <p:cNvPr id="9" name="Document 8"/>
          <p:cNvSpPr/>
          <p:nvPr/>
        </p:nvSpPr>
        <p:spPr>
          <a:xfrm>
            <a:off x="6152445" y="536222"/>
            <a:ext cx="2088444" cy="2060222"/>
          </a:xfrm>
          <a:prstGeom prst="flowChartDocumen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Open Sans"/>
              </a:rPr>
              <a:t>Disaster Recovery</a:t>
            </a:r>
            <a:endParaRPr lang="en-US" dirty="0">
              <a:solidFill>
                <a:schemeClr val="tx1"/>
              </a:solidFill>
              <a:latin typeface="Open Sans"/>
            </a:endParaRPr>
          </a:p>
        </p:txBody>
      </p:sp>
      <p:sp>
        <p:nvSpPr>
          <p:cNvPr id="11" name="TextBox 10"/>
          <p:cNvSpPr txBox="1"/>
          <p:nvPr/>
        </p:nvSpPr>
        <p:spPr>
          <a:xfrm>
            <a:off x="6036734" y="2683127"/>
            <a:ext cx="2204155" cy="1477328"/>
          </a:xfrm>
          <a:prstGeom prst="rect">
            <a:avLst/>
          </a:prstGeom>
          <a:noFill/>
        </p:spPr>
        <p:txBody>
          <a:bodyPr wrap="square" rtlCol="0">
            <a:spAutoFit/>
          </a:bodyPr>
          <a:lstStyle/>
          <a:p>
            <a:r>
              <a:rPr lang="en-US" dirty="0">
                <a:solidFill>
                  <a:schemeClr val="bg1"/>
                </a:solidFill>
                <a:latin typeface="Open Sans"/>
                <a:cs typeface="Tw Cen MT"/>
              </a:rPr>
              <a:t>Planning for relocation of desktop computers and </a:t>
            </a:r>
            <a:r>
              <a:rPr lang="en-US" dirty="0" smtClean="0">
                <a:solidFill>
                  <a:schemeClr val="bg1"/>
                </a:solidFill>
                <a:latin typeface="Open Sans"/>
                <a:cs typeface="Tw Cen MT"/>
              </a:rPr>
              <a:t>servers. </a:t>
            </a:r>
            <a:endParaRPr lang="en-US" dirty="0">
              <a:solidFill>
                <a:schemeClr val="bg1"/>
              </a:solidFill>
              <a:latin typeface="Open Sans"/>
              <a:cs typeface="Tw Cen MT"/>
            </a:endParaRPr>
          </a:p>
          <a:p>
            <a:endParaRPr lang="en-US" dirty="0"/>
          </a:p>
        </p:txBody>
      </p:sp>
      <p:sp>
        <p:nvSpPr>
          <p:cNvPr id="12" name="TextBox 11"/>
          <p:cNvSpPr txBox="1"/>
          <p:nvPr/>
        </p:nvSpPr>
        <p:spPr>
          <a:xfrm>
            <a:off x="3397151" y="2681281"/>
            <a:ext cx="2088444" cy="4247317"/>
          </a:xfrm>
          <a:prstGeom prst="rect">
            <a:avLst/>
          </a:prstGeom>
          <a:noFill/>
        </p:spPr>
        <p:txBody>
          <a:bodyPr wrap="square" rtlCol="0">
            <a:spAutoFit/>
          </a:bodyPr>
          <a:lstStyle/>
          <a:p>
            <a:r>
              <a:rPr lang="en-US" dirty="0">
                <a:solidFill>
                  <a:schemeClr val="bg1"/>
                </a:solidFill>
                <a:latin typeface="Open Sans"/>
                <a:cs typeface="Tw Cen MT"/>
              </a:rPr>
              <a:t>Planning for continuing operations – focus on ancillary departments, emergency services, and assessing alternate care </a:t>
            </a:r>
            <a:r>
              <a:rPr lang="en-US" dirty="0" smtClean="0">
                <a:solidFill>
                  <a:schemeClr val="bg1"/>
                </a:solidFill>
                <a:latin typeface="Open Sans"/>
                <a:cs typeface="Tw Cen MT"/>
              </a:rPr>
              <a:t>facility. </a:t>
            </a:r>
            <a:r>
              <a:rPr lang="en-US" dirty="0" smtClean="0">
                <a:solidFill>
                  <a:srgbClr val="FFFFFF"/>
                </a:solidFill>
                <a:latin typeface="Open Sans"/>
                <a:cs typeface="Tw Cen MT"/>
              </a:rPr>
              <a:t>Planning </a:t>
            </a:r>
            <a:r>
              <a:rPr lang="en-US" dirty="0">
                <a:solidFill>
                  <a:srgbClr val="FFFFFF"/>
                </a:solidFill>
                <a:latin typeface="Open Sans"/>
                <a:cs typeface="Tw Cen MT"/>
              </a:rPr>
              <a:t>for pre-staging, procuring, </a:t>
            </a:r>
            <a:r>
              <a:rPr lang="en-US" dirty="0" smtClean="0">
                <a:solidFill>
                  <a:srgbClr val="FFFFFF"/>
                </a:solidFill>
                <a:latin typeface="Open Sans"/>
                <a:cs typeface="Tw Cen MT"/>
              </a:rPr>
              <a:t>transporting, fuel </a:t>
            </a:r>
            <a:r>
              <a:rPr lang="en-US" dirty="0">
                <a:solidFill>
                  <a:srgbClr val="FFFFFF"/>
                </a:solidFill>
                <a:latin typeface="Open Sans"/>
                <a:cs typeface="Tw Cen MT"/>
              </a:rPr>
              <a:t>and set up of </a:t>
            </a:r>
            <a:r>
              <a:rPr lang="en-US" dirty="0" smtClean="0">
                <a:solidFill>
                  <a:srgbClr val="FFFFFF"/>
                </a:solidFill>
                <a:latin typeface="Open Sans"/>
                <a:cs typeface="Tw Cen MT"/>
              </a:rPr>
              <a:t>supplies.</a:t>
            </a:r>
            <a:endParaRPr lang="en-US" dirty="0">
              <a:solidFill>
                <a:schemeClr val="bg1"/>
              </a:solidFill>
              <a:latin typeface="Open Sans"/>
              <a:cs typeface="Tw Cen MT"/>
            </a:endParaRPr>
          </a:p>
        </p:txBody>
      </p:sp>
    </p:spTree>
    <p:extLst>
      <p:ext uri="{BB962C8B-B14F-4D97-AF65-F5344CB8AC3E}">
        <p14:creationId xmlns:p14="http://schemas.microsoft.com/office/powerpoint/2010/main" val="182994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681" y="1698710"/>
            <a:ext cx="8229600" cy="4517264"/>
          </a:xfrm>
          <a:ln w="38100"/>
        </p:spPr>
        <p:style>
          <a:lnRef idx="2">
            <a:schemeClr val="accent1"/>
          </a:lnRef>
          <a:fillRef idx="1">
            <a:schemeClr val="lt1"/>
          </a:fillRef>
          <a:effectRef idx="0">
            <a:schemeClr val="accent1"/>
          </a:effectRef>
          <a:fontRef idx="minor">
            <a:schemeClr val="dk1"/>
          </a:fontRef>
        </p:style>
        <p:txBody>
          <a:bodyPr>
            <a:noAutofit/>
          </a:bodyPr>
          <a:lstStyle/>
          <a:p>
            <a:pPr marL="457200" algn="ctr">
              <a:spcBef>
                <a:spcPts val="0"/>
              </a:spcBef>
              <a:spcAft>
                <a:spcPts val="1200"/>
              </a:spcAft>
              <a:buSzPct val="150000"/>
            </a:pPr>
            <a:r>
              <a:rPr lang="en-US" sz="2800" b="1" dirty="0" smtClean="0">
                <a:solidFill>
                  <a:srgbClr val="17375E"/>
                </a:solidFill>
                <a:latin typeface="Open Sans Semibold"/>
              </a:rPr>
              <a:t>Creating a framework</a:t>
            </a:r>
          </a:p>
          <a:p>
            <a:pPr marL="514350" indent="-457200">
              <a:spcBef>
                <a:spcPts val="600"/>
              </a:spcBef>
              <a:spcAft>
                <a:spcPts val="600"/>
              </a:spcAft>
              <a:buFont typeface="+mj-lt"/>
              <a:buAutoNum type="arabicPeriod"/>
            </a:pPr>
            <a:r>
              <a:rPr lang="en-US" sz="2000" dirty="0" smtClean="0">
                <a:solidFill>
                  <a:srgbClr val="17375E"/>
                </a:solidFill>
                <a:latin typeface="Open Sans"/>
              </a:rPr>
              <a:t>Review the  </a:t>
            </a:r>
            <a:r>
              <a:rPr lang="en-US" sz="2000" b="1" i="1" dirty="0">
                <a:solidFill>
                  <a:srgbClr val="17375E"/>
                </a:solidFill>
                <a:latin typeface="Open Sans"/>
              </a:rPr>
              <a:t>“EOP – BCP Plan Content” </a:t>
            </a:r>
            <a:r>
              <a:rPr lang="en-US" sz="2000" dirty="0">
                <a:solidFill>
                  <a:srgbClr val="17375E"/>
                </a:solidFill>
                <a:latin typeface="Open Sans"/>
              </a:rPr>
              <a:t>document in your workbook</a:t>
            </a:r>
          </a:p>
          <a:p>
            <a:pPr marL="514350" indent="-457200">
              <a:spcBef>
                <a:spcPts val="600"/>
              </a:spcBef>
              <a:spcAft>
                <a:spcPts val="600"/>
              </a:spcAft>
              <a:buFont typeface="+mj-lt"/>
              <a:buAutoNum type="arabicPeriod"/>
            </a:pPr>
            <a:r>
              <a:rPr lang="en-US" sz="2000" dirty="0" smtClean="0">
                <a:solidFill>
                  <a:srgbClr val="17375E"/>
                </a:solidFill>
                <a:latin typeface="Open Sans"/>
              </a:rPr>
              <a:t>Cross </a:t>
            </a:r>
            <a:r>
              <a:rPr lang="en-US" sz="2000" dirty="0">
                <a:solidFill>
                  <a:srgbClr val="17375E"/>
                </a:solidFill>
                <a:latin typeface="Open Sans"/>
              </a:rPr>
              <a:t>out </a:t>
            </a:r>
            <a:r>
              <a:rPr lang="en-US" sz="2000" dirty="0" smtClean="0">
                <a:solidFill>
                  <a:srgbClr val="17375E"/>
                </a:solidFill>
                <a:latin typeface="Open Sans"/>
              </a:rPr>
              <a:t>any elements that you don’t think belong in your integrated </a:t>
            </a:r>
            <a:r>
              <a:rPr lang="en-US" sz="2000" dirty="0">
                <a:solidFill>
                  <a:srgbClr val="17375E"/>
                </a:solidFill>
                <a:latin typeface="Open Sans"/>
              </a:rPr>
              <a:t>plan</a:t>
            </a:r>
          </a:p>
          <a:p>
            <a:pPr marL="514350" indent="-457200">
              <a:spcBef>
                <a:spcPts val="600"/>
              </a:spcBef>
              <a:spcAft>
                <a:spcPts val="600"/>
              </a:spcAft>
              <a:buFont typeface="+mj-lt"/>
              <a:buAutoNum type="arabicPeriod"/>
            </a:pPr>
            <a:r>
              <a:rPr lang="en-US" sz="2000" dirty="0">
                <a:solidFill>
                  <a:srgbClr val="17375E"/>
                </a:solidFill>
                <a:latin typeface="Open Sans"/>
              </a:rPr>
              <a:t>Circle elements that currently exist and you wish to preserve</a:t>
            </a:r>
          </a:p>
          <a:p>
            <a:pPr marL="514350" indent="-457200">
              <a:spcBef>
                <a:spcPts val="600"/>
              </a:spcBef>
              <a:spcAft>
                <a:spcPts val="600"/>
              </a:spcAft>
              <a:buFont typeface="+mj-lt"/>
              <a:buAutoNum type="arabicPeriod"/>
            </a:pPr>
            <a:r>
              <a:rPr lang="en-US" sz="2000" dirty="0">
                <a:solidFill>
                  <a:srgbClr val="17375E"/>
                </a:solidFill>
                <a:latin typeface="Open Sans"/>
              </a:rPr>
              <a:t>Put </a:t>
            </a:r>
            <a:r>
              <a:rPr lang="en-US" sz="2000" dirty="0" smtClean="0">
                <a:solidFill>
                  <a:srgbClr val="17375E"/>
                </a:solidFill>
                <a:latin typeface="Open Sans"/>
              </a:rPr>
              <a:t>an asterisk “*” </a:t>
            </a:r>
            <a:r>
              <a:rPr lang="en-US" sz="2000" dirty="0">
                <a:solidFill>
                  <a:srgbClr val="17375E"/>
                </a:solidFill>
                <a:latin typeface="Open Sans"/>
              </a:rPr>
              <a:t>next to items you want to add</a:t>
            </a:r>
          </a:p>
          <a:p>
            <a:pPr marL="514350" indent="-457200">
              <a:spcBef>
                <a:spcPts val="600"/>
              </a:spcBef>
              <a:spcAft>
                <a:spcPts val="600"/>
              </a:spcAft>
              <a:buFont typeface="+mj-lt"/>
              <a:buAutoNum type="arabicPeriod"/>
            </a:pPr>
            <a:r>
              <a:rPr lang="en-US" sz="2000" dirty="0">
                <a:solidFill>
                  <a:srgbClr val="17375E"/>
                </a:solidFill>
                <a:latin typeface="Open Sans"/>
              </a:rPr>
              <a:t>Write in any additional elements you want to </a:t>
            </a:r>
            <a:r>
              <a:rPr lang="en-US" sz="2000" dirty="0" smtClean="0">
                <a:solidFill>
                  <a:srgbClr val="17375E"/>
                </a:solidFill>
                <a:latin typeface="Open Sans"/>
              </a:rPr>
              <a:t>add</a:t>
            </a:r>
            <a:endParaRPr lang="en-US" sz="2000" dirty="0">
              <a:solidFill>
                <a:srgbClr val="17375E"/>
              </a:solidFill>
              <a:latin typeface="Open Sans"/>
              <a:cs typeface="Tw Cen MT"/>
            </a:endParaRPr>
          </a:p>
          <a:p>
            <a:pPr marL="0" indent="0">
              <a:lnSpc>
                <a:spcPct val="114000"/>
              </a:lnSpc>
              <a:spcBef>
                <a:spcPts val="0"/>
              </a:spcBef>
              <a:buNone/>
            </a:pPr>
            <a:endParaRPr lang="en-US" sz="2000" dirty="0" smtClean="0">
              <a:solidFill>
                <a:srgbClr val="17375E"/>
              </a:solidFill>
              <a:latin typeface="Open Sans"/>
              <a:cs typeface="Tw Cen MT"/>
            </a:endParaRPr>
          </a:p>
          <a:p>
            <a:pPr>
              <a:lnSpc>
                <a:spcPct val="114000"/>
              </a:lnSpc>
              <a:spcBef>
                <a:spcPts val="0"/>
              </a:spcBef>
            </a:pPr>
            <a:endParaRPr lang="en-US" sz="2000" dirty="0">
              <a:solidFill>
                <a:srgbClr val="17375E"/>
              </a:solidFill>
              <a:latin typeface="Open Sans"/>
              <a:cs typeface="Tw Cen MT"/>
            </a:endParaRPr>
          </a:p>
          <a:p>
            <a:pPr>
              <a:lnSpc>
                <a:spcPct val="114000"/>
              </a:lnSpc>
              <a:spcBef>
                <a:spcPts val="0"/>
              </a:spcBef>
            </a:pPr>
            <a:endParaRPr lang="en-US" sz="2000" dirty="0" smtClean="0">
              <a:solidFill>
                <a:srgbClr val="17375E"/>
              </a:solidFill>
              <a:latin typeface="Open Sans"/>
              <a:cs typeface="Tw Cen MT"/>
            </a:endParaRPr>
          </a:p>
          <a:p>
            <a:pPr>
              <a:lnSpc>
                <a:spcPct val="114000"/>
              </a:lnSpc>
              <a:spcBef>
                <a:spcPts val="0"/>
              </a:spcBef>
            </a:pPr>
            <a:endParaRPr lang="en-US" sz="2000" dirty="0" smtClean="0">
              <a:solidFill>
                <a:srgbClr val="17375E"/>
              </a:solidFill>
              <a:latin typeface="Open Sans"/>
              <a:cs typeface="Tw Cen MT"/>
            </a:endParaRPr>
          </a:p>
          <a:p>
            <a:pPr>
              <a:lnSpc>
                <a:spcPct val="114000"/>
              </a:lnSpc>
              <a:spcBef>
                <a:spcPts val="0"/>
              </a:spcBef>
            </a:pPr>
            <a:endParaRPr lang="en-US" sz="2000" dirty="0">
              <a:solidFill>
                <a:srgbClr val="17375E"/>
              </a:solidFill>
              <a:latin typeface="Open Sans"/>
              <a:cs typeface="Tw Cen MT"/>
            </a:endParaRPr>
          </a:p>
        </p:txBody>
      </p:sp>
      <p:grpSp>
        <p:nvGrpSpPr>
          <p:cNvPr id="4" name="Group 3"/>
          <p:cNvGrpSpPr/>
          <p:nvPr/>
        </p:nvGrpSpPr>
        <p:grpSpPr>
          <a:xfrm>
            <a:off x="455563" y="277186"/>
            <a:ext cx="8237713" cy="1143002"/>
            <a:chOff x="455563" y="277186"/>
            <a:chExt cx="8237713" cy="1143002"/>
          </a:xfrm>
        </p:grpSpPr>
        <p:sp>
          <p:nvSpPr>
            <p:cNvPr id="5" name="Title 2"/>
            <p:cNvSpPr txBox="1">
              <a:spLocks/>
            </p:cNvSpPr>
            <p:nvPr/>
          </p:nvSpPr>
          <p:spPr>
            <a:xfrm>
              <a:off x="457200" y="277187"/>
              <a:ext cx="8229600" cy="1143000"/>
            </a:xfrm>
            <a:prstGeom prst="rect">
              <a:avLst/>
            </a:prstGeom>
            <a:solidFill>
              <a:schemeClr val="tx2">
                <a:lumMod val="40000"/>
                <a:lumOff val="60000"/>
              </a:scheme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rgbClr val="535357"/>
                  </a:solidFill>
                  <a:latin typeface="Open Sans Semibold"/>
                  <a:ea typeface="+mj-ea"/>
                  <a:cs typeface="Open Sans Semibold"/>
                </a:defRPr>
              </a:lvl1pPr>
            </a:lstStyle>
            <a:p>
              <a:pPr>
                <a:lnSpc>
                  <a:spcPct val="120000"/>
                </a:lnSpc>
                <a:spcAft>
                  <a:spcPts val="600"/>
                </a:spcAft>
                <a:defRPr/>
              </a:pPr>
              <a:r>
                <a:rPr lang="en-US" b="1" dirty="0" smtClean="0">
                  <a:solidFill>
                    <a:srgbClr val="444444"/>
                  </a:solidFill>
                </a:rPr>
                <a:t>Exercise - 11</a:t>
              </a:r>
              <a:endParaRPr lang="en-US" dirty="0"/>
            </a:p>
          </p:txBody>
        </p:sp>
        <p:pic>
          <p:nvPicPr>
            <p:cNvPr id="7" name="Picture 6"/>
            <p:cNvPicPr>
              <a:picLocks noChangeAspect="1"/>
            </p:cNvPicPr>
            <p:nvPr/>
          </p:nvPicPr>
          <p:blipFill rotWithShape="1">
            <a:blip r:embed="rId3"/>
            <a:srcRect t="9357" b="11306"/>
            <a:stretch/>
          </p:blipFill>
          <p:spPr>
            <a:xfrm>
              <a:off x="455563" y="277187"/>
              <a:ext cx="906305" cy="1143001"/>
            </a:xfrm>
            <a:prstGeom prst="rect">
              <a:avLst/>
            </a:prstGeom>
          </p:spPr>
        </p:pic>
        <p:pic>
          <p:nvPicPr>
            <p:cNvPr id="8" name="Picture 7"/>
            <p:cNvPicPr>
              <a:picLocks noChangeAspect="1"/>
            </p:cNvPicPr>
            <p:nvPr/>
          </p:nvPicPr>
          <p:blipFill rotWithShape="1">
            <a:blip r:embed="rId3"/>
            <a:srcRect t="9357" b="11306"/>
            <a:stretch/>
          </p:blipFill>
          <p:spPr>
            <a:xfrm>
              <a:off x="7786971" y="277186"/>
              <a:ext cx="906305" cy="1143001"/>
            </a:xfrm>
            <a:prstGeom prst="rect">
              <a:avLst/>
            </a:prstGeom>
          </p:spPr>
        </p:pic>
      </p:grpSp>
      <p:sp>
        <p:nvSpPr>
          <p:cNvPr id="10"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Open Sans"/>
                <a:cs typeface="Open Sans"/>
              </a:defRPr>
            </a:lvl1pPr>
          </a:lstStyle>
          <a:p>
            <a:r>
              <a:rPr lang="en-US" dirty="0" err="1" smtClean="0"/>
              <a:t>www.wakefieldbrunswick.com</a:t>
            </a:r>
            <a:endParaRPr lang="en-US" dirty="0"/>
          </a:p>
        </p:txBody>
      </p:sp>
      <p:sp>
        <p:nvSpPr>
          <p:cNvPr id="11"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100">
                <a:solidFill>
                  <a:schemeClr val="tx1">
                    <a:tint val="75000"/>
                  </a:schemeClr>
                </a:solidFill>
                <a:latin typeface="Open Sans"/>
                <a:cs typeface="Open Sans"/>
              </a:defRPr>
            </a:lvl1pPr>
          </a:lstStyle>
          <a:p>
            <a:fld id="{093CB035-3BB7-AD43-BE7C-B33438FBBAB5}" type="slidenum">
              <a:rPr lang="en-US" smtClean="0"/>
              <a:pPr/>
              <a:t>106</a:t>
            </a:fld>
            <a:endParaRPr lang="en-US"/>
          </a:p>
        </p:txBody>
      </p:sp>
    </p:spTree>
    <p:extLst>
      <p:ext uri="{BB962C8B-B14F-4D97-AF65-F5344CB8AC3E}">
        <p14:creationId xmlns:p14="http://schemas.microsoft.com/office/powerpoint/2010/main" val="232196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305878" y="1590261"/>
            <a:ext cx="6380922" cy="3059570"/>
          </a:xfrm>
        </p:spPr>
        <p:txBody>
          <a:bodyPr>
            <a:normAutofit/>
          </a:bodyPr>
          <a:lstStyle/>
          <a:p>
            <a:pPr marL="514350" indent="-514350">
              <a:lnSpc>
                <a:spcPct val="114000"/>
              </a:lnSpc>
              <a:spcBef>
                <a:spcPts val="0"/>
              </a:spcBef>
              <a:spcAft>
                <a:spcPts val="1200"/>
              </a:spcAft>
              <a:buFont typeface="+mj-lt"/>
              <a:buAutoNum type="arabicPeriod"/>
            </a:pPr>
            <a:r>
              <a:rPr lang="en-US" sz="2400" dirty="0"/>
              <a:t>Business </a:t>
            </a:r>
            <a:r>
              <a:rPr lang="en-US" sz="2400" dirty="0" smtClean="0"/>
              <a:t>Continuity </a:t>
            </a:r>
            <a:r>
              <a:rPr lang="en-US" sz="2400" dirty="0"/>
              <a:t>Action Plan</a:t>
            </a:r>
          </a:p>
          <a:p>
            <a:pPr marL="514350" indent="-514350">
              <a:lnSpc>
                <a:spcPct val="114000"/>
              </a:lnSpc>
              <a:spcBef>
                <a:spcPts val="0"/>
              </a:spcBef>
              <a:spcAft>
                <a:spcPts val="1200"/>
              </a:spcAft>
              <a:buFont typeface="+mj-lt"/>
              <a:buAutoNum type="arabicPeriod"/>
            </a:pPr>
            <a:r>
              <a:rPr lang="en-US" sz="2400" dirty="0" smtClean="0"/>
              <a:t>PDF of Module Presentation</a:t>
            </a:r>
          </a:p>
          <a:p>
            <a:pPr marL="514350" indent="-514350">
              <a:lnSpc>
                <a:spcPct val="114000"/>
              </a:lnSpc>
              <a:spcBef>
                <a:spcPts val="0"/>
              </a:spcBef>
              <a:spcAft>
                <a:spcPts val="1200"/>
              </a:spcAft>
              <a:buFont typeface="+mj-lt"/>
              <a:buAutoNum type="arabicPeriod"/>
            </a:pPr>
            <a:r>
              <a:rPr lang="en-US" sz="2400" dirty="0" smtClean="0"/>
              <a:t>Spanish Peaks Master BCP – Public</a:t>
            </a:r>
          </a:p>
          <a:p>
            <a:pPr marL="514350" indent="-514350">
              <a:lnSpc>
                <a:spcPct val="114000"/>
              </a:lnSpc>
              <a:spcBef>
                <a:spcPts val="0"/>
              </a:spcBef>
              <a:spcAft>
                <a:spcPts val="1200"/>
              </a:spcAft>
              <a:buFont typeface="+mj-lt"/>
              <a:buAutoNum type="arabicPeriod"/>
            </a:pPr>
            <a:r>
              <a:rPr lang="en-US" sz="2400" dirty="0" smtClean="0"/>
              <a:t>EOP – BCP Plan Content</a:t>
            </a:r>
          </a:p>
        </p:txBody>
      </p:sp>
      <p:sp>
        <p:nvSpPr>
          <p:cNvPr id="5" name="Footer Placeholder 4"/>
          <p:cNvSpPr>
            <a:spLocks noGrp="1"/>
          </p:cNvSpPr>
          <p:nvPr>
            <p:ph type="ftr" sz="quarter" idx="3"/>
          </p:nvPr>
        </p:nvSpPr>
        <p:spPr/>
        <p:txBody>
          <a:bodyPr/>
          <a:lstStyle/>
          <a:p>
            <a:r>
              <a:rPr lang="en-US" smtClean="0"/>
              <a:t>www.wakefieldbrunswick.com</a:t>
            </a:r>
            <a:endParaRPr lang="en-US" dirty="0"/>
          </a:p>
        </p:txBody>
      </p:sp>
      <p:sp>
        <p:nvSpPr>
          <p:cNvPr id="6" name="Slide Number Placeholder 5"/>
          <p:cNvSpPr>
            <a:spLocks noGrp="1"/>
          </p:cNvSpPr>
          <p:nvPr>
            <p:ph type="sldNum" sz="quarter" idx="12"/>
          </p:nvPr>
        </p:nvSpPr>
        <p:spPr/>
        <p:txBody>
          <a:bodyPr/>
          <a:lstStyle/>
          <a:p>
            <a:fld id="{093CB035-3BB7-AD43-BE7C-B33438FBBAB5}" type="slidenum">
              <a:rPr lang="en-US" smtClean="0"/>
              <a:t>107</a:t>
            </a:fld>
            <a:endParaRPr lang="en-US"/>
          </a:p>
        </p:txBody>
      </p:sp>
      <p:sp>
        <p:nvSpPr>
          <p:cNvPr id="9" name="Rounded Rectangle 8"/>
          <p:cNvSpPr/>
          <p:nvPr/>
        </p:nvSpPr>
        <p:spPr>
          <a:xfrm>
            <a:off x="853833" y="1936967"/>
            <a:ext cx="1019741" cy="1019921"/>
          </a:xfrm>
          <a:prstGeom prst="roundRect">
            <a:avLst/>
          </a:prstGeom>
          <a:gradFill flip="none" rotWithShape="1">
            <a:gsLst>
              <a:gs pos="0">
                <a:schemeClr val="accent1">
                  <a:tint val="100000"/>
                  <a:shade val="100000"/>
                  <a:satMod val="130000"/>
                  <a:alpha val="37000"/>
                </a:schemeClr>
              </a:gs>
              <a:gs pos="100000">
                <a:schemeClr val="accent1">
                  <a:tint val="50000"/>
                  <a:shade val="100000"/>
                  <a:satMod val="350000"/>
                  <a:alpha val="37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latin typeface="Wingdings" charset="2"/>
                <a:cs typeface="Wingdings" charset="2"/>
              </a:rPr>
              <a:t>lll</a:t>
            </a:r>
            <a:endParaRPr lang="en-US" dirty="0">
              <a:solidFill>
                <a:schemeClr val="bg1"/>
              </a:solidFill>
              <a:latin typeface="Wingdings" charset="2"/>
              <a:cs typeface="Wingdings" charset="2"/>
            </a:endParaRPr>
          </a:p>
        </p:txBody>
      </p:sp>
      <p:sp>
        <p:nvSpPr>
          <p:cNvPr id="8" name="Title 1"/>
          <p:cNvSpPr>
            <a:spLocks noGrp="1"/>
          </p:cNvSpPr>
          <p:nvPr>
            <p:ph type="title"/>
          </p:nvPr>
        </p:nvSpPr>
        <p:spPr>
          <a:xfrm>
            <a:off x="457200" y="274638"/>
            <a:ext cx="8229600" cy="1143000"/>
          </a:xfrm>
        </p:spPr>
        <p:txBody>
          <a:bodyPr>
            <a:noAutofit/>
          </a:bodyPr>
          <a:lstStyle/>
          <a:p>
            <a:r>
              <a:rPr lang="en-US" sz="3600" b="1" dirty="0" smtClean="0"/>
              <a:t>Module 6 Resources</a:t>
            </a:r>
            <a:endParaRPr lang="en-US" sz="3600" b="1" dirty="0"/>
          </a:p>
        </p:txBody>
      </p:sp>
    </p:spTree>
    <p:extLst>
      <p:ext uri="{BB962C8B-B14F-4D97-AF65-F5344CB8AC3E}">
        <p14:creationId xmlns:p14="http://schemas.microsoft.com/office/powerpoint/2010/main" val="296695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3600" b="1" dirty="0"/>
              <a:t>Module 6 Summary</a:t>
            </a:r>
          </a:p>
        </p:txBody>
      </p:sp>
      <p:sp>
        <p:nvSpPr>
          <p:cNvPr id="5" name="Footer Placeholder 4"/>
          <p:cNvSpPr>
            <a:spLocks noGrp="1"/>
          </p:cNvSpPr>
          <p:nvPr>
            <p:ph type="ftr" sz="quarter" idx="3"/>
          </p:nvPr>
        </p:nvSpPr>
        <p:spPr/>
        <p:txBody>
          <a:bodyPr/>
          <a:lstStyle/>
          <a:p>
            <a:r>
              <a:rPr lang="en-US" smtClean="0"/>
              <a:t>www.wakefieldbrunswick.com</a:t>
            </a:r>
            <a:endParaRPr lang="en-US" dirty="0"/>
          </a:p>
        </p:txBody>
      </p:sp>
      <p:sp>
        <p:nvSpPr>
          <p:cNvPr id="6" name="Slide Number Placeholder 5"/>
          <p:cNvSpPr>
            <a:spLocks noGrp="1"/>
          </p:cNvSpPr>
          <p:nvPr>
            <p:ph type="sldNum" sz="quarter" idx="12"/>
          </p:nvPr>
        </p:nvSpPr>
        <p:spPr/>
        <p:txBody>
          <a:bodyPr/>
          <a:lstStyle/>
          <a:p>
            <a:fld id="{093CB035-3BB7-AD43-BE7C-B33438FBBAB5}" type="slidenum">
              <a:rPr lang="en-US" smtClean="0"/>
              <a:t>108</a:t>
            </a:fld>
            <a:endParaRPr lang="en-US"/>
          </a:p>
        </p:txBody>
      </p:sp>
      <p:sp>
        <p:nvSpPr>
          <p:cNvPr id="8" name="Content Placeholder 3"/>
          <p:cNvSpPr>
            <a:spLocks noGrp="1"/>
          </p:cNvSpPr>
          <p:nvPr>
            <p:ph sz="half" idx="2"/>
          </p:nvPr>
        </p:nvSpPr>
        <p:spPr>
          <a:xfrm>
            <a:off x="2305878" y="1598212"/>
            <a:ext cx="6380922" cy="3664463"/>
          </a:xfrm>
        </p:spPr>
        <p:txBody>
          <a:bodyPr>
            <a:normAutofit/>
          </a:bodyPr>
          <a:lstStyle/>
          <a:p>
            <a:pPr>
              <a:lnSpc>
                <a:spcPct val="114000"/>
              </a:lnSpc>
              <a:spcBef>
                <a:spcPts val="0"/>
              </a:spcBef>
              <a:spcAft>
                <a:spcPts val="1200"/>
              </a:spcAft>
            </a:pPr>
            <a:r>
              <a:rPr lang="en-US" sz="2400" b="1" dirty="0"/>
              <a:t>You should now know how to: </a:t>
            </a:r>
            <a:endParaRPr lang="en-US" sz="2400" b="1" dirty="0" smtClean="0"/>
          </a:p>
          <a:p>
            <a:pPr>
              <a:lnSpc>
                <a:spcPct val="114000"/>
              </a:lnSpc>
              <a:spcBef>
                <a:spcPts val="0"/>
              </a:spcBef>
              <a:spcAft>
                <a:spcPts val="1200"/>
              </a:spcAft>
            </a:pPr>
            <a:r>
              <a:rPr lang="en-US" sz="2400" dirty="0" smtClean="0"/>
              <a:t>Establish a framework for integrating your business continuity plan into the Emergency Management program at your facility</a:t>
            </a:r>
          </a:p>
        </p:txBody>
      </p:sp>
      <p:sp>
        <p:nvSpPr>
          <p:cNvPr id="9" name="Rounded Rectangle 8"/>
          <p:cNvSpPr/>
          <p:nvPr/>
        </p:nvSpPr>
        <p:spPr>
          <a:xfrm>
            <a:off x="853833" y="1936967"/>
            <a:ext cx="1019741" cy="1019921"/>
          </a:xfrm>
          <a:prstGeom prst="roundRect">
            <a:avLst/>
          </a:prstGeom>
          <a:gradFill flip="none" rotWithShape="1">
            <a:gsLst>
              <a:gs pos="0">
                <a:schemeClr val="accent1">
                  <a:tint val="100000"/>
                  <a:shade val="100000"/>
                  <a:satMod val="130000"/>
                  <a:alpha val="37000"/>
                </a:schemeClr>
              </a:gs>
              <a:gs pos="100000">
                <a:schemeClr val="accent1">
                  <a:tint val="50000"/>
                  <a:shade val="100000"/>
                  <a:satMod val="350000"/>
                  <a:alpha val="37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latin typeface="Wingdings" charset="2"/>
                <a:cs typeface="Wingdings" charset="2"/>
              </a:rPr>
              <a:t>lll</a:t>
            </a:r>
            <a:endParaRPr lang="en-US" dirty="0">
              <a:solidFill>
                <a:schemeClr val="bg1"/>
              </a:solidFill>
              <a:latin typeface="Wingdings" charset="2"/>
              <a:cs typeface="Wingdings" charset="2"/>
            </a:endParaRPr>
          </a:p>
        </p:txBody>
      </p:sp>
    </p:spTree>
    <p:extLst>
      <p:ext uri="{BB962C8B-B14F-4D97-AF65-F5344CB8AC3E}">
        <p14:creationId xmlns:p14="http://schemas.microsoft.com/office/powerpoint/2010/main" val="311380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8317"/>
            <a:ext cx="7772400" cy="3173095"/>
          </a:xfrm>
        </p:spPr>
        <p:txBody>
          <a:bodyPr>
            <a:normAutofit/>
          </a:bodyPr>
          <a:lstStyle/>
          <a:p>
            <a:r>
              <a:rPr lang="en-US" sz="4400" b="1" dirty="0" smtClean="0"/>
              <a:t>Testing and Maintaining Business Continuity Plans</a:t>
            </a:r>
            <a:endParaRPr lang="en-US" sz="4400" b="1" dirty="0"/>
          </a:p>
        </p:txBody>
      </p:sp>
      <p:sp>
        <p:nvSpPr>
          <p:cNvPr id="3" name="Subtitle 2"/>
          <p:cNvSpPr>
            <a:spLocks noGrp="1"/>
          </p:cNvSpPr>
          <p:nvPr>
            <p:ph type="subTitle" idx="1"/>
          </p:nvPr>
        </p:nvSpPr>
        <p:spPr>
          <a:xfrm>
            <a:off x="437323" y="4627659"/>
            <a:ext cx="8189842" cy="1384852"/>
          </a:xfrm>
        </p:spPr>
        <p:txBody>
          <a:bodyPr>
            <a:normAutofit fontScale="92500" lnSpcReduction="20000"/>
          </a:bodyPr>
          <a:lstStyle/>
          <a:p>
            <a:r>
              <a:rPr lang="en-US" sz="2400" dirty="0" smtClean="0"/>
              <a:t>Module 7</a:t>
            </a:r>
          </a:p>
          <a:p>
            <a:endParaRPr lang="en-US" sz="2400" dirty="0" smtClean="0"/>
          </a:p>
          <a:p>
            <a:r>
              <a:rPr lang="en-US" sz="2400" dirty="0" smtClean="0"/>
              <a:t>Minnesota Healthcare System</a:t>
            </a:r>
          </a:p>
          <a:p>
            <a:r>
              <a:rPr lang="en-US" sz="2400" dirty="0" smtClean="0"/>
              <a:t>Business Continuity Planning Workshop</a:t>
            </a:r>
            <a:endParaRPr lang="en-US" sz="2400" dirty="0"/>
          </a:p>
        </p:txBody>
      </p:sp>
      <p:sp>
        <p:nvSpPr>
          <p:cNvPr id="4" name="Footer Placeholder 3"/>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algn="ctr">
              <a:defRPr sz="1100">
                <a:solidFill>
                  <a:schemeClr val="tx1">
                    <a:tint val="75000"/>
                  </a:schemeClr>
                </a:solidFill>
                <a:latin typeface="Open Sans"/>
                <a:cs typeface="Open Sans"/>
              </a:defRPr>
            </a:lvl1pPr>
          </a:lstStyle>
          <a:p>
            <a:r>
              <a:rPr lang="en-US" dirty="0"/>
              <a:t>www.wakefieldbrunswick.com</a:t>
            </a:r>
          </a:p>
        </p:txBody>
      </p:sp>
      <p:sp>
        <p:nvSpPr>
          <p:cNvPr id="5" name="Slide Number Placeholder 4"/>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a:defRPr sz="1100">
                <a:solidFill>
                  <a:schemeClr val="tx1">
                    <a:tint val="75000"/>
                  </a:schemeClr>
                </a:solidFill>
                <a:latin typeface="Open Sans"/>
                <a:cs typeface="Open Sans"/>
              </a:defRPr>
            </a:lvl1pPr>
          </a:lstStyle>
          <a:p>
            <a:fld id="{20A2D9D9-9622-9C43-B790-079379D2BF15}" type="slidenum">
              <a:rPr lang="en-US"/>
              <a:pPr/>
              <a:t>109</a:t>
            </a:fld>
            <a:endParaRPr lang="en-US" dirty="0"/>
          </a:p>
        </p:txBody>
      </p:sp>
    </p:spTree>
    <p:extLst>
      <p:ext uri="{BB962C8B-B14F-4D97-AF65-F5344CB8AC3E}">
        <p14:creationId xmlns:p14="http://schemas.microsoft.com/office/powerpoint/2010/main" val="13670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What do we need?</a:t>
            </a:r>
            <a:endParaRPr lang="en-US" sz="3600" b="1" dirty="0"/>
          </a:p>
        </p:txBody>
      </p:sp>
      <p:sp>
        <p:nvSpPr>
          <p:cNvPr id="3" name="Content Placeholder 2"/>
          <p:cNvSpPr>
            <a:spLocks noGrp="1"/>
          </p:cNvSpPr>
          <p:nvPr>
            <p:ph idx="1"/>
          </p:nvPr>
        </p:nvSpPr>
        <p:spPr>
          <a:xfrm>
            <a:off x="457200" y="1608083"/>
            <a:ext cx="8229600" cy="4518080"/>
          </a:xfrm>
        </p:spPr>
        <p:txBody>
          <a:bodyPr>
            <a:normAutofit/>
          </a:bodyPr>
          <a:lstStyle/>
          <a:p>
            <a:pPr marL="342900" indent="-342900">
              <a:lnSpc>
                <a:spcPct val="114000"/>
              </a:lnSpc>
              <a:buFont typeface="Wingdings" panose="05000000000000000000" pitchFamily="2" charset="2"/>
              <a:buChar char="q"/>
            </a:pPr>
            <a:r>
              <a:rPr lang="en-US" sz="2400" dirty="0" smtClean="0"/>
              <a:t>Executive buy-in </a:t>
            </a:r>
            <a:r>
              <a:rPr lang="en-US" sz="2400" dirty="0"/>
              <a:t>and </a:t>
            </a:r>
            <a:r>
              <a:rPr lang="en-US" sz="2400" dirty="0" smtClean="0"/>
              <a:t>support</a:t>
            </a:r>
            <a:endParaRPr lang="en-US" sz="2400" dirty="0"/>
          </a:p>
          <a:p>
            <a:pPr marL="342900" indent="-342900">
              <a:lnSpc>
                <a:spcPct val="114000"/>
              </a:lnSpc>
              <a:buFont typeface="Wingdings" panose="05000000000000000000" pitchFamily="2" charset="2"/>
              <a:buChar char="q"/>
            </a:pPr>
            <a:r>
              <a:rPr lang="en-US" sz="2400" dirty="0" smtClean="0"/>
              <a:t>Organizational awareness and participation </a:t>
            </a:r>
          </a:p>
          <a:p>
            <a:pPr marL="342900" indent="-342900">
              <a:lnSpc>
                <a:spcPct val="114000"/>
              </a:lnSpc>
              <a:buFont typeface="Wingdings" panose="05000000000000000000" pitchFamily="2" charset="2"/>
              <a:buChar char="q"/>
            </a:pPr>
            <a:r>
              <a:rPr lang="en-US" sz="2400" dirty="0" smtClean="0"/>
              <a:t>Project planning tools to define milestones, timelines and the resources needed</a:t>
            </a:r>
          </a:p>
          <a:p>
            <a:pPr marL="342900" indent="-342900">
              <a:lnSpc>
                <a:spcPct val="114000"/>
              </a:lnSpc>
              <a:buFont typeface="Wingdings" panose="05000000000000000000" pitchFamily="2" charset="2"/>
              <a:buChar char="q"/>
            </a:pPr>
            <a:r>
              <a:rPr lang="en-US" sz="2400" dirty="0" smtClean="0"/>
              <a:t>Simple, clearly defined plan development processes</a:t>
            </a:r>
          </a:p>
          <a:p>
            <a:pPr marL="342900" indent="-342900">
              <a:lnSpc>
                <a:spcPct val="114000"/>
              </a:lnSpc>
              <a:buFont typeface="Wingdings" panose="05000000000000000000" pitchFamily="2" charset="2"/>
              <a:buChar char="q"/>
            </a:pPr>
            <a:r>
              <a:rPr lang="en-US" sz="2400" dirty="0" smtClean="0"/>
              <a:t>Simple, effective data gathering and documentation tools and templates</a:t>
            </a:r>
            <a:endParaRPr lang="en-US" dirty="0"/>
          </a:p>
        </p:txBody>
      </p:sp>
      <p:sp>
        <p:nvSpPr>
          <p:cNvPr id="4" name="Footer Placeholder 3"/>
          <p:cNvSpPr>
            <a:spLocks noGrp="1"/>
          </p:cNvSpPr>
          <p:nvPr>
            <p:ph type="ftr" sz="quarter" idx="11"/>
          </p:nvPr>
        </p:nvSpPr>
        <p:spPr/>
        <p:txBody>
          <a:bodyPr/>
          <a:lstStyle/>
          <a:p>
            <a:r>
              <a:rPr lang="en-US" smtClean="0"/>
              <a:t>www.wakefieldbrunswick.com</a:t>
            </a:r>
            <a:endParaRPr lang="en-US" dirty="0"/>
          </a:p>
        </p:txBody>
      </p:sp>
      <p:sp>
        <p:nvSpPr>
          <p:cNvPr id="5" name="Slide Number Placeholder 4"/>
          <p:cNvSpPr>
            <a:spLocks noGrp="1"/>
          </p:cNvSpPr>
          <p:nvPr>
            <p:ph type="sldNum" sz="quarter" idx="12"/>
          </p:nvPr>
        </p:nvSpPr>
        <p:spPr/>
        <p:txBody>
          <a:bodyPr/>
          <a:lstStyle/>
          <a:p>
            <a:fld id="{20A2D9D9-9622-9C43-B790-079379D2BF15}" type="slidenum">
              <a:rPr lang="en-US" smtClean="0"/>
              <a:t>11</a:t>
            </a:fld>
            <a:endParaRPr lang="en-US"/>
          </a:p>
        </p:txBody>
      </p:sp>
    </p:spTree>
    <p:extLst>
      <p:ext uri="{BB962C8B-B14F-4D97-AF65-F5344CB8AC3E}">
        <p14:creationId xmlns:p14="http://schemas.microsoft.com/office/powerpoint/2010/main" val="164586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r>
              <a:rPr lang="en-US" dirty="0" smtClean="0"/>
              <a:t>www.wakefieldbrunswick.com</a:t>
            </a:r>
            <a:endParaRPr lang="en-US" dirty="0"/>
          </a:p>
        </p:txBody>
      </p:sp>
      <p:sp>
        <p:nvSpPr>
          <p:cNvPr id="6" name="Slide Number Placeholder 5"/>
          <p:cNvSpPr>
            <a:spLocks noGrp="1"/>
          </p:cNvSpPr>
          <p:nvPr>
            <p:ph type="sldNum" sz="quarter" idx="12"/>
          </p:nvPr>
        </p:nvSpPr>
        <p:spPr/>
        <p:txBody>
          <a:bodyPr/>
          <a:lstStyle/>
          <a:p>
            <a:fld id="{093CB035-3BB7-AD43-BE7C-B33438FBBAB5}" type="slidenum">
              <a:rPr lang="en-US" smtClean="0"/>
              <a:t>110</a:t>
            </a:fld>
            <a:endParaRPr lang="en-US"/>
          </a:p>
        </p:txBody>
      </p:sp>
      <p:sp>
        <p:nvSpPr>
          <p:cNvPr id="8" name="Content Placeholder 3"/>
          <p:cNvSpPr>
            <a:spLocks noGrp="1"/>
          </p:cNvSpPr>
          <p:nvPr>
            <p:ph sz="half" idx="2"/>
          </p:nvPr>
        </p:nvSpPr>
        <p:spPr>
          <a:xfrm>
            <a:off x="2313830" y="1868471"/>
            <a:ext cx="6372970" cy="1718613"/>
          </a:xfrm>
        </p:spPr>
        <p:txBody>
          <a:bodyPr>
            <a:normAutofit fontScale="92500"/>
          </a:bodyPr>
          <a:lstStyle/>
          <a:p>
            <a:pPr marL="514350" indent="-514350">
              <a:lnSpc>
                <a:spcPct val="124000"/>
              </a:lnSpc>
              <a:spcBef>
                <a:spcPts val="0"/>
              </a:spcBef>
              <a:spcAft>
                <a:spcPts val="1200"/>
              </a:spcAft>
              <a:buFont typeface="+mj-lt"/>
              <a:buAutoNum type="arabicPeriod"/>
            </a:pPr>
            <a:r>
              <a:rPr lang="en-US" dirty="0" smtClean="0"/>
              <a:t>How to test your plan</a:t>
            </a:r>
          </a:p>
          <a:p>
            <a:pPr marL="514350" indent="-514350">
              <a:lnSpc>
                <a:spcPct val="124000"/>
              </a:lnSpc>
              <a:spcBef>
                <a:spcPts val="0"/>
              </a:spcBef>
              <a:spcAft>
                <a:spcPts val="1200"/>
              </a:spcAft>
              <a:buFont typeface="+mj-lt"/>
              <a:buAutoNum type="arabicPeriod"/>
            </a:pPr>
            <a:r>
              <a:rPr lang="en-US" dirty="0" smtClean="0"/>
              <a:t>Key elements to successfully manage the maintenance of your plan</a:t>
            </a:r>
            <a:endParaRPr lang="en-US" dirty="0"/>
          </a:p>
        </p:txBody>
      </p:sp>
      <p:sp>
        <p:nvSpPr>
          <p:cNvPr id="7" name="Rounded Rectangle 6"/>
          <p:cNvSpPr/>
          <p:nvPr/>
        </p:nvSpPr>
        <p:spPr>
          <a:xfrm>
            <a:off x="853832" y="2114961"/>
            <a:ext cx="1019741" cy="1019921"/>
          </a:xfrm>
          <a:prstGeom prst="roundRect">
            <a:avLst/>
          </a:prstGeom>
          <a:gradFill flip="none" rotWithShape="1">
            <a:gsLst>
              <a:gs pos="0">
                <a:schemeClr val="accent1">
                  <a:tint val="100000"/>
                  <a:shade val="100000"/>
                  <a:satMod val="130000"/>
                  <a:alpha val="37000"/>
                </a:schemeClr>
              </a:gs>
              <a:gs pos="100000">
                <a:schemeClr val="accent1">
                  <a:tint val="50000"/>
                  <a:shade val="100000"/>
                  <a:satMod val="350000"/>
                  <a:alpha val="37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latin typeface="Wingdings" charset="2"/>
                <a:cs typeface="Wingdings" charset="2"/>
              </a:rPr>
              <a:t>lll</a:t>
            </a:r>
            <a:endParaRPr lang="en-US" dirty="0">
              <a:solidFill>
                <a:schemeClr val="bg1"/>
              </a:solidFill>
              <a:latin typeface="Wingdings" charset="2"/>
              <a:cs typeface="Wingdings" charset="2"/>
            </a:endParaRPr>
          </a:p>
        </p:txBody>
      </p:sp>
      <p:sp>
        <p:nvSpPr>
          <p:cNvPr id="10" name="Title 1"/>
          <p:cNvSpPr>
            <a:spLocks noGrp="1"/>
          </p:cNvSpPr>
          <p:nvPr>
            <p:ph type="title"/>
          </p:nvPr>
        </p:nvSpPr>
        <p:spPr>
          <a:xfrm>
            <a:off x="457200" y="274638"/>
            <a:ext cx="8229600" cy="1143000"/>
          </a:xfrm>
        </p:spPr>
        <p:txBody>
          <a:bodyPr>
            <a:noAutofit/>
          </a:bodyPr>
          <a:lstStyle/>
          <a:p>
            <a:r>
              <a:rPr lang="en-US" sz="3200" b="1" dirty="0" smtClean="0"/>
              <a:t>At the end of </a:t>
            </a:r>
            <a:r>
              <a:rPr lang="en-US" sz="3200" b="1" dirty="0"/>
              <a:t>M</a:t>
            </a:r>
            <a:r>
              <a:rPr lang="en-US" sz="3200" b="1" dirty="0" smtClean="0"/>
              <a:t>odule 7 you will know </a:t>
            </a:r>
            <a:r>
              <a:rPr lang="en-US" sz="3200" dirty="0" smtClean="0"/>
              <a:t>…</a:t>
            </a:r>
            <a:endParaRPr lang="en-US" sz="3200" b="1" dirty="0"/>
          </a:p>
        </p:txBody>
      </p:sp>
    </p:spTree>
    <p:extLst>
      <p:ext uri="{BB962C8B-B14F-4D97-AF65-F5344CB8AC3E}">
        <p14:creationId xmlns:p14="http://schemas.microsoft.com/office/powerpoint/2010/main" val="312309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4204" y="2067339"/>
            <a:ext cx="7893996" cy="1812898"/>
          </a:xfrm>
        </p:spPr>
        <p:txBody>
          <a:bodyPr vert="horz" lIns="91440" tIns="45720" rIns="91440" bIns="45720" rtlCol="0" anchor="ctr">
            <a:normAutofit fontScale="90000"/>
          </a:bodyPr>
          <a:lstStyle/>
          <a:p>
            <a:pPr marL="514350" indent="-514350">
              <a:lnSpc>
                <a:spcPct val="120000"/>
              </a:lnSpc>
            </a:pPr>
            <a:r>
              <a:rPr lang="en-US" sz="5900" b="1" dirty="0"/>
              <a:t>Testing and Exercises</a:t>
            </a:r>
          </a:p>
        </p:txBody>
      </p:sp>
      <p:sp>
        <p:nvSpPr>
          <p:cNvPr id="3"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Open Sans"/>
                <a:cs typeface="Open Sans"/>
              </a:defRPr>
            </a:lvl1pPr>
          </a:lstStyle>
          <a:p>
            <a:r>
              <a:rPr lang="en-US" dirty="0" err="1" smtClean="0"/>
              <a:t>www.wakefieldbrunswick.com</a:t>
            </a:r>
            <a:endParaRPr lang="en-US" dirty="0"/>
          </a:p>
        </p:txBody>
      </p:sp>
      <p:sp>
        <p:nvSpPr>
          <p:cNvPr id="4"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100">
                <a:solidFill>
                  <a:schemeClr val="tx1">
                    <a:tint val="75000"/>
                  </a:schemeClr>
                </a:solidFill>
                <a:latin typeface="Open Sans"/>
                <a:cs typeface="Open Sans"/>
              </a:defRPr>
            </a:lvl1pPr>
          </a:lstStyle>
          <a:p>
            <a:fld id="{093CB035-3BB7-AD43-BE7C-B33438FBBAB5}" type="slidenum">
              <a:rPr lang="en-US" smtClean="0"/>
              <a:pPr/>
              <a:t>111</a:t>
            </a:fld>
            <a:endParaRPr lang="en-US"/>
          </a:p>
        </p:txBody>
      </p:sp>
    </p:spTree>
    <p:extLst>
      <p:ext uri="{BB962C8B-B14F-4D97-AF65-F5344CB8AC3E}">
        <p14:creationId xmlns:p14="http://schemas.microsoft.com/office/powerpoint/2010/main" val="191135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smtClean="0"/>
              <a:t>www.wakefieldbrunswick.com</a:t>
            </a:r>
            <a:endParaRPr lang="en-US" dirty="0"/>
          </a:p>
        </p:txBody>
      </p:sp>
      <p:sp>
        <p:nvSpPr>
          <p:cNvPr id="13" name="Slide Number Placeholder 12"/>
          <p:cNvSpPr>
            <a:spLocks noGrp="1"/>
          </p:cNvSpPr>
          <p:nvPr>
            <p:ph type="sldNum" sz="quarter" idx="11"/>
          </p:nvPr>
        </p:nvSpPr>
        <p:spPr/>
        <p:txBody>
          <a:bodyPr/>
          <a:lstStyle/>
          <a:p>
            <a:fld id="{093CB035-3BB7-AD43-BE7C-B33438FBBAB5}" type="slidenum">
              <a:rPr lang="en-US" smtClean="0"/>
              <a:pPr/>
              <a:t>112</a:t>
            </a:fld>
            <a:endParaRPr lang="en-US"/>
          </a:p>
        </p:txBody>
      </p:sp>
      <p:sp>
        <p:nvSpPr>
          <p:cNvPr id="11" name="TextBox 10"/>
          <p:cNvSpPr txBox="1"/>
          <p:nvPr/>
        </p:nvSpPr>
        <p:spPr>
          <a:xfrm>
            <a:off x="457200" y="1676955"/>
            <a:ext cx="8229600" cy="5591402"/>
          </a:xfrm>
          <a:prstGeom prst="rect">
            <a:avLst/>
          </a:prstGeom>
        </p:spPr>
        <p:txBody>
          <a:bodyPr vert="horz" lIns="91440" tIns="45720" rIns="91440" bIns="45720" rtlCol="0">
            <a:noAutofit/>
          </a:bodyPr>
          <a:lstStyle>
            <a:lvl1pPr marL="461963" indent="-461963">
              <a:lnSpc>
                <a:spcPct val="124000"/>
              </a:lnSpc>
              <a:spcBef>
                <a:spcPts val="0"/>
              </a:spcBef>
              <a:spcAft>
                <a:spcPts val="1200"/>
              </a:spcAft>
              <a:buFont typeface="Wingdings" charset="2"/>
              <a:buChar char="q"/>
              <a:defRPr sz="2000" b="0" i="0">
                <a:solidFill>
                  <a:srgbClr val="535357"/>
                </a:solidFill>
                <a:latin typeface="Open Sans"/>
                <a:cs typeface="Open Sans"/>
              </a:defRPr>
            </a:lvl1pPr>
            <a:lvl2pPr marL="914400" indent="-457200">
              <a:spcBef>
                <a:spcPct val="20000"/>
              </a:spcBef>
              <a:buFont typeface="Wingdings" charset="2"/>
              <a:buChar char="§"/>
              <a:defRPr sz="2800" b="0" i="0">
                <a:solidFill>
                  <a:srgbClr val="535357"/>
                </a:solidFill>
                <a:latin typeface="Open Sans"/>
                <a:cs typeface="Open Sans"/>
              </a:defRPr>
            </a:lvl2pPr>
            <a:lvl3pPr marL="1257300" indent="-342900">
              <a:spcBef>
                <a:spcPct val="20000"/>
              </a:spcBef>
              <a:buFont typeface="Wingdings" charset="2"/>
              <a:buChar char="§"/>
              <a:defRPr sz="2400" b="0" i="0">
                <a:solidFill>
                  <a:srgbClr val="535357"/>
                </a:solidFill>
                <a:latin typeface="Open Sans"/>
                <a:cs typeface="Open Sans"/>
              </a:defRPr>
            </a:lvl3pPr>
            <a:lvl4pPr marL="1714500" indent="-342900">
              <a:spcBef>
                <a:spcPct val="20000"/>
              </a:spcBef>
              <a:buFont typeface="Wingdings" charset="2"/>
              <a:buChar char="§"/>
              <a:defRPr sz="2000" b="0" i="0">
                <a:solidFill>
                  <a:srgbClr val="535357"/>
                </a:solidFill>
                <a:latin typeface="Open Sans"/>
                <a:cs typeface="Open Sans"/>
              </a:defRPr>
            </a:lvl4pPr>
            <a:lvl5pPr marL="2171700" indent="-342900">
              <a:spcBef>
                <a:spcPct val="20000"/>
              </a:spcBef>
              <a:buFont typeface="Wingdings" charset="2"/>
              <a:buChar char="§"/>
              <a:defRPr sz="2000" b="0" i="0">
                <a:solidFill>
                  <a:srgbClr val="535357"/>
                </a:solidFill>
                <a:latin typeface="Open Sans"/>
                <a:cs typeface="Open Sans"/>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Conduct department specific exercises (e.g., operating department using downtime procedures, department closure/relocation/resumption of operations)</a:t>
            </a:r>
          </a:p>
          <a:p>
            <a:r>
              <a:rPr lang="en-US" dirty="0"/>
              <a:t>Exercise can consist of simple table top review at departmental meeting</a:t>
            </a:r>
          </a:p>
          <a:p>
            <a:r>
              <a:rPr lang="en-US" dirty="0"/>
              <a:t>Include scenarios with operational impacts (e.g., supply chain operations, critical infrastructure, technology) </a:t>
            </a:r>
          </a:p>
          <a:p>
            <a:r>
              <a:rPr lang="en-US" dirty="0"/>
              <a:t>If plan includes alternate sites, validate functionality from alternate site(s)</a:t>
            </a:r>
          </a:p>
        </p:txBody>
      </p:sp>
      <p:sp>
        <p:nvSpPr>
          <p:cNvPr id="10" name="Title 2"/>
          <p:cNvSpPr>
            <a:spLocks noGrp="1"/>
          </p:cNvSpPr>
          <p:nvPr>
            <p:ph type="title"/>
          </p:nvPr>
        </p:nvSpPr>
        <p:spPr>
          <a:xfrm>
            <a:off x="457200" y="265591"/>
            <a:ext cx="8229600" cy="1143000"/>
          </a:xfrm>
        </p:spPr>
        <p:txBody>
          <a:bodyPr vert="horz" lIns="91440" tIns="45720" rIns="91440" bIns="45720" rtlCol="0" anchor="ctr">
            <a:normAutofit/>
          </a:bodyPr>
          <a:lstStyle/>
          <a:p>
            <a:r>
              <a:rPr lang="en-US" sz="3600" b="1" dirty="0"/>
              <a:t>Testing and exercising</a:t>
            </a:r>
          </a:p>
        </p:txBody>
      </p:sp>
    </p:spTree>
    <p:extLst>
      <p:ext uri="{BB962C8B-B14F-4D97-AF65-F5344CB8AC3E}">
        <p14:creationId xmlns:p14="http://schemas.microsoft.com/office/powerpoint/2010/main" val="426728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681" y="1698710"/>
            <a:ext cx="8229600" cy="4517264"/>
          </a:xfrm>
          <a:ln w="38100"/>
        </p:spPr>
        <p:style>
          <a:lnRef idx="2">
            <a:schemeClr val="accent1"/>
          </a:lnRef>
          <a:fillRef idx="1">
            <a:schemeClr val="lt1"/>
          </a:fillRef>
          <a:effectRef idx="0">
            <a:schemeClr val="accent1"/>
          </a:effectRef>
          <a:fontRef idx="minor">
            <a:schemeClr val="dk1"/>
          </a:fontRef>
        </p:style>
        <p:txBody>
          <a:bodyPr>
            <a:noAutofit/>
          </a:bodyPr>
          <a:lstStyle/>
          <a:p>
            <a:pPr marL="457200" algn="ctr">
              <a:spcBef>
                <a:spcPts val="0"/>
              </a:spcBef>
              <a:spcAft>
                <a:spcPts val="1200"/>
              </a:spcAft>
              <a:buSzPct val="150000"/>
            </a:pPr>
            <a:r>
              <a:rPr lang="en-US" sz="2800" b="1" dirty="0" smtClean="0">
                <a:solidFill>
                  <a:srgbClr val="17375E"/>
                </a:solidFill>
                <a:latin typeface="Open Sans Semibold"/>
              </a:rPr>
              <a:t>Establishing testing objectives</a:t>
            </a:r>
          </a:p>
          <a:p>
            <a:pPr marL="57150">
              <a:lnSpc>
                <a:spcPct val="114000"/>
              </a:lnSpc>
              <a:spcAft>
                <a:spcPts val="600"/>
              </a:spcAft>
            </a:pPr>
            <a:r>
              <a:rPr lang="en-US" sz="2000" dirty="0" smtClean="0">
                <a:solidFill>
                  <a:srgbClr val="17375E"/>
                </a:solidFill>
                <a:latin typeface="Open Sans"/>
              </a:rPr>
              <a:t>Referring to the list below as examples, develop three other objectives that you may include in </a:t>
            </a:r>
            <a:r>
              <a:rPr lang="en-US" sz="2000" dirty="0">
                <a:solidFill>
                  <a:srgbClr val="17375E"/>
                </a:solidFill>
                <a:latin typeface="Open Sans"/>
              </a:rPr>
              <a:t>your next drill, test or </a:t>
            </a:r>
            <a:r>
              <a:rPr lang="en-US" sz="2000" dirty="0" smtClean="0">
                <a:solidFill>
                  <a:srgbClr val="17375E"/>
                </a:solidFill>
                <a:latin typeface="Open Sans"/>
              </a:rPr>
              <a:t>exercise.</a:t>
            </a:r>
            <a:endParaRPr lang="en-US" sz="2000" dirty="0">
              <a:solidFill>
                <a:srgbClr val="17375E"/>
              </a:solidFill>
              <a:latin typeface="Open Sans"/>
            </a:endParaRPr>
          </a:p>
          <a:p>
            <a:pPr marL="1036638" lvl="2">
              <a:spcBef>
                <a:spcPts val="600"/>
              </a:spcBef>
              <a:spcAft>
                <a:spcPts val="600"/>
              </a:spcAft>
              <a:buSzPct val="150000"/>
              <a:buFont typeface="Wingdings" panose="05000000000000000000" pitchFamily="2" charset="2"/>
              <a:buChar char="§"/>
              <a:defRPr/>
            </a:pPr>
            <a:r>
              <a:rPr lang="en-US" sz="1800" b="1" dirty="0">
                <a:solidFill>
                  <a:srgbClr val="17375E"/>
                </a:solidFill>
                <a:latin typeface="Open Sans"/>
                <a:cs typeface="Open Sans"/>
              </a:rPr>
              <a:t>Test Downtime Procedures:  </a:t>
            </a:r>
            <a:r>
              <a:rPr lang="en-US" sz="1800" dirty="0">
                <a:solidFill>
                  <a:srgbClr val="17375E"/>
                </a:solidFill>
                <a:latin typeface="Open Sans"/>
                <a:cs typeface="Open Sans"/>
              </a:rPr>
              <a:t>Departments demonstrate ability to carry out essential functions for 4 hours using </a:t>
            </a:r>
            <a:r>
              <a:rPr lang="en-US" sz="1800" dirty="0" smtClean="0">
                <a:solidFill>
                  <a:srgbClr val="17375E"/>
                </a:solidFill>
                <a:latin typeface="Open Sans"/>
                <a:cs typeface="Open Sans"/>
              </a:rPr>
              <a:t>downtime </a:t>
            </a:r>
            <a:r>
              <a:rPr lang="en-US" sz="1800" dirty="0">
                <a:solidFill>
                  <a:srgbClr val="17375E"/>
                </a:solidFill>
                <a:latin typeface="Open Sans"/>
                <a:cs typeface="Open Sans"/>
              </a:rPr>
              <a:t>procedures for EHR outages</a:t>
            </a:r>
          </a:p>
          <a:p>
            <a:pPr marL="1036638" lvl="2">
              <a:spcBef>
                <a:spcPts val="600"/>
              </a:spcBef>
              <a:spcAft>
                <a:spcPts val="600"/>
              </a:spcAft>
              <a:buSzPct val="150000"/>
              <a:buFont typeface="Wingdings" panose="05000000000000000000" pitchFamily="2" charset="2"/>
              <a:buChar char="§"/>
              <a:defRPr/>
            </a:pPr>
            <a:r>
              <a:rPr lang="en-US" sz="1800" b="1" dirty="0">
                <a:solidFill>
                  <a:srgbClr val="17375E"/>
                </a:solidFill>
                <a:latin typeface="Open Sans"/>
                <a:cs typeface="Open Sans"/>
              </a:rPr>
              <a:t>Test Telecommuting Strategy:  </a:t>
            </a:r>
            <a:r>
              <a:rPr lang="en-US" sz="1800" dirty="0">
                <a:solidFill>
                  <a:srgbClr val="17375E"/>
                </a:solidFill>
                <a:latin typeface="Open Sans"/>
                <a:cs typeface="Open Sans"/>
              </a:rPr>
              <a:t>Conduct a work-from-home day with all departments in administration building</a:t>
            </a:r>
          </a:p>
          <a:p>
            <a:pPr marL="1036638" lvl="2">
              <a:spcBef>
                <a:spcPts val="600"/>
              </a:spcBef>
              <a:spcAft>
                <a:spcPts val="600"/>
              </a:spcAft>
              <a:buSzPct val="150000"/>
              <a:buFont typeface="Wingdings" panose="05000000000000000000" pitchFamily="2" charset="2"/>
              <a:buChar char="§"/>
              <a:defRPr/>
            </a:pPr>
            <a:r>
              <a:rPr lang="en-US" sz="1800" b="1" dirty="0">
                <a:solidFill>
                  <a:srgbClr val="17375E"/>
                </a:solidFill>
                <a:latin typeface="Open Sans"/>
                <a:cs typeface="Open Sans"/>
              </a:rPr>
              <a:t>Test Department BCP:  </a:t>
            </a:r>
            <a:r>
              <a:rPr lang="en-US" sz="1800" dirty="0">
                <a:solidFill>
                  <a:srgbClr val="17375E"/>
                </a:solidFill>
                <a:latin typeface="Open Sans"/>
                <a:cs typeface="Open Sans"/>
              </a:rPr>
              <a:t>Conduct a drill with one department involving relocation and resumption of essential functions as defined in the departmental BCP</a:t>
            </a:r>
          </a:p>
          <a:p>
            <a:pPr marL="514350" indent="-457200">
              <a:lnSpc>
                <a:spcPct val="114000"/>
              </a:lnSpc>
              <a:buFont typeface="+mj-lt"/>
              <a:buAutoNum type="arabicPeriod"/>
            </a:pPr>
            <a:endParaRPr lang="en-US" sz="2200" dirty="0" smtClean="0">
              <a:solidFill>
                <a:srgbClr val="17375E"/>
              </a:solidFill>
              <a:latin typeface="Open Sans"/>
              <a:cs typeface="Tw Cen MT"/>
            </a:endParaRPr>
          </a:p>
          <a:p>
            <a:pPr marL="0" indent="0">
              <a:lnSpc>
                <a:spcPct val="114000"/>
              </a:lnSpc>
              <a:spcBef>
                <a:spcPts val="0"/>
              </a:spcBef>
              <a:buNone/>
            </a:pPr>
            <a:endParaRPr lang="en-US" sz="2000" dirty="0">
              <a:solidFill>
                <a:srgbClr val="17375E"/>
              </a:solidFill>
              <a:latin typeface="Open Sans"/>
              <a:cs typeface="Tw Cen MT"/>
            </a:endParaRPr>
          </a:p>
          <a:p>
            <a:pPr marL="0" indent="0">
              <a:lnSpc>
                <a:spcPct val="114000"/>
              </a:lnSpc>
              <a:spcBef>
                <a:spcPts val="0"/>
              </a:spcBef>
              <a:buNone/>
            </a:pPr>
            <a:endParaRPr lang="en-US" sz="2000" dirty="0" smtClean="0">
              <a:solidFill>
                <a:srgbClr val="17375E"/>
              </a:solidFill>
              <a:latin typeface="Open Sans"/>
              <a:cs typeface="Tw Cen MT"/>
            </a:endParaRPr>
          </a:p>
          <a:p>
            <a:pPr>
              <a:lnSpc>
                <a:spcPct val="114000"/>
              </a:lnSpc>
              <a:spcBef>
                <a:spcPts val="0"/>
              </a:spcBef>
            </a:pPr>
            <a:endParaRPr lang="en-US" sz="2000" dirty="0">
              <a:solidFill>
                <a:srgbClr val="17375E"/>
              </a:solidFill>
              <a:latin typeface="Open Sans"/>
              <a:cs typeface="Tw Cen MT"/>
            </a:endParaRPr>
          </a:p>
          <a:p>
            <a:pPr>
              <a:lnSpc>
                <a:spcPct val="114000"/>
              </a:lnSpc>
              <a:spcBef>
                <a:spcPts val="0"/>
              </a:spcBef>
            </a:pPr>
            <a:endParaRPr lang="en-US" sz="2000" dirty="0" smtClean="0">
              <a:solidFill>
                <a:srgbClr val="17375E"/>
              </a:solidFill>
              <a:latin typeface="Open Sans"/>
              <a:cs typeface="Tw Cen MT"/>
            </a:endParaRPr>
          </a:p>
          <a:p>
            <a:pPr>
              <a:lnSpc>
                <a:spcPct val="114000"/>
              </a:lnSpc>
              <a:spcBef>
                <a:spcPts val="0"/>
              </a:spcBef>
            </a:pPr>
            <a:endParaRPr lang="en-US" sz="2000" dirty="0" smtClean="0">
              <a:solidFill>
                <a:srgbClr val="17375E"/>
              </a:solidFill>
              <a:latin typeface="Open Sans"/>
              <a:cs typeface="Tw Cen MT"/>
            </a:endParaRPr>
          </a:p>
          <a:p>
            <a:pPr>
              <a:lnSpc>
                <a:spcPct val="114000"/>
              </a:lnSpc>
              <a:spcBef>
                <a:spcPts val="0"/>
              </a:spcBef>
            </a:pPr>
            <a:endParaRPr lang="en-US" sz="2000" dirty="0">
              <a:solidFill>
                <a:srgbClr val="17375E"/>
              </a:solidFill>
              <a:latin typeface="Open Sans"/>
              <a:cs typeface="Tw Cen MT"/>
            </a:endParaRPr>
          </a:p>
        </p:txBody>
      </p:sp>
      <p:grpSp>
        <p:nvGrpSpPr>
          <p:cNvPr id="4" name="Group 3"/>
          <p:cNvGrpSpPr/>
          <p:nvPr/>
        </p:nvGrpSpPr>
        <p:grpSpPr>
          <a:xfrm>
            <a:off x="455563" y="277186"/>
            <a:ext cx="8237713" cy="1143002"/>
            <a:chOff x="455563" y="277186"/>
            <a:chExt cx="8237713" cy="1143002"/>
          </a:xfrm>
        </p:grpSpPr>
        <p:sp>
          <p:nvSpPr>
            <p:cNvPr id="5" name="Title 2"/>
            <p:cNvSpPr txBox="1">
              <a:spLocks/>
            </p:cNvSpPr>
            <p:nvPr/>
          </p:nvSpPr>
          <p:spPr>
            <a:xfrm>
              <a:off x="457200" y="277187"/>
              <a:ext cx="8229600" cy="1143000"/>
            </a:xfrm>
            <a:prstGeom prst="rect">
              <a:avLst/>
            </a:prstGeom>
            <a:solidFill>
              <a:schemeClr val="tx2">
                <a:lumMod val="40000"/>
                <a:lumOff val="60000"/>
              </a:scheme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rgbClr val="535357"/>
                  </a:solidFill>
                  <a:latin typeface="Open Sans Semibold"/>
                  <a:ea typeface="+mj-ea"/>
                  <a:cs typeface="Open Sans Semibold"/>
                </a:defRPr>
              </a:lvl1pPr>
            </a:lstStyle>
            <a:p>
              <a:pPr>
                <a:lnSpc>
                  <a:spcPct val="120000"/>
                </a:lnSpc>
                <a:spcAft>
                  <a:spcPts val="600"/>
                </a:spcAft>
                <a:defRPr/>
              </a:pPr>
              <a:r>
                <a:rPr lang="en-US" b="1" dirty="0" smtClean="0">
                  <a:solidFill>
                    <a:srgbClr val="444444"/>
                  </a:solidFill>
                </a:rPr>
                <a:t>Exercise - 12</a:t>
              </a:r>
              <a:endParaRPr lang="en-US" dirty="0"/>
            </a:p>
          </p:txBody>
        </p:sp>
        <p:pic>
          <p:nvPicPr>
            <p:cNvPr id="7" name="Picture 6"/>
            <p:cNvPicPr>
              <a:picLocks noChangeAspect="1"/>
            </p:cNvPicPr>
            <p:nvPr/>
          </p:nvPicPr>
          <p:blipFill rotWithShape="1">
            <a:blip r:embed="rId3"/>
            <a:srcRect t="9357" b="11306"/>
            <a:stretch/>
          </p:blipFill>
          <p:spPr>
            <a:xfrm>
              <a:off x="455563" y="277187"/>
              <a:ext cx="906305" cy="1143001"/>
            </a:xfrm>
            <a:prstGeom prst="rect">
              <a:avLst/>
            </a:prstGeom>
          </p:spPr>
        </p:pic>
        <p:pic>
          <p:nvPicPr>
            <p:cNvPr id="8" name="Picture 7"/>
            <p:cNvPicPr>
              <a:picLocks noChangeAspect="1"/>
            </p:cNvPicPr>
            <p:nvPr/>
          </p:nvPicPr>
          <p:blipFill rotWithShape="1">
            <a:blip r:embed="rId3"/>
            <a:srcRect t="9357" b="11306"/>
            <a:stretch/>
          </p:blipFill>
          <p:spPr>
            <a:xfrm>
              <a:off x="7786971" y="277186"/>
              <a:ext cx="906305" cy="1143001"/>
            </a:xfrm>
            <a:prstGeom prst="rect">
              <a:avLst/>
            </a:prstGeom>
          </p:spPr>
        </p:pic>
      </p:grpSp>
      <p:sp>
        <p:nvSpPr>
          <p:cNvPr id="10"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Open Sans"/>
                <a:cs typeface="Open Sans"/>
              </a:defRPr>
            </a:lvl1pPr>
          </a:lstStyle>
          <a:p>
            <a:r>
              <a:rPr lang="en-US" dirty="0" err="1" smtClean="0"/>
              <a:t>www.wakefieldbrunswick.com</a:t>
            </a:r>
            <a:endParaRPr lang="en-US" dirty="0"/>
          </a:p>
        </p:txBody>
      </p:sp>
      <p:sp>
        <p:nvSpPr>
          <p:cNvPr id="11"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100">
                <a:solidFill>
                  <a:schemeClr val="tx1">
                    <a:tint val="75000"/>
                  </a:schemeClr>
                </a:solidFill>
                <a:latin typeface="Open Sans"/>
                <a:cs typeface="Open Sans"/>
              </a:defRPr>
            </a:lvl1pPr>
          </a:lstStyle>
          <a:p>
            <a:fld id="{093CB035-3BB7-AD43-BE7C-B33438FBBAB5}" type="slidenum">
              <a:rPr lang="en-US" smtClean="0"/>
              <a:pPr/>
              <a:t>113</a:t>
            </a:fld>
            <a:endParaRPr lang="en-US"/>
          </a:p>
        </p:txBody>
      </p:sp>
    </p:spTree>
    <p:extLst>
      <p:ext uri="{BB962C8B-B14F-4D97-AF65-F5344CB8AC3E}">
        <p14:creationId xmlns:p14="http://schemas.microsoft.com/office/powerpoint/2010/main" val="2559171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11528"/>
          <a:stretch/>
        </p:blipFill>
        <p:spPr>
          <a:xfrm>
            <a:off x="-1" y="0"/>
            <a:ext cx="9144001" cy="6858000"/>
          </a:xfrm>
          <a:prstGeom prst="rect">
            <a:avLst/>
          </a:prstGeom>
        </p:spPr>
      </p:pic>
      <p:sp>
        <p:nvSpPr>
          <p:cNvPr id="3" name="TextBox 2"/>
          <p:cNvSpPr txBox="1"/>
          <p:nvPr/>
        </p:nvSpPr>
        <p:spPr>
          <a:xfrm>
            <a:off x="6801556" y="6488668"/>
            <a:ext cx="2342444" cy="307777"/>
          </a:xfrm>
          <a:prstGeom prst="rect">
            <a:avLst/>
          </a:prstGeom>
          <a:noFill/>
        </p:spPr>
        <p:txBody>
          <a:bodyPr wrap="square" rtlCol="0">
            <a:spAutoFit/>
          </a:bodyPr>
          <a:lstStyle/>
          <a:p>
            <a:r>
              <a:rPr lang="en-US" sz="1400" dirty="0" smtClean="0">
                <a:solidFill>
                  <a:schemeClr val="bg1"/>
                </a:solidFill>
              </a:rPr>
              <a:t>Photo:  Jennifer </a:t>
            </a:r>
            <a:r>
              <a:rPr lang="en-US" sz="1400" dirty="0" err="1" smtClean="0">
                <a:solidFill>
                  <a:schemeClr val="bg1"/>
                </a:solidFill>
              </a:rPr>
              <a:t>Hohn</a:t>
            </a:r>
            <a:endParaRPr lang="en-US" sz="1400" dirty="0">
              <a:solidFill>
                <a:schemeClr val="bg1"/>
              </a:solidFill>
            </a:endParaRPr>
          </a:p>
        </p:txBody>
      </p:sp>
      <p:sp>
        <p:nvSpPr>
          <p:cNvPr id="4" name="Rectangle 3"/>
          <p:cNvSpPr/>
          <p:nvPr/>
        </p:nvSpPr>
        <p:spPr>
          <a:xfrm>
            <a:off x="0" y="0"/>
            <a:ext cx="9144000" cy="6858000"/>
          </a:xfrm>
          <a:prstGeom prst="rect">
            <a:avLst/>
          </a:prstGeom>
          <a:solidFill>
            <a:schemeClr val="tx1">
              <a:alpha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p:txBody>
          <a:bodyPr vert="horz" lIns="91440" tIns="45720" rIns="91440" bIns="45720" rtlCol="0" anchor="ctr">
            <a:normAutofit/>
          </a:bodyPr>
          <a:lstStyle/>
          <a:p>
            <a:r>
              <a:rPr lang="en-US" sz="3600" b="1" dirty="0">
                <a:solidFill>
                  <a:schemeClr val="bg1"/>
                </a:solidFill>
              </a:rPr>
              <a:t>Case Example Summary</a:t>
            </a:r>
          </a:p>
        </p:txBody>
      </p:sp>
      <p:sp>
        <p:nvSpPr>
          <p:cNvPr id="7" name="Content Placeholder 6"/>
          <p:cNvSpPr>
            <a:spLocks noGrp="1"/>
          </p:cNvSpPr>
          <p:nvPr>
            <p:ph idx="1"/>
          </p:nvPr>
        </p:nvSpPr>
        <p:spPr/>
        <p:txBody>
          <a:bodyPr>
            <a:noAutofit/>
          </a:bodyPr>
          <a:lstStyle/>
          <a:p>
            <a:pPr marL="457200" lvl="0" indent="-457200">
              <a:buFont typeface="Wingdings" charset="2"/>
              <a:buChar char="ü"/>
            </a:pPr>
            <a:r>
              <a:rPr lang="en-US" sz="2400" dirty="0" smtClean="0">
                <a:solidFill>
                  <a:srgbClr val="FFFFFF"/>
                </a:solidFill>
                <a:latin typeface="Open Sans"/>
                <a:cs typeface="Tw Cen MT"/>
              </a:rPr>
              <a:t>Lessons learned from the fire incorporated into EOP and BCP</a:t>
            </a:r>
          </a:p>
          <a:p>
            <a:pPr marL="457200" lvl="0" indent="-457200">
              <a:buFont typeface="Wingdings" charset="2"/>
              <a:buChar char="ü"/>
            </a:pPr>
            <a:r>
              <a:rPr lang="en-US" sz="2400" dirty="0" smtClean="0">
                <a:solidFill>
                  <a:srgbClr val="FFFFFF"/>
                </a:solidFill>
                <a:latin typeface="Open Sans"/>
                <a:cs typeface="Tw Cen MT"/>
              </a:rPr>
              <a:t>Efforts to further integrate ongoing – overarching policy</a:t>
            </a:r>
          </a:p>
          <a:p>
            <a:pPr marL="457200" lvl="0" indent="-457200">
              <a:buFont typeface="Wingdings" charset="2"/>
              <a:buChar char="ü"/>
            </a:pPr>
            <a:r>
              <a:rPr lang="en-US" sz="2400" dirty="0">
                <a:solidFill>
                  <a:srgbClr val="FFFFFF"/>
                </a:solidFill>
                <a:cs typeface="Tw Cen MT"/>
              </a:rPr>
              <a:t>Completed interviews for all departments</a:t>
            </a:r>
          </a:p>
          <a:p>
            <a:pPr marL="457200" lvl="0" indent="-457200">
              <a:buFont typeface="Wingdings" charset="2"/>
              <a:buChar char="ü"/>
            </a:pPr>
            <a:r>
              <a:rPr lang="en-US" sz="2400" dirty="0">
                <a:solidFill>
                  <a:srgbClr val="FFFFFF"/>
                </a:solidFill>
                <a:cs typeface="Tw Cen MT"/>
              </a:rPr>
              <a:t>Completed plan for all </a:t>
            </a:r>
            <a:r>
              <a:rPr lang="en-US" sz="2400" dirty="0" smtClean="0">
                <a:solidFill>
                  <a:srgbClr val="FFFFFF"/>
                </a:solidFill>
                <a:cs typeface="Tw Cen MT"/>
              </a:rPr>
              <a:t>departments</a:t>
            </a:r>
          </a:p>
          <a:p>
            <a:pPr marL="457200" lvl="0" indent="-457200">
              <a:buFont typeface="Wingdings" charset="2"/>
              <a:buChar char="ü"/>
            </a:pPr>
            <a:r>
              <a:rPr lang="en-US" sz="2400" dirty="0" smtClean="0">
                <a:solidFill>
                  <a:srgbClr val="FFFFFF"/>
                </a:solidFill>
                <a:cs typeface="Tw Cen MT"/>
              </a:rPr>
              <a:t>Documented </a:t>
            </a:r>
            <a:r>
              <a:rPr lang="en-US" sz="2400" dirty="0">
                <a:solidFill>
                  <a:srgbClr val="FFFFFF"/>
                </a:solidFill>
                <a:cs typeface="Tw Cen MT"/>
              </a:rPr>
              <a:t>essential functions, not just departments.</a:t>
            </a:r>
          </a:p>
          <a:p>
            <a:pPr marL="457200" lvl="0" indent="-457200">
              <a:buFont typeface="Wingdings" charset="2"/>
              <a:buChar char="ü"/>
            </a:pPr>
            <a:r>
              <a:rPr lang="en-US" sz="2400" dirty="0">
                <a:solidFill>
                  <a:srgbClr val="FFFFFF"/>
                </a:solidFill>
                <a:cs typeface="Tw Cen MT"/>
              </a:rPr>
              <a:t>Engaged leadership across the hospital and LTC during interviews to discuss opportunities for improvement and ensuring safety.</a:t>
            </a:r>
          </a:p>
          <a:p>
            <a:pPr marL="457200" lvl="0" indent="-457200">
              <a:buFont typeface="Wingdings" charset="2"/>
              <a:buChar char="ü"/>
            </a:pPr>
            <a:r>
              <a:rPr lang="en-US" sz="2400" dirty="0">
                <a:solidFill>
                  <a:srgbClr val="FFFFFF"/>
                </a:solidFill>
                <a:cs typeface="Tw Cen MT"/>
              </a:rPr>
              <a:t>Completed Supply Chain BCP/COOP</a:t>
            </a:r>
            <a:r>
              <a:rPr lang="en-US" sz="2400" dirty="0" smtClean="0">
                <a:solidFill>
                  <a:srgbClr val="FFFFFF"/>
                </a:solidFill>
                <a:cs typeface="Tw Cen MT"/>
              </a:rPr>
              <a:t>.</a:t>
            </a:r>
            <a:endParaRPr lang="en-US" sz="2400" dirty="0">
              <a:solidFill>
                <a:srgbClr val="FFFFFF"/>
              </a:solidFill>
              <a:cs typeface="Tw Cen MT"/>
            </a:endParaRPr>
          </a:p>
          <a:p>
            <a:pPr marL="457200" lvl="0" indent="-457200">
              <a:buFont typeface="Wingdings" charset="2"/>
              <a:buChar char="ü"/>
            </a:pPr>
            <a:r>
              <a:rPr lang="en-US" sz="2400" dirty="0" smtClean="0">
                <a:solidFill>
                  <a:srgbClr val="FFFFFF"/>
                </a:solidFill>
                <a:latin typeface="Open Sans"/>
                <a:cs typeface="Tw Cen MT"/>
              </a:rPr>
              <a:t>Used a planned event to test new plan</a:t>
            </a:r>
          </a:p>
        </p:txBody>
      </p:sp>
    </p:spTree>
    <p:extLst>
      <p:ext uri="{BB962C8B-B14F-4D97-AF65-F5344CB8AC3E}">
        <p14:creationId xmlns:p14="http://schemas.microsoft.com/office/powerpoint/2010/main" val="1601498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4204" y="2059388"/>
            <a:ext cx="7893996" cy="1828799"/>
          </a:xfrm>
        </p:spPr>
        <p:txBody>
          <a:bodyPr vert="horz" lIns="91440" tIns="45720" rIns="91440" bIns="45720" rtlCol="0" anchor="ctr">
            <a:normAutofit fontScale="90000"/>
          </a:bodyPr>
          <a:lstStyle/>
          <a:p>
            <a:pPr marL="514350" indent="-514350">
              <a:lnSpc>
                <a:spcPct val="120000"/>
              </a:lnSpc>
            </a:pPr>
            <a:r>
              <a:rPr lang="en-US" sz="5900" b="1" dirty="0"/>
              <a:t>Monitoring and Evaluating</a:t>
            </a:r>
          </a:p>
        </p:txBody>
      </p:sp>
      <p:sp>
        <p:nvSpPr>
          <p:cNvPr id="3"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Open Sans"/>
                <a:cs typeface="Open Sans"/>
              </a:defRPr>
            </a:lvl1pPr>
          </a:lstStyle>
          <a:p>
            <a:r>
              <a:rPr lang="en-US" dirty="0" err="1" smtClean="0"/>
              <a:t>www.wakefieldbrunswick.com</a:t>
            </a:r>
            <a:endParaRPr lang="en-US" dirty="0"/>
          </a:p>
        </p:txBody>
      </p:sp>
      <p:sp>
        <p:nvSpPr>
          <p:cNvPr id="4"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100">
                <a:solidFill>
                  <a:schemeClr val="tx1">
                    <a:tint val="75000"/>
                  </a:schemeClr>
                </a:solidFill>
                <a:latin typeface="Open Sans"/>
                <a:cs typeface="Open Sans"/>
              </a:defRPr>
            </a:lvl1pPr>
          </a:lstStyle>
          <a:p>
            <a:fld id="{093CB035-3BB7-AD43-BE7C-B33438FBBAB5}" type="slidenum">
              <a:rPr lang="en-US" smtClean="0"/>
              <a:pPr/>
              <a:t>115</a:t>
            </a:fld>
            <a:endParaRPr lang="en-US"/>
          </a:p>
        </p:txBody>
      </p:sp>
    </p:spTree>
    <p:extLst>
      <p:ext uri="{BB962C8B-B14F-4D97-AF65-F5344CB8AC3E}">
        <p14:creationId xmlns:p14="http://schemas.microsoft.com/office/powerpoint/2010/main" val="244159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www.wakefieldbrunswick.com</a:t>
            </a:r>
            <a:endParaRPr lang="en-US" dirty="0"/>
          </a:p>
        </p:txBody>
      </p:sp>
      <p:sp>
        <p:nvSpPr>
          <p:cNvPr id="4" name="Slide Number Placeholder 3"/>
          <p:cNvSpPr>
            <a:spLocks noGrp="1"/>
          </p:cNvSpPr>
          <p:nvPr>
            <p:ph type="sldNum" sz="quarter" idx="12"/>
          </p:nvPr>
        </p:nvSpPr>
        <p:spPr/>
        <p:txBody>
          <a:bodyPr/>
          <a:lstStyle/>
          <a:p>
            <a:fld id="{093CB035-3BB7-AD43-BE7C-B33438FBBAB5}" type="slidenum">
              <a:rPr lang="en-US" smtClean="0"/>
              <a:pPr/>
              <a:t>116</a:t>
            </a:fld>
            <a:endParaRPr lang="en-US"/>
          </a:p>
        </p:txBody>
      </p:sp>
      <p:sp>
        <p:nvSpPr>
          <p:cNvPr id="8" name="Content Placeholder 5"/>
          <p:cNvSpPr>
            <a:spLocks noGrp="1"/>
          </p:cNvSpPr>
          <p:nvPr>
            <p:ph idx="1"/>
          </p:nvPr>
        </p:nvSpPr>
        <p:spPr>
          <a:xfrm>
            <a:off x="457200" y="1713153"/>
            <a:ext cx="8229599" cy="3734325"/>
          </a:xfrm>
        </p:spPr>
        <p:txBody>
          <a:bodyPr vert="horz" lIns="91440" tIns="45720" rIns="91440" bIns="45720" rtlCol="0">
            <a:noAutofit/>
          </a:bodyPr>
          <a:lstStyle/>
          <a:p>
            <a:pPr marL="461963" indent="-461963">
              <a:lnSpc>
                <a:spcPct val="124000"/>
              </a:lnSpc>
              <a:spcBef>
                <a:spcPts val="0"/>
              </a:spcBef>
              <a:spcAft>
                <a:spcPts val="1200"/>
              </a:spcAft>
              <a:buFont typeface="Wingdings" charset="2"/>
              <a:buChar char="q"/>
            </a:pPr>
            <a:r>
              <a:rPr lang="en-US" sz="2000" dirty="0"/>
              <a:t>Track and monitor plan departmental reviews, updates and exercises</a:t>
            </a:r>
          </a:p>
          <a:p>
            <a:pPr marL="461963" indent="-461963">
              <a:lnSpc>
                <a:spcPct val="124000"/>
              </a:lnSpc>
              <a:spcBef>
                <a:spcPts val="0"/>
              </a:spcBef>
              <a:spcAft>
                <a:spcPts val="1200"/>
              </a:spcAft>
              <a:buFont typeface="Wingdings" charset="2"/>
              <a:buChar char="q"/>
            </a:pPr>
            <a:r>
              <a:rPr lang="en-US" sz="2000" dirty="0"/>
              <a:t>Maintain list of outstanding </a:t>
            </a:r>
            <a:r>
              <a:rPr lang="en-US" sz="2000" dirty="0" smtClean="0"/>
              <a:t>“to dos” </a:t>
            </a:r>
            <a:r>
              <a:rPr lang="en-US" sz="2000" dirty="0"/>
              <a:t>and issues and monitor progress in resolving them</a:t>
            </a:r>
          </a:p>
          <a:p>
            <a:pPr marL="461963" indent="-461963">
              <a:lnSpc>
                <a:spcPct val="124000"/>
              </a:lnSpc>
              <a:spcBef>
                <a:spcPts val="0"/>
              </a:spcBef>
              <a:spcAft>
                <a:spcPts val="1200"/>
              </a:spcAft>
              <a:buFont typeface="Wingdings" charset="2"/>
              <a:buChar char="q"/>
            </a:pPr>
            <a:r>
              <a:rPr lang="en-US" sz="2000" dirty="0"/>
              <a:t>Track and monitor organizational continuity metrics (e.g. # </a:t>
            </a:r>
            <a:r>
              <a:rPr lang="en-US" sz="2000" dirty="0" smtClean="0"/>
              <a:t>BIAs </a:t>
            </a:r>
            <a:r>
              <a:rPr lang="en-US" sz="2000" dirty="0"/>
              <a:t>completed, # plans completed, # exercises conducted)</a:t>
            </a:r>
          </a:p>
        </p:txBody>
      </p:sp>
      <p:sp>
        <p:nvSpPr>
          <p:cNvPr id="10" name="Title 2"/>
          <p:cNvSpPr>
            <a:spLocks noGrp="1"/>
          </p:cNvSpPr>
          <p:nvPr>
            <p:ph type="title"/>
          </p:nvPr>
        </p:nvSpPr>
        <p:spPr>
          <a:xfrm>
            <a:off x="457200" y="265591"/>
            <a:ext cx="8229600" cy="1143000"/>
          </a:xfrm>
        </p:spPr>
        <p:txBody>
          <a:bodyPr vert="horz" lIns="91440" tIns="45720" rIns="91440" bIns="45720" rtlCol="0" anchor="ctr">
            <a:normAutofit/>
          </a:bodyPr>
          <a:lstStyle/>
          <a:p>
            <a:r>
              <a:rPr lang="en-US" sz="3600" b="1" dirty="0"/>
              <a:t>Monitoring and Evaluating</a:t>
            </a:r>
          </a:p>
        </p:txBody>
      </p:sp>
    </p:spTree>
    <p:extLst>
      <p:ext uri="{BB962C8B-B14F-4D97-AF65-F5344CB8AC3E}">
        <p14:creationId xmlns:p14="http://schemas.microsoft.com/office/powerpoint/2010/main" val="119659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385810" y="1862857"/>
            <a:ext cx="6300990" cy="2786974"/>
          </a:xfrm>
        </p:spPr>
        <p:txBody>
          <a:bodyPr>
            <a:normAutofit/>
          </a:bodyPr>
          <a:lstStyle/>
          <a:p>
            <a:pPr marL="514350" indent="-514350">
              <a:lnSpc>
                <a:spcPct val="114000"/>
              </a:lnSpc>
              <a:spcBef>
                <a:spcPts val="0"/>
              </a:spcBef>
              <a:spcAft>
                <a:spcPts val="1200"/>
              </a:spcAft>
              <a:buFont typeface="+mj-lt"/>
              <a:buAutoNum type="arabicPeriod"/>
            </a:pPr>
            <a:r>
              <a:rPr lang="en-US" sz="2400" dirty="0"/>
              <a:t>Business </a:t>
            </a:r>
            <a:r>
              <a:rPr lang="en-US" sz="2400" dirty="0" smtClean="0"/>
              <a:t>Continuity </a:t>
            </a:r>
            <a:r>
              <a:rPr lang="en-US" sz="2400" dirty="0"/>
              <a:t>Action Plan</a:t>
            </a:r>
          </a:p>
          <a:p>
            <a:pPr marL="514350" indent="-514350">
              <a:lnSpc>
                <a:spcPct val="114000"/>
              </a:lnSpc>
              <a:spcBef>
                <a:spcPts val="0"/>
              </a:spcBef>
              <a:spcAft>
                <a:spcPts val="1200"/>
              </a:spcAft>
              <a:buFont typeface="+mj-lt"/>
              <a:buAutoNum type="arabicPeriod"/>
            </a:pPr>
            <a:r>
              <a:rPr lang="en-US" sz="2400" dirty="0" smtClean="0"/>
              <a:t>PDF of Module Presentation</a:t>
            </a:r>
          </a:p>
        </p:txBody>
      </p:sp>
      <p:sp>
        <p:nvSpPr>
          <p:cNvPr id="5" name="Footer Placeholder 4"/>
          <p:cNvSpPr>
            <a:spLocks noGrp="1"/>
          </p:cNvSpPr>
          <p:nvPr>
            <p:ph type="ftr" sz="quarter" idx="3"/>
          </p:nvPr>
        </p:nvSpPr>
        <p:spPr/>
        <p:txBody>
          <a:bodyPr/>
          <a:lstStyle/>
          <a:p>
            <a:r>
              <a:rPr lang="en-US" smtClean="0"/>
              <a:t>www.wakefieldbrunswick.com</a:t>
            </a:r>
            <a:endParaRPr lang="en-US" dirty="0"/>
          </a:p>
        </p:txBody>
      </p:sp>
      <p:sp>
        <p:nvSpPr>
          <p:cNvPr id="6" name="Slide Number Placeholder 5"/>
          <p:cNvSpPr>
            <a:spLocks noGrp="1"/>
          </p:cNvSpPr>
          <p:nvPr>
            <p:ph type="sldNum" sz="quarter" idx="12"/>
          </p:nvPr>
        </p:nvSpPr>
        <p:spPr/>
        <p:txBody>
          <a:bodyPr/>
          <a:lstStyle/>
          <a:p>
            <a:fld id="{093CB035-3BB7-AD43-BE7C-B33438FBBAB5}" type="slidenum">
              <a:rPr lang="en-US" smtClean="0"/>
              <a:t>117</a:t>
            </a:fld>
            <a:endParaRPr lang="en-US"/>
          </a:p>
        </p:txBody>
      </p:sp>
      <p:sp>
        <p:nvSpPr>
          <p:cNvPr id="9" name="Rounded Rectangle 8"/>
          <p:cNvSpPr/>
          <p:nvPr/>
        </p:nvSpPr>
        <p:spPr>
          <a:xfrm>
            <a:off x="853833" y="1936967"/>
            <a:ext cx="1019741" cy="1019921"/>
          </a:xfrm>
          <a:prstGeom prst="roundRect">
            <a:avLst/>
          </a:prstGeom>
          <a:gradFill flip="none" rotWithShape="1">
            <a:gsLst>
              <a:gs pos="0">
                <a:schemeClr val="accent1">
                  <a:tint val="100000"/>
                  <a:shade val="100000"/>
                  <a:satMod val="130000"/>
                  <a:alpha val="37000"/>
                </a:schemeClr>
              </a:gs>
              <a:gs pos="100000">
                <a:schemeClr val="accent1">
                  <a:tint val="50000"/>
                  <a:shade val="100000"/>
                  <a:satMod val="350000"/>
                  <a:alpha val="37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latin typeface="Wingdings" charset="2"/>
                <a:cs typeface="Wingdings" charset="2"/>
              </a:rPr>
              <a:t>lll</a:t>
            </a:r>
            <a:endParaRPr lang="en-US" dirty="0">
              <a:solidFill>
                <a:schemeClr val="bg1"/>
              </a:solidFill>
              <a:latin typeface="Wingdings" charset="2"/>
              <a:cs typeface="Wingdings" charset="2"/>
            </a:endParaRPr>
          </a:p>
        </p:txBody>
      </p:sp>
      <p:sp>
        <p:nvSpPr>
          <p:cNvPr id="8" name="Title 1"/>
          <p:cNvSpPr>
            <a:spLocks noGrp="1"/>
          </p:cNvSpPr>
          <p:nvPr>
            <p:ph type="title"/>
          </p:nvPr>
        </p:nvSpPr>
        <p:spPr>
          <a:xfrm>
            <a:off x="457200" y="274638"/>
            <a:ext cx="8229600" cy="1143000"/>
          </a:xfrm>
        </p:spPr>
        <p:txBody>
          <a:bodyPr>
            <a:noAutofit/>
          </a:bodyPr>
          <a:lstStyle/>
          <a:p>
            <a:r>
              <a:rPr lang="en-US" sz="3600" b="1" dirty="0" smtClean="0"/>
              <a:t>Module 7 Resources</a:t>
            </a:r>
            <a:endParaRPr lang="en-US" sz="3600" b="1" dirty="0"/>
          </a:p>
        </p:txBody>
      </p:sp>
    </p:spTree>
    <p:extLst>
      <p:ext uri="{BB962C8B-B14F-4D97-AF65-F5344CB8AC3E}">
        <p14:creationId xmlns:p14="http://schemas.microsoft.com/office/powerpoint/2010/main" val="425889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3600" b="1" dirty="0"/>
              <a:t>Module 7 Summary</a:t>
            </a:r>
          </a:p>
        </p:txBody>
      </p:sp>
      <p:sp>
        <p:nvSpPr>
          <p:cNvPr id="5" name="Footer Placeholder 4"/>
          <p:cNvSpPr>
            <a:spLocks noGrp="1"/>
          </p:cNvSpPr>
          <p:nvPr>
            <p:ph type="ftr" sz="quarter" idx="3"/>
          </p:nvPr>
        </p:nvSpPr>
        <p:spPr/>
        <p:txBody>
          <a:bodyPr/>
          <a:lstStyle/>
          <a:p>
            <a:r>
              <a:rPr lang="en-US" smtClean="0"/>
              <a:t>www.wakefieldbrunswick.com</a:t>
            </a:r>
            <a:endParaRPr lang="en-US" dirty="0"/>
          </a:p>
        </p:txBody>
      </p:sp>
      <p:sp>
        <p:nvSpPr>
          <p:cNvPr id="6" name="Slide Number Placeholder 5"/>
          <p:cNvSpPr>
            <a:spLocks noGrp="1"/>
          </p:cNvSpPr>
          <p:nvPr>
            <p:ph type="sldNum" sz="quarter" idx="12"/>
          </p:nvPr>
        </p:nvSpPr>
        <p:spPr/>
        <p:txBody>
          <a:bodyPr/>
          <a:lstStyle/>
          <a:p>
            <a:fld id="{093CB035-3BB7-AD43-BE7C-B33438FBBAB5}" type="slidenum">
              <a:rPr lang="en-US" smtClean="0"/>
              <a:t>118</a:t>
            </a:fld>
            <a:endParaRPr lang="en-US"/>
          </a:p>
        </p:txBody>
      </p:sp>
      <p:sp>
        <p:nvSpPr>
          <p:cNvPr id="8" name="Content Placeholder 3"/>
          <p:cNvSpPr>
            <a:spLocks noGrp="1"/>
          </p:cNvSpPr>
          <p:nvPr>
            <p:ph sz="half" idx="2"/>
          </p:nvPr>
        </p:nvSpPr>
        <p:spPr>
          <a:xfrm>
            <a:off x="2297927" y="1600200"/>
            <a:ext cx="6388873" cy="4525963"/>
          </a:xfrm>
        </p:spPr>
        <p:txBody>
          <a:bodyPr>
            <a:normAutofit/>
          </a:bodyPr>
          <a:lstStyle/>
          <a:p>
            <a:pPr>
              <a:lnSpc>
                <a:spcPct val="124000"/>
              </a:lnSpc>
            </a:pPr>
            <a:r>
              <a:rPr lang="en-US" sz="2400" b="1" dirty="0" smtClean="0"/>
              <a:t>You should now know: </a:t>
            </a:r>
          </a:p>
          <a:p>
            <a:pPr marL="514350" indent="-514350">
              <a:lnSpc>
                <a:spcPct val="124000"/>
              </a:lnSpc>
              <a:buFont typeface="+mj-lt"/>
              <a:buAutoNum type="arabicPeriod"/>
            </a:pPr>
            <a:r>
              <a:rPr lang="en-US" sz="2400" dirty="0" smtClean="0"/>
              <a:t>The types of exercises that you can use to test/validate your plan</a:t>
            </a:r>
          </a:p>
          <a:p>
            <a:pPr marL="514350" indent="-514350">
              <a:lnSpc>
                <a:spcPct val="124000"/>
              </a:lnSpc>
              <a:buFont typeface="+mj-lt"/>
              <a:buAutoNum type="arabicPeriod"/>
            </a:pPr>
            <a:r>
              <a:rPr lang="en-US" sz="2400" dirty="0" smtClean="0"/>
              <a:t>How to establish objectives for your continuity plan exercises</a:t>
            </a:r>
          </a:p>
          <a:p>
            <a:pPr marL="514350" indent="-514350">
              <a:lnSpc>
                <a:spcPct val="124000"/>
              </a:lnSpc>
              <a:buFont typeface="+mj-lt"/>
              <a:buAutoNum type="arabicPeriod"/>
            </a:pPr>
            <a:r>
              <a:rPr lang="en-US" sz="2400" dirty="0" smtClean="0"/>
              <a:t>How to effectively maintain your plan</a:t>
            </a:r>
          </a:p>
          <a:p>
            <a:pPr marL="514350" indent="-514350">
              <a:lnSpc>
                <a:spcPct val="124000"/>
              </a:lnSpc>
              <a:buFont typeface="Wingdings" charset="2"/>
              <a:buAutoNum type="arabicPeriod"/>
            </a:pPr>
            <a:endParaRPr lang="en-US" sz="2400" dirty="0"/>
          </a:p>
          <a:p>
            <a:pPr marL="514350" indent="-514350">
              <a:lnSpc>
                <a:spcPct val="150000"/>
              </a:lnSpc>
              <a:buFont typeface="Wingdings" charset="2"/>
              <a:buAutoNum type="arabicPeriod"/>
            </a:pPr>
            <a:endParaRPr lang="en-US" sz="2400" dirty="0" smtClean="0"/>
          </a:p>
        </p:txBody>
      </p:sp>
      <p:sp>
        <p:nvSpPr>
          <p:cNvPr id="9" name="Rounded Rectangle 8"/>
          <p:cNvSpPr/>
          <p:nvPr/>
        </p:nvSpPr>
        <p:spPr>
          <a:xfrm>
            <a:off x="853833" y="1936967"/>
            <a:ext cx="1019741" cy="1019921"/>
          </a:xfrm>
          <a:prstGeom prst="roundRect">
            <a:avLst/>
          </a:prstGeom>
          <a:gradFill flip="none" rotWithShape="1">
            <a:gsLst>
              <a:gs pos="0">
                <a:schemeClr val="accent1">
                  <a:tint val="100000"/>
                  <a:shade val="100000"/>
                  <a:satMod val="130000"/>
                  <a:alpha val="37000"/>
                </a:schemeClr>
              </a:gs>
              <a:gs pos="100000">
                <a:schemeClr val="accent1">
                  <a:tint val="50000"/>
                  <a:shade val="100000"/>
                  <a:satMod val="350000"/>
                  <a:alpha val="37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latin typeface="Wingdings" charset="2"/>
                <a:cs typeface="Wingdings" charset="2"/>
              </a:rPr>
              <a:t>lll</a:t>
            </a:r>
            <a:endParaRPr lang="en-US" dirty="0">
              <a:solidFill>
                <a:schemeClr val="bg1"/>
              </a:solidFill>
              <a:latin typeface="Wingdings" charset="2"/>
              <a:cs typeface="Wingdings" charset="2"/>
            </a:endParaRPr>
          </a:p>
        </p:txBody>
      </p:sp>
    </p:spTree>
    <p:extLst>
      <p:ext uri="{BB962C8B-B14F-4D97-AF65-F5344CB8AC3E}">
        <p14:creationId xmlns:p14="http://schemas.microsoft.com/office/powerpoint/2010/main" val="365442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12758"/>
            <a:ext cx="8229600" cy="1143000"/>
          </a:xfrm>
        </p:spPr>
        <p:txBody>
          <a:bodyPr vert="horz" lIns="91440" tIns="45720" rIns="91440" bIns="45720" rtlCol="0" anchor="ctr">
            <a:normAutofit fontScale="90000"/>
          </a:bodyPr>
          <a:lstStyle/>
          <a:p>
            <a:pPr marL="514350" indent="-514350">
              <a:lnSpc>
                <a:spcPct val="120000"/>
              </a:lnSpc>
            </a:pPr>
            <a:r>
              <a:rPr lang="en-US" sz="5900" b="1" dirty="0"/>
              <a:t>Wrap Up</a:t>
            </a:r>
          </a:p>
        </p:txBody>
      </p:sp>
      <p:sp>
        <p:nvSpPr>
          <p:cNvPr id="5" name="Slide Number Placeholder 4"/>
          <p:cNvSpPr>
            <a:spLocks noGrp="1"/>
          </p:cNvSpPr>
          <p:nvPr>
            <p:ph type="sldNum" sz="quarter" idx="12"/>
          </p:nvPr>
        </p:nvSpPr>
        <p:spPr/>
        <p:txBody>
          <a:bodyPr/>
          <a:lstStyle/>
          <a:p>
            <a:fld id="{093CB035-3BB7-AD43-BE7C-B33438FBBAB5}" type="slidenum">
              <a:rPr lang="en-US" smtClean="0"/>
              <a:t>119</a:t>
            </a:fld>
            <a:endParaRPr lang="en-US"/>
          </a:p>
        </p:txBody>
      </p:sp>
      <p:sp>
        <p:nvSpPr>
          <p:cNvPr id="6" name="Footer Placeholder 5"/>
          <p:cNvSpPr>
            <a:spLocks noGrp="1"/>
          </p:cNvSpPr>
          <p:nvPr>
            <p:ph type="ftr" sz="quarter" idx="3"/>
          </p:nvPr>
        </p:nvSpPr>
        <p:spPr/>
        <p:txBody>
          <a:bodyPr/>
          <a:lstStyle/>
          <a:p>
            <a:r>
              <a:rPr lang="en-US" smtClean="0"/>
              <a:t>www.wakefieldbrunswick.com</a:t>
            </a:r>
            <a:endParaRPr lang="en-US" dirty="0"/>
          </a:p>
        </p:txBody>
      </p:sp>
    </p:spTree>
    <p:extLst>
      <p:ext uri="{BB962C8B-B14F-4D97-AF65-F5344CB8AC3E}">
        <p14:creationId xmlns:p14="http://schemas.microsoft.com/office/powerpoint/2010/main" val="357164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How are we going to do this?</a:t>
            </a:r>
            <a:endParaRPr lang="en-US" sz="3600" b="1" dirty="0"/>
          </a:p>
        </p:txBody>
      </p:sp>
      <p:sp>
        <p:nvSpPr>
          <p:cNvPr id="3" name="Content Placeholder 2"/>
          <p:cNvSpPr>
            <a:spLocks noGrp="1"/>
          </p:cNvSpPr>
          <p:nvPr>
            <p:ph idx="1"/>
          </p:nvPr>
        </p:nvSpPr>
        <p:spPr>
          <a:xfrm>
            <a:off x="457200" y="1600200"/>
            <a:ext cx="8229600" cy="4525963"/>
          </a:xfrm>
        </p:spPr>
        <p:txBody>
          <a:bodyPr>
            <a:normAutofit/>
          </a:bodyPr>
          <a:lstStyle/>
          <a:p>
            <a:pPr marL="342900" indent="-342900">
              <a:lnSpc>
                <a:spcPct val="114000"/>
              </a:lnSpc>
              <a:buFont typeface="Wingdings" panose="05000000000000000000" pitchFamily="2" charset="2"/>
              <a:buChar char="q"/>
            </a:pPr>
            <a:r>
              <a:rPr lang="en-US" sz="2400" dirty="0" smtClean="0"/>
              <a:t>A vetted, healthcare-centric plan development process</a:t>
            </a:r>
          </a:p>
          <a:p>
            <a:pPr marL="342900" indent="-342900">
              <a:lnSpc>
                <a:spcPct val="114000"/>
              </a:lnSpc>
              <a:buFont typeface="Wingdings" panose="05000000000000000000" pitchFamily="2" charset="2"/>
              <a:buChar char="q"/>
            </a:pPr>
            <a:r>
              <a:rPr lang="en-US" sz="2400" dirty="0" smtClean="0"/>
              <a:t>Plan development process </a:t>
            </a:r>
            <a:r>
              <a:rPr lang="en-US" sz="2400" dirty="0"/>
              <a:t>t</a:t>
            </a:r>
            <a:r>
              <a:rPr lang="en-US" sz="2400" dirty="0" smtClean="0"/>
              <a:t>raining and exercises</a:t>
            </a:r>
          </a:p>
          <a:p>
            <a:pPr marL="342900" indent="-342900">
              <a:lnSpc>
                <a:spcPct val="114000"/>
              </a:lnSpc>
              <a:buFont typeface="Wingdings" panose="05000000000000000000" pitchFamily="2" charset="2"/>
              <a:buChar char="q"/>
            </a:pPr>
            <a:r>
              <a:rPr lang="en-US" sz="2400" dirty="0" smtClean="0"/>
              <a:t>Online plan development knowledge base, tools and templates</a:t>
            </a:r>
          </a:p>
          <a:p>
            <a:pPr marL="342900" indent="-342900">
              <a:lnSpc>
                <a:spcPct val="114000"/>
              </a:lnSpc>
              <a:buFont typeface="Wingdings" panose="05000000000000000000" pitchFamily="2" charset="2"/>
              <a:buChar char="q"/>
            </a:pPr>
            <a:r>
              <a:rPr lang="en-US" sz="2400" dirty="0"/>
              <a:t>A little bit at a time</a:t>
            </a:r>
          </a:p>
          <a:p>
            <a:pPr marL="342900" indent="-342900">
              <a:lnSpc>
                <a:spcPct val="114000"/>
              </a:lnSpc>
              <a:buFont typeface="Wingdings" panose="05000000000000000000" pitchFamily="2" charset="2"/>
              <a:buChar char="q"/>
            </a:pPr>
            <a:r>
              <a:rPr lang="en-US" sz="2400" dirty="0" smtClean="0"/>
              <a:t>Follow-up support from </a:t>
            </a:r>
            <a:r>
              <a:rPr lang="en-US" sz="2400" smtClean="0"/>
              <a:t>MN DH </a:t>
            </a:r>
            <a:r>
              <a:rPr lang="en-US" sz="2400" dirty="0" smtClean="0"/>
              <a:t>and coalition partners</a:t>
            </a:r>
          </a:p>
          <a:p>
            <a:pPr marL="342900" indent="-342900">
              <a:lnSpc>
                <a:spcPct val="114000"/>
              </a:lnSpc>
              <a:buFont typeface="Arial" panose="020B0604020202020204" pitchFamily="34" charset="0"/>
              <a:buChar char="•"/>
            </a:pPr>
            <a:endParaRPr lang="en-US" sz="2400" b="1" dirty="0" smtClean="0">
              <a:solidFill>
                <a:srgbClr val="4F6092"/>
              </a:solidFill>
            </a:endParaRPr>
          </a:p>
          <a:p>
            <a:pPr marL="342900" indent="-342900">
              <a:lnSpc>
                <a:spcPct val="114000"/>
              </a:lnSpc>
              <a:buFont typeface="Arial" panose="020B0604020202020204" pitchFamily="34" charset="0"/>
              <a:buChar char="•"/>
            </a:pPr>
            <a:endParaRPr lang="en-US" sz="2400" b="1" dirty="0" smtClean="0">
              <a:solidFill>
                <a:srgbClr val="4F6092"/>
              </a:solidFill>
            </a:endParaRPr>
          </a:p>
          <a:p>
            <a:pPr marL="342900" indent="-342900" algn="ctr">
              <a:lnSpc>
                <a:spcPct val="114000"/>
              </a:lnSpc>
              <a:buFont typeface="Arial" panose="020B0604020202020204" pitchFamily="34" charset="0"/>
              <a:buChar char="•"/>
            </a:pPr>
            <a:endParaRPr lang="en-US" sz="2400" b="1" dirty="0" smtClean="0">
              <a:solidFill>
                <a:srgbClr val="4F6092"/>
              </a:solidFill>
            </a:endParaRPr>
          </a:p>
          <a:p>
            <a:pPr marL="342900" indent="-342900" algn="ctr">
              <a:lnSpc>
                <a:spcPct val="150000"/>
              </a:lnSpc>
              <a:buFont typeface="Arial" panose="020B0604020202020204" pitchFamily="34" charset="0"/>
              <a:buChar char="•"/>
            </a:pPr>
            <a:endParaRPr lang="en-US" sz="2400" dirty="0" smtClean="0"/>
          </a:p>
          <a:p>
            <a:pPr algn="ctr"/>
            <a:endParaRPr lang="en-US" dirty="0"/>
          </a:p>
        </p:txBody>
      </p:sp>
      <p:sp>
        <p:nvSpPr>
          <p:cNvPr id="4" name="Footer Placeholder 3"/>
          <p:cNvSpPr>
            <a:spLocks noGrp="1"/>
          </p:cNvSpPr>
          <p:nvPr>
            <p:ph type="ftr" sz="quarter" idx="11"/>
          </p:nvPr>
        </p:nvSpPr>
        <p:spPr/>
        <p:txBody>
          <a:bodyPr/>
          <a:lstStyle/>
          <a:p>
            <a:r>
              <a:rPr lang="en-US" smtClean="0"/>
              <a:t>www.wakefieldbrunswick.com</a:t>
            </a:r>
            <a:endParaRPr lang="en-US" dirty="0"/>
          </a:p>
        </p:txBody>
      </p:sp>
      <p:sp>
        <p:nvSpPr>
          <p:cNvPr id="5" name="Slide Number Placeholder 4"/>
          <p:cNvSpPr>
            <a:spLocks noGrp="1"/>
          </p:cNvSpPr>
          <p:nvPr>
            <p:ph type="sldNum" sz="quarter" idx="12"/>
          </p:nvPr>
        </p:nvSpPr>
        <p:spPr/>
        <p:txBody>
          <a:bodyPr/>
          <a:lstStyle/>
          <a:p>
            <a:fld id="{20A2D9D9-9622-9C43-B790-079379D2BF15}" type="slidenum">
              <a:rPr lang="en-US" smtClean="0"/>
              <a:t>12</a:t>
            </a:fld>
            <a:endParaRPr lang="en-US"/>
          </a:p>
        </p:txBody>
      </p:sp>
    </p:spTree>
    <p:extLst>
      <p:ext uri="{BB962C8B-B14F-4D97-AF65-F5344CB8AC3E}">
        <p14:creationId xmlns:p14="http://schemas.microsoft.com/office/powerpoint/2010/main" val="262649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alphaModFix amt="22000"/>
          </a:blip>
          <a:srcRect t="7055" r="13683" b="19520"/>
          <a:stretch/>
        </p:blipFill>
        <p:spPr>
          <a:xfrm>
            <a:off x="1" y="1"/>
            <a:ext cx="9144000" cy="6857999"/>
          </a:xfrm>
          <a:prstGeom prst="rect">
            <a:avLst/>
          </a:prstGeom>
        </p:spPr>
      </p:pic>
      <p:sp>
        <p:nvSpPr>
          <p:cNvPr id="9" name="Content Placeholder 2"/>
          <p:cNvSpPr txBox="1">
            <a:spLocks/>
          </p:cNvSpPr>
          <p:nvPr/>
        </p:nvSpPr>
        <p:spPr>
          <a:xfrm>
            <a:off x="208172" y="326391"/>
            <a:ext cx="8732627" cy="574039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30000"/>
              </a:lnSpc>
            </a:pPr>
            <a:endParaRPr lang="en-US" sz="1800" dirty="0">
              <a:solidFill>
                <a:schemeClr val="tx1"/>
              </a:solidFill>
              <a:latin typeface="Open Sans"/>
              <a:cs typeface="Open Sans"/>
            </a:endParaRPr>
          </a:p>
          <a:p>
            <a:pPr>
              <a:lnSpc>
                <a:spcPct val="130000"/>
              </a:lnSpc>
            </a:pPr>
            <a:r>
              <a:rPr lang="en-US" sz="8000" dirty="0" smtClean="0">
                <a:solidFill>
                  <a:schemeClr val="tx1"/>
                </a:solidFill>
                <a:latin typeface="Open Sans"/>
                <a:cs typeface="Open Sans"/>
              </a:rPr>
              <a:t>Thank You</a:t>
            </a:r>
          </a:p>
          <a:p>
            <a:pPr>
              <a:lnSpc>
                <a:spcPct val="130000"/>
              </a:lnSpc>
            </a:pPr>
            <a:r>
              <a:rPr lang="en-US" sz="6000" dirty="0" smtClean="0">
                <a:solidFill>
                  <a:schemeClr val="tx1"/>
                </a:solidFill>
                <a:latin typeface="Open Sans"/>
                <a:cs typeface="Open Sans"/>
              </a:rPr>
              <a:t>Questions? </a:t>
            </a:r>
            <a:r>
              <a:rPr lang="en-US" sz="4000" dirty="0" smtClean="0">
                <a:solidFill>
                  <a:schemeClr val="tx1"/>
                </a:solidFill>
                <a:latin typeface="Open Sans"/>
                <a:cs typeface="Open Sans"/>
              </a:rPr>
              <a:t>Contact Angela at </a:t>
            </a:r>
            <a:r>
              <a:rPr lang="en-US" sz="4000" dirty="0" err="1" smtClean="0">
                <a:solidFill>
                  <a:schemeClr val="tx1"/>
                </a:solidFill>
                <a:latin typeface="Open Sans"/>
                <a:cs typeface="Open Sans"/>
              </a:rPr>
              <a:t>adevlen@wakefieldbrunswick.com</a:t>
            </a:r>
            <a:endParaRPr lang="en-US" sz="3600" dirty="0" smtClean="0">
              <a:solidFill>
                <a:schemeClr val="tx1"/>
              </a:solidFill>
              <a:latin typeface="Open Sans"/>
              <a:cs typeface="Open Sans"/>
            </a:endParaRPr>
          </a:p>
          <a:p>
            <a:pPr algn="l"/>
            <a:endParaRPr lang="en-US" sz="1800" dirty="0">
              <a:solidFill>
                <a:schemeClr val="tx1"/>
              </a:solidFill>
              <a:latin typeface="Open Sans"/>
              <a:cs typeface="Open Sans"/>
            </a:endParaRPr>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Open Sans"/>
                <a:cs typeface="Open Sans"/>
              </a:defRPr>
            </a:lvl1pPr>
          </a:lstStyle>
          <a:p>
            <a:r>
              <a:rPr lang="en-US" dirty="0" err="1" smtClean="0"/>
              <a:t>www.wakefieldbrunswick.com</a:t>
            </a:r>
            <a:endParaRPr lang="en-US" dirty="0"/>
          </a:p>
        </p:txBody>
      </p:sp>
      <p:sp>
        <p:nvSpPr>
          <p:cNvPr id="5"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100">
                <a:solidFill>
                  <a:schemeClr val="tx1">
                    <a:tint val="75000"/>
                  </a:schemeClr>
                </a:solidFill>
                <a:latin typeface="Open Sans"/>
                <a:cs typeface="Open Sans"/>
              </a:defRPr>
            </a:lvl1pPr>
          </a:lstStyle>
          <a:p>
            <a:fld id="{093CB035-3BB7-AD43-BE7C-B33438FBBAB5}" type="slidenum">
              <a:rPr lang="en-US" smtClean="0"/>
              <a:pPr/>
              <a:t>120</a:t>
            </a:fld>
            <a:endParaRPr lang="en-US"/>
          </a:p>
        </p:txBody>
      </p:sp>
    </p:spTree>
    <p:extLst>
      <p:ext uri="{BB962C8B-B14F-4D97-AF65-F5344CB8AC3E}">
        <p14:creationId xmlns:p14="http://schemas.microsoft.com/office/powerpoint/2010/main" val="155688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www.wakefieldbrunswick.com</a:t>
            </a:r>
            <a:endParaRPr lang="en-US" dirty="0"/>
          </a:p>
        </p:txBody>
      </p:sp>
      <p:sp>
        <p:nvSpPr>
          <p:cNvPr id="5" name="Slide Number Placeholder 4"/>
          <p:cNvSpPr>
            <a:spLocks noGrp="1"/>
          </p:cNvSpPr>
          <p:nvPr>
            <p:ph type="sldNum" sz="quarter" idx="12"/>
          </p:nvPr>
        </p:nvSpPr>
        <p:spPr/>
        <p:txBody>
          <a:bodyPr/>
          <a:lstStyle/>
          <a:p>
            <a:fld id="{20A2D9D9-9622-9C43-B790-079379D2BF15}" type="slidenum">
              <a:rPr lang="en-US" smtClean="0"/>
              <a:t>13</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501" y="929987"/>
            <a:ext cx="6718300" cy="5191413"/>
          </a:xfrm>
          <a:prstGeom prst="rect">
            <a:avLst/>
          </a:prstGeom>
        </p:spPr>
      </p:pic>
      <p:sp>
        <p:nvSpPr>
          <p:cNvPr id="6" name="Title 1"/>
          <p:cNvSpPr>
            <a:spLocks noGrp="1"/>
          </p:cNvSpPr>
          <p:nvPr>
            <p:ph type="title"/>
          </p:nvPr>
        </p:nvSpPr>
        <p:spPr>
          <a:xfrm>
            <a:off x="457200" y="274638"/>
            <a:ext cx="8229600" cy="1143000"/>
          </a:xfrm>
        </p:spPr>
        <p:txBody>
          <a:bodyPr>
            <a:normAutofit/>
          </a:bodyPr>
          <a:lstStyle/>
          <a:p>
            <a:r>
              <a:rPr lang="en-US" sz="3600" b="1" dirty="0" smtClean="0"/>
              <a:t>Sample project map and timeline</a:t>
            </a:r>
            <a:endParaRPr lang="en-US" sz="3600" b="1" dirty="0"/>
          </a:p>
        </p:txBody>
      </p:sp>
    </p:spTree>
    <p:extLst>
      <p:ext uri="{BB962C8B-B14F-4D97-AF65-F5344CB8AC3E}">
        <p14:creationId xmlns:p14="http://schemas.microsoft.com/office/powerpoint/2010/main" val="66825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normAutofit/>
          </a:bodyPr>
          <a:lstStyle/>
          <a:p>
            <a:pPr marL="342900" indent="-342900">
              <a:lnSpc>
                <a:spcPct val="114000"/>
              </a:lnSpc>
              <a:buFont typeface="Wingdings" panose="05000000000000000000" pitchFamily="2" charset="2"/>
              <a:buChar char="q"/>
            </a:pPr>
            <a:r>
              <a:rPr lang="en-US" sz="2400" dirty="0" smtClean="0"/>
              <a:t>Trained personnel needed to develop plans</a:t>
            </a:r>
          </a:p>
          <a:p>
            <a:pPr marL="342900" indent="-342900">
              <a:lnSpc>
                <a:spcPct val="114000"/>
              </a:lnSpc>
              <a:buFont typeface="Wingdings" panose="05000000000000000000" pitchFamily="2" charset="2"/>
              <a:buChar char="q"/>
            </a:pPr>
            <a:r>
              <a:rPr lang="en-US" sz="2400" dirty="0" smtClean="0"/>
              <a:t>Executive buy-in </a:t>
            </a:r>
            <a:r>
              <a:rPr lang="en-US" sz="2400" dirty="0"/>
              <a:t>and </a:t>
            </a:r>
            <a:r>
              <a:rPr lang="en-US" sz="2400" dirty="0" smtClean="0"/>
              <a:t>support</a:t>
            </a:r>
            <a:endParaRPr lang="en-US" sz="2400" dirty="0"/>
          </a:p>
          <a:p>
            <a:pPr marL="342900" indent="-342900">
              <a:lnSpc>
                <a:spcPct val="114000"/>
              </a:lnSpc>
              <a:buFont typeface="Wingdings" panose="05000000000000000000" pitchFamily="2" charset="2"/>
              <a:buChar char="q"/>
            </a:pPr>
            <a:r>
              <a:rPr lang="en-US" sz="2400" dirty="0" smtClean="0"/>
              <a:t>Existing levels of organizational awareness and participation </a:t>
            </a:r>
          </a:p>
          <a:p>
            <a:pPr marL="342900" indent="-342900">
              <a:lnSpc>
                <a:spcPct val="114000"/>
              </a:lnSpc>
              <a:buFont typeface="Wingdings" panose="05000000000000000000" pitchFamily="2" charset="2"/>
              <a:buChar char="q"/>
            </a:pPr>
            <a:r>
              <a:rPr lang="en-US" sz="2400" dirty="0" smtClean="0"/>
              <a:t>All healthcare facilities are not alike</a:t>
            </a:r>
          </a:p>
          <a:p>
            <a:pPr marL="342900" indent="-342900">
              <a:lnSpc>
                <a:spcPct val="114000"/>
              </a:lnSpc>
              <a:buFont typeface="Wingdings" panose="05000000000000000000" pitchFamily="2" charset="2"/>
              <a:buChar char="q"/>
            </a:pPr>
            <a:r>
              <a:rPr lang="en-US" sz="2400" dirty="0" smtClean="0"/>
              <a:t>Small healthcare facilities have limited time and resources </a:t>
            </a:r>
          </a:p>
          <a:p>
            <a:pPr marL="342900" indent="-342900" algn="ctr">
              <a:lnSpc>
                <a:spcPct val="114000"/>
              </a:lnSpc>
              <a:buFont typeface="Arial" panose="020B0604020202020204" pitchFamily="34" charset="0"/>
              <a:buChar char="•"/>
            </a:pPr>
            <a:endParaRPr lang="en-US" sz="2400" b="1" dirty="0" smtClean="0">
              <a:solidFill>
                <a:srgbClr val="4F6092"/>
              </a:solidFill>
            </a:endParaRPr>
          </a:p>
          <a:p>
            <a:pPr marL="342900" indent="-342900" algn="ctr">
              <a:lnSpc>
                <a:spcPct val="150000"/>
              </a:lnSpc>
              <a:buFont typeface="Arial" panose="020B0604020202020204" pitchFamily="34" charset="0"/>
              <a:buChar char="•"/>
            </a:pPr>
            <a:endParaRPr lang="en-US" sz="2400" dirty="0" smtClean="0"/>
          </a:p>
          <a:p>
            <a:pPr algn="ctr"/>
            <a:endParaRPr lang="en-US" dirty="0"/>
          </a:p>
        </p:txBody>
      </p:sp>
      <p:sp>
        <p:nvSpPr>
          <p:cNvPr id="4" name="Footer Placeholder 3"/>
          <p:cNvSpPr>
            <a:spLocks noGrp="1"/>
          </p:cNvSpPr>
          <p:nvPr>
            <p:ph type="ftr" sz="quarter" idx="11"/>
          </p:nvPr>
        </p:nvSpPr>
        <p:spPr/>
        <p:txBody>
          <a:bodyPr/>
          <a:lstStyle/>
          <a:p>
            <a:r>
              <a:rPr lang="en-US" smtClean="0"/>
              <a:t>www.wakefieldbrunswick.com</a:t>
            </a:r>
            <a:endParaRPr lang="en-US" dirty="0"/>
          </a:p>
        </p:txBody>
      </p:sp>
      <p:sp>
        <p:nvSpPr>
          <p:cNvPr id="5" name="Slide Number Placeholder 4"/>
          <p:cNvSpPr>
            <a:spLocks noGrp="1"/>
          </p:cNvSpPr>
          <p:nvPr>
            <p:ph type="sldNum" sz="quarter" idx="12"/>
          </p:nvPr>
        </p:nvSpPr>
        <p:spPr/>
        <p:txBody>
          <a:bodyPr/>
          <a:lstStyle/>
          <a:p>
            <a:fld id="{20A2D9D9-9622-9C43-B790-079379D2BF15}" type="slidenum">
              <a:rPr lang="en-US" smtClean="0"/>
              <a:t>14</a:t>
            </a:fld>
            <a:endParaRPr lang="en-US" dirty="0"/>
          </a:p>
        </p:txBody>
      </p:sp>
      <p:sp>
        <p:nvSpPr>
          <p:cNvPr id="7" name="Title 1"/>
          <p:cNvSpPr>
            <a:spLocks noGrp="1"/>
          </p:cNvSpPr>
          <p:nvPr>
            <p:ph type="title"/>
          </p:nvPr>
        </p:nvSpPr>
        <p:spPr>
          <a:xfrm>
            <a:off x="457200" y="274638"/>
            <a:ext cx="8229600" cy="1143000"/>
          </a:xfrm>
        </p:spPr>
        <p:txBody>
          <a:bodyPr>
            <a:normAutofit/>
          </a:bodyPr>
          <a:lstStyle/>
          <a:p>
            <a:r>
              <a:rPr lang="en-US" sz="3600" b="1" dirty="0" smtClean="0"/>
              <a:t>Challenges</a:t>
            </a:r>
            <a:endParaRPr lang="en-US" sz="3600" b="1" dirty="0"/>
          </a:p>
        </p:txBody>
      </p:sp>
    </p:spTree>
    <p:extLst>
      <p:ext uri="{BB962C8B-B14F-4D97-AF65-F5344CB8AC3E}">
        <p14:creationId xmlns:p14="http://schemas.microsoft.com/office/powerpoint/2010/main" val="329406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292" y="1698710"/>
            <a:ext cx="8227990" cy="4517264"/>
          </a:xfrm>
          <a:ln w="38100"/>
        </p:spPr>
        <p:style>
          <a:lnRef idx="2">
            <a:schemeClr val="accent1"/>
          </a:lnRef>
          <a:fillRef idx="1">
            <a:schemeClr val="lt1"/>
          </a:fillRef>
          <a:effectRef idx="0">
            <a:schemeClr val="accent1"/>
          </a:effectRef>
          <a:fontRef idx="minor">
            <a:schemeClr val="dk1"/>
          </a:fontRef>
        </p:style>
        <p:txBody>
          <a:bodyPr>
            <a:normAutofit/>
          </a:bodyPr>
          <a:lstStyle/>
          <a:p>
            <a:pPr marL="457200" algn="ctr">
              <a:spcBef>
                <a:spcPts val="0"/>
              </a:spcBef>
              <a:spcAft>
                <a:spcPts val="1200"/>
              </a:spcAft>
              <a:buSzPct val="150000"/>
            </a:pPr>
            <a:r>
              <a:rPr lang="en-US" sz="2800" b="1" dirty="0" smtClean="0">
                <a:solidFill>
                  <a:srgbClr val="17375E"/>
                </a:solidFill>
                <a:latin typeface="Open Sans Semibold"/>
              </a:rPr>
              <a:t>Continuity </a:t>
            </a:r>
            <a:r>
              <a:rPr lang="en-US" sz="2800" b="1" dirty="0">
                <a:solidFill>
                  <a:srgbClr val="17375E"/>
                </a:solidFill>
                <a:latin typeface="Open Sans Semibold"/>
              </a:rPr>
              <a:t>p</a:t>
            </a:r>
            <a:r>
              <a:rPr lang="en-US" sz="2800" b="1" dirty="0" smtClean="0">
                <a:solidFill>
                  <a:srgbClr val="17375E"/>
                </a:solidFill>
                <a:latin typeface="Open Sans Semibold"/>
              </a:rPr>
              <a:t>lanning challenges</a:t>
            </a:r>
            <a:endParaRPr lang="en-US" sz="2800" b="1" dirty="0">
              <a:solidFill>
                <a:srgbClr val="17375E"/>
              </a:solidFill>
              <a:latin typeface="Open Sans Semibold"/>
            </a:endParaRPr>
          </a:p>
          <a:p>
            <a:pPr marL="693738" indent="-342900">
              <a:spcBef>
                <a:spcPts val="600"/>
              </a:spcBef>
              <a:spcAft>
                <a:spcPts val="600"/>
              </a:spcAft>
              <a:buSzPct val="150000"/>
              <a:buFont typeface="Wingdings" panose="05000000000000000000" pitchFamily="2" charset="2"/>
              <a:buChar char="§"/>
              <a:defRPr/>
            </a:pPr>
            <a:r>
              <a:rPr lang="en-US" sz="2400" dirty="0" smtClean="0">
                <a:solidFill>
                  <a:srgbClr val="17375E"/>
                </a:solidFill>
                <a:latin typeface="Open Sans"/>
                <a:cs typeface="Open Sans"/>
              </a:rPr>
              <a:t>What </a:t>
            </a:r>
            <a:r>
              <a:rPr lang="en-US" sz="2400" dirty="0">
                <a:solidFill>
                  <a:srgbClr val="17375E"/>
                </a:solidFill>
                <a:latin typeface="Open Sans"/>
                <a:cs typeface="Open Sans"/>
              </a:rPr>
              <a:t>are the business continuity planning challenges your organization faces?</a:t>
            </a:r>
          </a:p>
          <a:p>
            <a:pPr marL="693738" indent="-342900">
              <a:spcBef>
                <a:spcPts val="600"/>
              </a:spcBef>
              <a:spcAft>
                <a:spcPts val="600"/>
              </a:spcAft>
              <a:buSzPct val="150000"/>
              <a:buFont typeface="Wingdings" panose="05000000000000000000" pitchFamily="2" charset="2"/>
              <a:buChar char="§"/>
              <a:defRPr/>
            </a:pPr>
            <a:r>
              <a:rPr lang="en-US" sz="2400" dirty="0">
                <a:solidFill>
                  <a:srgbClr val="17375E"/>
                </a:solidFill>
                <a:latin typeface="Open Sans"/>
                <a:cs typeface="Open Sans"/>
              </a:rPr>
              <a:t>What will you need to address those challenges?</a:t>
            </a:r>
          </a:p>
        </p:txBody>
      </p:sp>
      <p:grpSp>
        <p:nvGrpSpPr>
          <p:cNvPr id="2" name="Group 1"/>
          <p:cNvGrpSpPr/>
          <p:nvPr/>
        </p:nvGrpSpPr>
        <p:grpSpPr>
          <a:xfrm>
            <a:off x="455563" y="277186"/>
            <a:ext cx="8237713" cy="1143002"/>
            <a:chOff x="455563" y="277186"/>
            <a:chExt cx="8237713" cy="1143002"/>
          </a:xfrm>
        </p:grpSpPr>
        <p:sp>
          <p:nvSpPr>
            <p:cNvPr id="6" name="Title 2"/>
            <p:cNvSpPr txBox="1">
              <a:spLocks/>
            </p:cNvSpPr>
            <p:nvPr/>
          </p:nvSpPr>
          <p:spPr>
            <a:xfrm>
              <a:off x="457200" y="277187"/>
              <a:ext cx="8229600" cy="1143000"/>
            </a:xfrm>
            <a:prstGeom prst="rect">
              <a:avLst/>
            </a:prstGeom>
            <a:solidFill>
              <a:srgbClr val="8EB4E3"/>
            </a:solidFill>
          </p:spPr>
          <p:txBody>
            <a:bodyPr vert="horz" lIns="91440" tIns="45720" rIns="91440" bIns="45720" rtlCol="0" anchor="ctr">
              <a:normAutofit/>
            </a:bodyPr>
            <a:lstStyle>
              <a:lvl1pPr algn="ctr" defTabSz="457200" rtl="0" eaLnBrk="1" latinLnBrk="0" hangingPunct="1">
                <a:spcBef>
                  <a:spcPct val="0"/>
                </a:spcBef>
                <a:buNone/>
                <a:defRPr sz="4400" kern="1200">
                  <a:solidFill>
                    <a:srgbClr val="535357"/>
                  </a:solidFill>
                  <a:latin typeface="Open Sans Semibold"/>
                  <a:ea typeface="+mj-ea"/>
                  <a:cs typeface="Open Sans Semibold"/>
                </a:defRPr>
              </a:lvl1pPr>
            </a:lstStyle>
            <a:p>
              <a:pPr>
                <a:lnSpc>
                  <a:spcPct val="120000"/>
                </a:lnSpc>
                <a:spcAft>
                  <a:spcPts val="600"/>
                </a:spcAft>
                <a:defRPr/>
              </a:pPr>
              <a:r>
                <a:rPr lang="en-US" b="1" dirty="0" smtClean="0">
                  <a:solidFill>
                    <a:srgbClr val="444444"/>
                  </a:solidFill>
                </a:rPr>
                <a:t>Exercise - 1</a:t>
              </a:r>
              <a:endParaRPr lang="en-US" dirty="0"/>
            </a:p>
          </p:txBody>
        </p:sp>
        <p:pic>
          <p:nvPicPr>
            <p:cNvPr id="10" name="Picture 9"/>
            <p:cNvPicPr>
              <a:picLocks noChangeAspect="1"/>
            </p:cNvPicPr>
            <p:nvPr/>
          </p:nvPicPr>
          <p:blipFill rotWithShape="1">
            <a:blip r:embed="rId3"/>
            <a:srcRect t="9357" b="11306"/>
            <a:stretch/>
          </p:blipFill>
          <p:spPr>
            <a:xfrm>
              <a:off x="455563" y="277187"/>
              <a:ext cx="906305" cy="1143001"/>
            </a:xfrm>
            <a:prstGeom prst="rect">
              <a:avLst/>
            </a:prstGeom>
          </p:spPr>
        </p:pic>
        <p:pic>
          <p:nvPicPr>
            <p:cNvPr id="11" name="Picture 10"/>
            <p:cNvPicPr>
              <a:picLocks noChangeAspect="1"/>
            </p:cNvPicPr>
            <p:nvPr/>
          </p:nvPicPr>
          <p:blipFill rotWithShape="1">
            <a:blip r:embed="rId3"/>
            <a:srcRect t="9357" b="11306"/>
            <a:stretch/>
          </p:blipFill>
          <p:spPr>
            <a:xfrm>
              <a:off x="7786971" y="277186"/>
              <a:ext cx="906305" cy="1143001"/>
            </a:xfrm>
            <a:prstGeom prst="rect">
              <a:avLst/>
            </a:prstGeom>
          </p:spPr>
        </p:pic>
      </p:grpSp>
      <p:sp>
        <p:nvSpPr>
          <p:cNvPr id="8" name="Footer Placeholder 3"/>
          <p:cNvSpPr>
            <a:spLocks noGrp="1"/>
          </p:cNvSpPr>
          <p:nvPr>
            <p:ph type="ftr" sz="quarter" idx="11"/>
          </p:nvPr>
        </p:nvSpPr>
        <p:spPr>
          <a:xfrm>
            <a:off x="3124200" y="6356350"/>
            <a:ext cx="2895600" cy="365125"/>
          </a:xfrm>
        </p:spPr>
        <p:txBody>
          <a:bodyPr/>
          <a:lstStyle/>
          <a:p>
            <a:r>
              <a:rPr lang="en-US" dirty="0" smtClean="0"/>
              <a:t>www.wakefieldbrunswick.com</a:t>
            </a:r>
            <a:endParaRPr lang="en-US" dirty="0"/>
          </a:p>
        </p:txBody>
      </p:sp>
      <p:sp>
        <p:nvSpPr>
          <p:cNvPr id="9" name="Slide Number Placeholder 4"/>
          <p:cNvSpPr>
            <a:spLocks noGrp="1"/>
          </p:cNvSpPr>
          <p:nvPr>
            <p:ph type="sldNum" sz="quarter" idx="12"/>
          </p:nvPr>
        </p:nvSpPr>
        <p:spPr>
          <a:xfrm>
            <a:off x="6553200" y="6356350"/>
            <a:ext cx="2133600" cy="365125"/>
          </a:xfrm>
        </p:spPr>
        <p:txBody>
          <a:bodyPr/>
          <a:lstStyle/>
          <a:p>
            <a:fld id="{20A2D9D9-9622-9C43-B790-079379D2BF15}" type="slidenum">
              <a:rPr lang="en-US" smtClean="0"/>
              <a:t>15</a:t>
            </a:fld>
            <a:endParaRPr lang="en-US"/>
          </a:p>
        </p:txBody>
      </p:sp>
    </p:spTree>
    <p:extLst>
      <p:ext uri="{BB962C8B-B14F-4D97-AF65-F5344CB8AC3E}">
        <p14:creationId xmlns:p14="http://schemas.microsoft.com/office/powerpoint/2010/main" val="395099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8317"/>
            <a:ext cx="7772400" cy="3173095"/>
          </a:xfrm>
        </p:spPr>
        <p:txBody>
          <a:bodyPr>
            <a:normAutofit/>
          </a:bodyPr>
          <a:lstStyle/>
          <a:p>
            <a:r>
              <a:rPr lang="en-US" sz="4400" dirty="0" smtClean="0"/>
              <a:t>About Business Continuity</a:t>
            </a:r>
            <a:endParaRPr lang="en-US" sz="4400" dirty="0"/>
          </a:p>
        </p:txBody>
      </p:sp>
      <p:sp>
        <p:nvSpPr>
          <p:cNvPr id="3" name="Subtitle 2"/>
          <p:cNvSpPr>
            <a:spLocks noGrp="1"/>
          </p:cNvSpPr>
          <p:nvPr>
            <p:ph type="subTitle" idx="1"/>
          </p:nvPr>
        </p:nvSpPr>
        <p:spPr>
          <a:xfrm>
            <a:off x="437323" y="4627659"/>
            <a:ext cx="8189842" cy="1384852"/>
          </a:xfrm>
        </p:spPr>
        <p:txBody>
          <a:bodyPr>
            <a:normAutofit fontScale="92500" lnSpcReduction="20000"/>
          </a:bodyPr>
          <a:lstStyle/>
          <a:p>
            <a:r>
              <a:rPr lang="en-US" sz="2400" dirty="0" smtClean="0"/>
              <a:t>Module 1</a:t>
            </a:r>
          </a:p>
          <a:p>
            <a:endParaRPr lang="en-US" sz="2400" dirty="0" smtClean="0"/>
          </a:p>
          <a:p>
            <a:r>
              <a:rPr lang="en-US" sz="2400" dirty="0" smtClean="0"/>
              <a:t>Minnesota Healthcare System</a:t>
            </a:r>
          </a:p>
          <a:p>
            <a:r>
              <a:rPr lang="en-US" sz="2400" dirty="0" smtClean="0"/>
              <a:t>Business Continuity Planning Workshop</a:t>
            </a:r>
            <a:endParaRPr lang="en-US" sz="2400" dirty="0"/>
          </a:p>
        </p:txBody>
      </p:sp>
      <p:sp>
        <p:nvSpPr>
          <p:cNvPr id="4" name="Footer Placeholder 3"/>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algn="ctr">
              <a:defRPr sz="1100">
                <a:solidFill>
                  <a:schemeClr val="tx1">
                    <a:tint val="75000"/>
                  </a:schemeClr>
                </a:solidFill>
                <a:latin typeface="Open Sans"/>
                <a:cs typeface="Open Sans"/>
              </a:defRPr>
            </a:lvl1pPr>
          </a:lstStyle>
          <a:p>
            <a:r>
              <a:rPr lang="en-US" dirty="0"/>
              <a:t>www.wakefieldbrunswick.com</a:t>
            </a:r>
          </a:p>
        </p:txBody>
      </p:sp>
      <p:sp>
        <p:nvSpPr>
          <p:cNvPr id="5" name="Slide Number Placeholder 4"/>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a:defRPr sz="1100">
                <a:solidFill>
                  <a:schemeClr val="tx1">
                    <a:tint val="75000"/>
                  </a:schemeClr>
                </a:solidFill>
                <a:latin typeface="Open Sans"/>
                <a:cs typeface="Open Sans"/>
              </a:defRPr>
            </a:lvl1pPr>
          </a:lstStyle>
          <a:p>
            <a:fld id="{20A2D9D9-9622-9C43-B790-079379D2BF15}" type="slidenum">
              <a:rPr lang="en-US"/>
              <a:pPr/>
              <a:t>16</a:t>
            </a:fld>
            <a:endParaRPr lang="en-US" dirty="0"/>
          </a:p>
        </p:txBody>
      </p:sp>
    </p:spTree>
    <p:extLst>
      <p:ext uri="{BB962C8B-B14F-4D97-AF65-F5344CB8AC3E}">
        <p14:creationId xmlns:p14="http://schemas.microsoft.com/office/powerpoint/2010/main" val="28107341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At the end of </a:t>
            </a:r>
            <a:r>
              <a:rPr lang="en-US" sz="3200" b="1" dirty="0"/>
              <a:t>M</a:t>
            </a:r>
            <a:r>
              <a:rPr lang="en-US" sz="3200" b="1" dirty="0" smtClean="0"/>
              <a:t>odule 1 you will know </a:t>
            </a:r>
            <a:r>
              <a:rPr lang="en-US" sz="3200" dirty="0" smtClean="0"/>
              <a:t>…</a:t>
            </a:r>
            <a:endParaRPr lang="en-US" sz="3200" b="1" dirty="0"/>
          </a:p>
        </p:txBody>
      </p:sp>
      <p:sp>
        <p:nvSpPr>
          <p:cNvPr id="5" name="Footer Placeholder 4"/>
          <p:cNvSpPr>
            <a:spLocks noGrp="1"/>
          </p:cNvSpPr>
          <p:nvPr>
            <p:ph type="ftr" sz="quarter" idx="3"/>
          </p:nvPr>
        </p:nvSpPr>
        <p:spPr/>
        <p:txBody>
          <a:bodyPr/>
          <a:lstStyle/>
          <a:p>
            <a:r>
              <a:rPr lang="en-US" dirty="0" smtClean="0"/>
              <a:t>www.wakefieldbrunswick.com</a:t>
            </a:r>
            <a:endParaRPr lang="en-US" dirty="0"/>
          </a:p>
        </p:txBody>
      </p:sp>
      <p:sp>
        <p:nvSpPr>
          <p:cNvPr id="6" name="Slide Number Placeholder 5"/>
          <p:cNvSpPr>
            <a:spLocks noGrp="1"/>
          </p:cNvSpPr>
          <p:nvPr>
            <p:ph type="sldNum" sz="quarter" idx="12"/>
          </p:nvPr>
        </p:nvSpPr>
        <p:spPr/>
        <p:txBody>
          <a:bodyPr/>
          <a:lstStyle/>
          <a:p>
            <a:fld id="{093CB035-3BB7-AD43-BE7C-B33438FBBAB5}" type="slidenum">
              <a:rPr lang="en-US" smtClean="0"/>
              <a:t>17</a:t>
            </a:fld>
            <a:endParaRPr lang="en-US" dirty="0"/>
          </a:p>
        </p:txBody>
      </p:sp>
      <p:sp>
        <p:nvSpPr>
          <p:cNvPr id="8" name="Rounded Rectangle 7"/>
          <p:cNvSpPr/>
          <p:nvPr/>
        </p:nvSpPr>
        <p:spPr>
          <a:xfrm>
            <a:off x="853832" y="2114961"/>
            <a:ext cx="1019741" cy="1019921"/>
          </a:xfrm>
          <a:prstGeom prst="roundRect">
            <a:avLst/>
          </a:prstGeom>
          <a:gradFill flip="none" rotWithShape="1">
            <a:gsLst>
              <a:gs pos="0">
                <a:schemeClr val="accent1">
                  <a:tint val="100000"/>
                  <a:shade val="100000"/>
                  <a:satMod val="130000"/>
                  <a:alpha val="37000"/>
                </a:schemeClr>
              </a:gs>
              <a:gs pos="100000">
                <a:schemeClr val="accent1">
                  <a:tint val="50000"/>
                  <a:shade val="100000"/>
                  <a:satMod val="350000"/>
                  <a:alpha val="37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latin typeface="Wingdings" charset="2"/>
                <a:cs typeface="Wingdings" charset="2"/>
              </a:rPr>
              <a:t>lll</a:t>
            </a:r>
            <a:endParaRPr lang="en-US" dirty="0">
              <a:solidFill>
                <a:schemeClr val="bg1"/>
              </a:solidFill>
              <a:latin typeface="Wingdings" charset="2"/>
              <a:cs typeface="Wingdings" charset="2"/>
            </a:endParaRPr>
          </a:p>
        </p:txBody>
      </p:sp>
      <p:sp>
        <p:nvSpPr>
          <p:cNvPr id="9" name="Content Placeholder 3"/>
          <p:cNvSpPr>
            <a:spLocks noGrp="1"/>
          </p:cNvSpPr>
          <p:nvPr>
            <p:ph sz="half" idx="2"/>
          </p:nvPr>
        </p:nvSpPr>
        <p:spPr>
          <a:xfrm>
            <a:off x="2294313" y="1600201"/>
            <a:ext cx="6392487" cy="3238928"/>
          </a:xfrm>
        </p:spPr>
        <p:txBody>
          <a:bodyPr>
            <a:normAutofit/>
          </a:bodyPr>
          <a:lstStyle/>
          <a:p>
            <a:pPr marL="514350" indent="-514350">
              <a:spcBef>
                <a:spcPts val="600"/>
              </a:spcBef>
              <a:spcAft>
                <a:spcPts val="600"/>
              </a:spcAft>
              <a:buFont typeface="+mj-lt"/>
              <a:buAutoNum type="arabicPeriod"/>
            </a:pPr>
            <a:r>
              <a:rPr lang="en-US" sz="2400" dirty="0" smtClean="0"/>
              <a:t>How Business Continuity integrates with the other Emergency Management components in your facility</a:t>
            </a:r>
          </a:p>
          <a:p>
            <a:pPr marL="514350" indent="-514350">
              <a:spcBef>
                <a:spcPts val="600"/>
              </a:spcBef>
              <a:spcAft>
                <a:spcPts val="600"/>
              </a:spcAft>
              <a:buFont typeface="+mj-lt"/>
              <a:buAutoNum type="arabicPeriod"/>
            </a:pPr>
            <a:r>
              <a:rPr lang="en-US" sz="2400" dirty="0" smtClean="0"/>
              <a:t>The Business Continuity Plan development process</a:t>
            </a:r>
          </a:p>
        </p:txBody>
      </p:sp>
    </p:spTree>
    <p:extLst>
      <p:ext uri="{BB962C8B-B14F-4D97-AF65-F5344CB8AC3E}">
        <p14:creationId xmlns:p14="http://schemas.microsoft.com/office/powerpoint/2010/main" val="79492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85800" y="3628474"/>
            <a:ext cx="7147297" cy="663873"/>
            <a:chOff x="685800" y="3695301"/>
            <a:chExt cx="7147297" cy="663873"/>
          </a:xfrm>
        </p:grpSpPr>
        <p:pic>
          <p:nvPicPr>
            <p:cNvPr id="3" name="Picture 5" descr="wro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4200" y="3695301"/>
              <a:ext cx="898897" cy="663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85800" y="3796405"/>
              <a:ext cx="6172200" cy="461665"/>
            </a:xfrm>
            <a:prstGeom prst="rect">
              <a:avLst/>
            </a:prstGeom>
            <a:noFill/>
          </p:spPr>
          <p:txBody>
            <a:bodyPr wrap="square" rtlCol="0">
              <a:spAutoFit/>
            </a:bodyPr>
            <a:lstStyle/>
            <a:p>
              <a:r>
                <a:rPr lang="en-US" sz="2400" dirty="0" smtClean="0">
                  <a:solidFill>
                    <a:srgbClr val="535357"/>
                  </a:solidFill>
                  <a:latin typeface="Open Sans"/>
                  <a:cs typeface="Open Sans"/>
                </a:rPr>
                <a:t>Is it an emergency operations plan?</a:t>
              </a:r>
              <a:endParaRPr lang="en-US" sz="2400" dirty="0">
                <a:solidFill>
                  <a:srgbClr val="535357"/>
                </a:solidFill>
                <a:latin typeface="Open Sans"/>
                <a:cs typeface="Open Sans"/>
              </a:endParaRPr>
            </a:p>
          </p:txBody>
        </p:sp>
      </p:grpSp>
      <p:grpSp>
        <p:nvGrpSpPr>
          <p:cNvPr id="7" name="Group 6"/>
          <p:cNvGrpSpPr/>
          <p:nvPr/>
        </p:nvGrpSpPr>
        <p:grpSpPr>
          <a:xfrm>
            <a:off x="685800" y="2402379"/>
            <a:ext cx="7147297" cy="663873"/>
            <a:chOff x="685800" y="2412653"/>
            <a:chExt cx="7147297" cy="663873"/>
          </a:xfrm>
        </p:grpSpPr>
        <p:sp>
          <p:nvSpPr>
            <p:cNvPr id="2" name="TextBox 1"/>
            <p:cNvSpPr txBox="1"/>
            <p:nvPr/>
          </p:nvSpPr>
          <p:spPr>
            <a:xfrm>
              <a:off x="685800" y="2513757"/>
              <a:ext cx="4824046" cy="461665"/>
            </a:xfrm>
            <a:prstGeom prst="rect">
              <a:avLst/>
            </a:prstGeom>
            <a:noFill/>
          </p:spPr>
          <p:txBody>
            <a:bodyPr wrap="square" rtlCol="0">
              <a:spAutoFit/>
            </a:bodyPr>
            <a:lstStyle/>
            <a:p>
              <a:r>
                <a:rPr lang="en-US" sz="2400" dirty="0" smtClean="0">
                  <a:solidFill>
                    <a:srgbClr val="535357"/>
                  </a:solidFill>
                  <a:latin typeface="Open Sans"/>
                  <a:cs typeface="Open Sans"/>
                </a:rPr>
                <a:t>Is it an IT disaster recovery plan?</a:t>
              </a:r>
              <a:endParaRPr lang="en-US" sz="2400" dirty="0">
                <a:solidFill>
                  <a:srgbClr val="535357"/>
                </a:solidFill>
                <a:latin typeface="Open Sans"/>
                <a:cs typeface="Open Sans"/>
              </a:endParaRPr>
            </a:p>
          </p:txBody>
        </p:sp>
        <p:pic>
          <p:nvPicPr>
            <p:cNvPr id="9" name="Picture 5" descr="wro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4200" y="2412653"/>
              <a:ext cx="898897" cy="663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p:cNvGrpSpPr/>
          <p:nvPr/>
        </p:nvGrpSpPr>
        <p:grpSpPr>
          <a:xfrm>
            <a:off x="685800" y="4854569"/>
            <a:ext cx="7147297" cy="663873"/>
            <a:chOff x="685800" y="4864843"/>
            <a:chExt cx="7147297" cy="663873"/>
          </a:xfrm>
        </p:grpSpPr>
        <p:pic>
          <p:nvPicPr>
            <p:cNvPr id="10" name="Picture 5" descr="wro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4200" y="4864843"/>
              <a:ext cx="898897" cy="663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85800" y="4965947"/>
              <a:ext cx="6172200" cy="461665"/>
            </a:xfrm>
            <a:prstGeom prst="rect">
              <a:avLst/>
            </a:prstGeom>
            <a:noFill/>
          </p:spPr>
          <p:txBody>
            <a:bodyPr wrap="square" rtlCol="0">
              <a:spAutoFit/>
            </a:bodyPr>
            <a:lstStyle/>
            <a:p>
              <a:r>
                <a:rPr lang="en-US" sz="2400" dirty="0" smtClean="0">
                  <a:solidFill>
                    <a:srgbClr val="535357"/>
                  </a:solidFill>
                  <a:latin typeface="Open Sans"/>
                  <a:cs typeface="Open Sans"/>
                </a:rPr>
                <a:t>Is it HICS?</a:t>
              </a:r>
              <a:endParaRPr lang="en-US" sz="2400" dirty="0">
                <a:solidFill>
                  <a:srgbClr val="535357"/>
                </a:solidFill>
                <a:latin typeface="Open Sans"/>
                <a:cs typeface="Open Sans"/>
              </a:endParaRPr>
            </a:p>
          </p:txBody>
        </p:sp>
      </p:grpSp>
      <p:sp>
        <p:nvSpPr>
          <p:cNvPr id="14" name="Footer Placeholder 3"/>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algn="ctr">
              <a:defRPr sz="1100">
                <a:solidFill>
                  <a:schemeClr val="tx1">
                    <a:tint val="75000"/>
                  </a:schemeClr>
                </a:solidFill>
                <a:latin typeface="Open Sans"/>
                <a:cs typeface="Open Sans"/>
              </a:defRPr>
            </a:lvl1pPr>
          </a:lstStyle>
          <a:p>
            <a:r>
              <a:rPr lang="en-US" dirty="0"/>
              <a:t>www.wakefieldbrunswick.com</a:t>
            </a:r>
          </a:p>
        </p:txBody>
      </p:sp>
      <p:sp>
        <p:nvSpPr>
          <p:cNvPr id="15" name="Slide Number Placeholder 4"/>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a:defRPr sz="1100">
                <a:solidFill>
                  <a:schemeClr val="tx1">
                    <a:tint val="75000"/>
                  </a:schemeClr>
                </a:solidFill>
                <a:latin typeface="Open Sans"/>
                <a:cs typeface="Open Sans"/>
              </a:defRPr>
            </a:lvl1pPr>
          </a:lstStyle>
          <a:p>
            <a:fld id="{20A2D9D9-9622-9C43-B790-079379D2BF15}" type="slidenum">
              <a:rPr lang="en-US"/>
              <a:pPr/>
              <a:t>18</a:t>
            </a:fld>
            <a:endParaRPr lang="en-US" dirty="0"/>
          </a:p>
        </p:txBody>
      </p:sp>
      <p:sp>
        <p:nvSpPr>
          <p:cNvPr id="16" name="Title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rgbClr val="535357"/>
                </a:solidFill>
                <a:latin typeface="Open Sans Semibold"/>
                <a:ea typeface="+mj-ea"/>
                <a:cs typeface="Open Sans Semibold"/>
              </a:defRPr>
            </a:lvl1pPr>
          </a:lstStyle>
          <a:p>
            <a:r>
              <a:rPr lang="en-US" sz="3200" dirty="0" smtClean="0"/>
              <a:t>What is a Business Continuity Plan?</a:t>
            </a:r>
            <a:endParaRPr lang="en-US" sz="3200" dirty="0"/>
          </a:p>
        </p:txBody>
      </p:sp>
    </p:spTree>
    <p:extLst>
      <p:ext uri="{BB962C8B-B14F-4D97-AF65-F5344CB8AC3E}">
        <p14:creationId xmlns:p14="http://schemas.microsoft.com/office/powerpoint/2010/main" val="2020762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chec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33946" y="2516522"/>
            <a:ext cx="1233307" cy="95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85800" y="2530594"/>
            <a:ext cx="6861608" cy="2123658"/>
          </a:xfrm>
          <a:prstGeom prst="rect">
            <a:avLst/>
          </a:prstGeom>
        </p:spPr>
        <p:txBody>
          <a:bodyPr wrap="square">
            <a:spAutoFit/>
          </a:bodyPr>
          <a:lstStyle/>
          <a:p>
            <a:pPr>
              <a:lnSpc>
                <a:spcPct val="110000"/>
              </a:lnSpc>
            </a:pPr>
            <a:r>
              <a:rPr lang="en-US" sz="2400" dirty="0" smtClean="0">
                <a:solidFill>
                  <a:srgbClr val="535357"/>
                </a:solidFill>
                <a:latin typeface="Open Sans"/>
                <a:cs typeface="Open Sans"/>
              </a:rPr>
              <a:t>The Business Continuity Plan provides information about governance and operational recovery that complements and supports the healthcare facility’s overall Emergency Operations Plan</a:t>
            </a:r>
            <a:endParaRPr lang="en-US" sz="2400" dirty="0">
              <a:solidFill>
                <a:srgbClr val="535357"/>
              </a:solidFill>
              <a:latin typeface="Open Sans"/>
              <a:cs typeface="Open Sans"/>
            </a:endParaRPr>
          </a:p>
        </p:txBody>
      </p:sp>
      <p:sp>
        <p:nvSpPr>
          <p:cNvPr id="3" name="TextBox 2"/>
          <p:cNvSpPr txBox="1"/>
          <p:nvPr/>
        </p:nvSpPr>
        <p:spPr>
          <a:xfrm>
            <a:off x="239890" y="5475267"/>
            <a:ext cx="8650512" cy="923330"/>
          </a:xfrm>
          <a:prstGeom prst="rect">
            <a:avLst/>
          </a:prstGeom>
          <a:ln>
            <a:solidFill>
              <a:srgbClr val="4F609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smtClean="0">
                <a:solidFill>
                  <a:srgbClr val="535357"/>
                </a:solidFill>
              </a:rPr>
              <a:t>Note:  Business Continuity Planning (BCP) is often also called Healthcare Continuity, Clinical &amp; Business Continuity or Continuity of Operations Planning (COOP).  </a:t>
            </a:r>
          </a:p>
          <a:p>
            <a:r>
              <a:rPr lang="en-US" b="1" dirty="0" smtClean="0">
                <a:solidFill>
                  <a:srgbClr val="535357"/>
                </a:solidFill>
              </a:rPr>
              <a:t>For </a:t>
            </a:r>
            <a:r>
              <a:rPr lang="en-US" b="1" dirty="0">
                <a:solidFill>
                  <a:srgbClr val="535357"/>
                </a:solidFill>
              </a:rPr>
              <a:t>our purposes, </a:t>
            </a:r>
            <a:r>
              <a:rPr lang="en-US" b="1" dirty="0" smtClean="0">
                <a:solidFill>
                  <a:srgbClr val="535357"/>
                </a:solidFill>
              </a:rPr>
              <a:t>all are considered synonymous </a:t>
            </a:r>
            <a:r>
              <a:rPr lang="en-US" b="1" dirty="0">
                <a:solidFill>
                  <a:srgbClr val="535357"/>
                </a:solidFill>
              </a:rPr>
              <a:t>with </a:t>
            </a:r>
            <a:r>
              <a:rPr lang="en-US" b="1" dirty="0" smtClean="0">
                <a:solidFill>
                  <a:srgbClr val="535357"/>
                </a:solidFill>
              </a:rPr>
              <a:t>BCP.</a:t>
            </a:r>
            <a:endParaRPr lang="en-US" b="1" dirty="0">
              <a:solidFill>
                <a:srgbClr val="535357"/>
              </a:solidFill>
            </a:endParaRPr>
          </a:p>
        </p:txBody>
      </p:sp>
      <p:sp>
        <p:nvSpPr>
          <p:cNvPr id="9" name="Footer Placeholder 3"/>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algn="ctr">
              <a:defRPr sz="1100">
                <a:solidFill>
                  <a:schemeClr val="tx1">
                    <a:tint val="75000"/>
                  </a:schemeClr>
                </a:solidFill>
                <a:latin typeface="Open Sans"/>
                <a:cs typeface="Open Sans"/>
              </a:defRPr>
            </a:lvl1pPr>
          </a:lstStyle>
          <a:p>
            <a:r>
              <a:rPr lang="en-US" dirty="0"/>
              <a:t>www.wakefieldbrunswick.com</a:t>
            </a:r>
          </a:p>
        </p:txBody>
      </p:sp>
      <p:sp>
        <p:nvSpPr>
          <p:cNvPr id="10" name="Slide Number Placeholder 4"/>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a:defRPr sz="1100">
                <a:solidFill>
                  <a:schemeClr val="tx1">
                    <a:tint val="75000"/>
                  </a:schemeClr>
                </a:solidFill>
                <a:latin typeface="Open Sans"/>
                <a:cs typeface="Open Sans"/>
              </a:defRPr>
            </a:lvl1pPr>
          </a:lstStyle>
          <a:p>
            <a:fld id="{20A2D9D9-9622-9C43-B790-079379D2BF15}" type="slidenum">
              <a:rPr lang="en-US"/>
              <a:pPr/>
              <a:t>19</a:t>
            </a:fld>
            <a:endParaRPr lang="en-US" dirty="0"/>
          </a:p>
        </p:txBody>
      </p:sp>
      <p:sp>
        <p:nvSpPr>
          <p:cNvPr id="11" name="Title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rgbClr val="535357"/>
                </a:solidFill>
                <a:latin typeface="Open Sans Semibold"/>
                <a:ea typeface="+mj-ea"/>
                <a:cs typeface="Open Sans Semibold"/>
              </a:defRPr>
            </a:lvl1pPr>
          </a:lstStyle>
          <a:p>
            <a:r>
              <a:rPr lang="en-US" sz="3200" dirty="0" smtClean="0"/>
              <a:t>What is a Business Continuity Plan?</a:t>
            </a:r>
            <a:endParaRPr lang="en-US" sz="3200" dirty="0"/>
          </a:p>
        </p:txBody>
      </p:sp>
    </p:spTree>
    <p:extLst>
      <p:ext uri="{BB962C8B-B14F-4D97-AF65-F5344CB8AC3E}">
        <p14:creationId xmlns:p14="http://schemas.microsoft.com/office/powerpoint/2010/main" val="343758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457200" y="1592317"/>
            <a:ext cx="8229600" cy="4500259"/>
          </a:xfrm>
          <a:prstGeom prst="rect">
            <a:avLst/>
          </a:prstGeom>
        </p:spPr>
        <p:txBody>
          <a:bodyPr>
            <a:normAutofit/>
          </a:bodyPr>
          <a:lstStyle>
            <a:lvl1pPr marL="0" indent="0" algn="l" defTabSz="457200" rtl="0" eaLnBrk="1" latinLnBrk="0" hangingPunct="1">
              <a:spcBef>
                <a:spcPct val="20000"/>
              </a:spcBef>
              <a:buFont typeface="Arial"/>
              <a:buNone/>
              <a:defRPr sz="3200" b="0" i="0" kern="1200">
                <a:solidFill>
                  <a:srgbClr val="535357"/>
                </a:solidFill>
                <a:latin typeface="Open Sans"/>
                <a:ea typeface="+mn-ea"/>
                <a:cs typeface="Open Sans"/>
              </a:defRPr>
            </a:lvl1pPr>
            <a:lvl2pPr marL="914400" indent="-457200" algn="l" defTabSz="457200" rtl="0" eaLnBrk="1" latinLnBrk="0" hangingPunct="1">
              <a:spcBef>
                <a:spcPct val="20000"/>
              </a:spcBef>
              <a:buFont typeface="Wingdings" charset="2"/>
              <a:buChar char="§"/>
              <a:defRPr sz="2800" b="0" i="0" kern="1200">
                <a:solidFill>
                  <a:srgbClr val="535357"/>
                </a:solidFill>
                <a:latin typeface="Open Sans"/>
                <a:ea typeface="+mn-ea"/>
                <a:cs typeface="Open Sans"/>
              </a:defRPr>
            </a:lvl2pPr>
            <a:lvl3pPr marL="1257300" indent="-342900" algn="l" defTabSz="457200" rtl="0" eaLnBrk="1" latinLnBrk="0" hangingPunct="1">
              <a:spcBef>
                <a:spcPct val="20000"/>
              </a:spcBef>
              <a:buFont typeface="Wingdings" charset="2"/>
              <a:buChar char="§"/>
              <a:defRPr sz="2400" b="0" i="0" kern="1200">
                <a:solidFill>
                  <a:srgbClr val="535357"/>
                </a:solidFill>
                <a:latin typeface="Open Sans"/>
                <a:ea typeface="+mn-ea"/>
                <a:cs typeface="Open Sans"/>
              </a:defRPr>
            </a:lvl3pPr>
            <a:lvl4pPr marL="1714500" indent="-342900" algn="l" defTabSz="457200" rtl="0" eaLnBrk="1" latinLnBrk="0" hangingPunct="1">
              <a:spcBef>
                <a:spcPct val="20000"/>
              </a:spcBef>
              <a:buFont typeface="Wingdings" charset="2"/>
              <a:buChar char="§"/>
              <a:defRPr sz="2000" b="0" i="0" kern="1200">
                <a:solidFill>
                  <a:srgbClr val="535357"/>
                </a:solidFill>
                <a:latin typeface="Open Sans"/>
                <a:ea typeface="+mn-ea"/>
                <a:cs typeface="Open Sans"/>
              </a:defRPr>
            </a:lvl4pPr>
            <a:lvl5pPr marL="2171700" indent="-342900" algn="l" defTabSz="457200" rtl="0" eaLnBrk="1" latinLnBrk="0" hangingPunct="1">
              <a:spcBef>
                <a:spcPct val="20000"/>
              </a:spcBef>
              <a:buFont typeface="Wingdings" charset="2"/>
              <a:buChar char="§"/>
              <a:defRPr sz="2000" b="0" i="0" kern="1200">
                <a:solidFill>
                  <a:srgbClr val="535357"/>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743200" indent="-2743200">
              <a:lnSpc>
                <a:spcPct val="134000"/>
              </a:lnSpc>
              <a:spcBef>
                <a:spcPts val="0"/>
              </a:spcBef>
              <a:spcAft>
                <a:spcPts val="600"/>
              </a:spcAft>
              <a:tabLst>
                <a:tab pos="1717675" algn="l"/>
              </a:tabLst>
            </a:pPr>
            <a:r>
              <a:rPr lang="en-US" sz="1800" b="1" dirty="0" smtClean="0"/>
              <a:t>Introduction</a:t>
            </a:r>
          </a:p>
          <a:p>
            <a:pPr marL="1316038" indent="-1316038">
              <a:lnSpc>
                <a:spcPct val="134000"/>
              </a:lnSpc>
              <a:spcBef>
                <a:spcPts val="0"/>
              </a:spcBef>
              <a:spcAft>
                <a:spcPts val="600"/>
              </a:spcAft>
              <a:tabLst>
                <a:tab pos="1316038" algn="l"/>
              </a:tabLst>
            </a:pPr>
            <a:r>
              <a:rPr lang="en-US" sz="1800" b="1" dirty="0" smtClean="0"/>
              <a:t>Module 1 - About Business Continuity</a:t>
            </a:r>
          </a:p>
          <a:p>
            <a:pPr marL="1316038" indent="-1316038">
              <a:lnSpc>
                <a:spcPct val="134000"/>
              </a:lnSpc>
              <a:spcBef>
                <a:spcPts val="0"/>
              </a:spcBef>
              <a:spcAft>
                <a:spcPts val="600"/>
              </a:spcAft>
              <a:tabLst>
                <a:tab pos="1316038" algn="l"/>
              </a:tabLst>
            </a:pPr>
            <a:r>
              <a:rPr lang="en-US" sz="1800" b="1" dirty="0" smtClean="0"/>
              <a:t>Module 2 - Project Initiation and Governance</a:t>
            </a:r>
          </a:p>
          <a:p>
            <a:pPr marL="1316038" indent="-1316038">
              <a:lnSpc>
                <a:spcPct val="134000"/>
              </a:lnSpc>
              <a:spcBef>
                <a:spcPts val="0"/>
              </a:spcBef>
              <a:spcAft>
                <a:spcPts val="600"/>
              </a:spcAft>
              <a:tabLst>
                <a:tab pos="1316038" algn="l"/>
              </a:tabLst>
            </a:pPr>
            <a:r>
              <a:rPr lang="en-US" sz="1800" b="1" dirty="0" smtClean="0"/>
              <a:t>Module 3 - Identifying Essential Services and Applications (Data I)</a:t>
            </a:r>
          </a:p>
          <a:p>
            <a:pPr marL="1198563" indent="-1198563">
              <a:lnSpc>
                <a:spcPct val="134000"/>
              </a:lnSpc>
              <a:spcBef>
                <a:spcPts val="0"/>
              </a:spcBef>
              <a:spcAft>
                <a:spcPts val="600"/>
              </a:spcAft>
              <a:tabLst>
                <a:tab pos="1198563" algn="l"/>
              </a:tabLst>
            </a:pPr>
            <a:r>
              <a:rPr lang="en-US" sz="1800" b="1" dirty="0" smtClean="0"/>
              <a:t>Module 4 - Prioritizing Essential Services and Establishing Recovery Objectives (Data II)</a:t>
            </a:r>
          </a:p>
          <a:p>
            <a:pPr marL="1316038" indent="-1316038">
              <a:lnSpc>
                <a:spcPct val="134000"/>
              </a:lnSpc>
              <a:spcBef>
                <a:spcPts val="0"/>
              </a:spcBef>
              <a:spcAft>
                <a:spcPts val="600"/>
              </a:spcAft>
              <a:tabLst>
                <a:tab pos="1316038" algn="l"/>
              </a:tabLst>
            </a:pPr>
            <a:r>
              <a:rPr lang="en-US" sz="1800" b="1" dirty="0" smtClean="0"/>
              <a:t>Module 5 - Developing Business Continuity Strategies and Action Plans</a:t>
            </a:r>
          </a:p>
          <a:p>
            <a:pPr marL="1316038" indent="-1316038">
              <a:lnSpc>
                <a:spcPct val="134000"/>
              </a:lnSpc>
              <a:spcBef>
                <a:spcPts val="0"/>
              </a:spcBef>
              <a:spcAft>
                <a:spcPts val="600"/>
              </a:spcAft>
              <a:tabLst>
                <a:tab pos="1316038" algn="l"/>
              </a:tabLst>
            </a:pPr>
            <a:r>
              <a:rPr lang="en-US" sz="1800" b="1" dirty="0" smtClean="0"/>
              <a:t>Module 6 - Integrating Business Continuity with Emergency Planning</a:t>
            </a:r>
          </a:p>
          <a:p>
            <a:pPr marL="1316038" indent="-1316038">
              <a:lnSpc>
                <a:spcPct val="134000"/>
              </a:lnSpc>
              <a:spcBef>
                <a:spcPts val="0"/>
              </a:spcBef>
              <a:spcAft>
                <a:spcPts val="600"/>
              </a:spcAft>
              <a:tabLst>
                <a:tab pos="1316038" algn="l"/>
              </a:tabLst>
            </a:pPr>
            <a:r>
              <a:rPr lang="en-US" sz="1800" b="1" dirty="0" smtClean="0"/>
              <a:t>Module 7 - Testing and Maintaining Business Continuity Plans</a:t>
            </a:r>
          </a:p>
          <a:p>
            <a:pPr>
              <a:lnSpc>
                <a:spcPct val="134000"/>
              </a:lnSpc>
              <a:spcBef>
                <a:spcPts val="0"/>
              </a:spcBef>
              <a:spcAft>
                <a:spcPts val="600"/>
              </a:spcAft>
              <a:tabLst>
                <a:tab pos="1316038" algn="l"/>
              </a:tabLst>
            </a:pPr>
            <a:r>
              <a:rPr lang="en-US" sz="1800" b="1" dirty="0" smtClean="0"/>
              <a:t>Wrap-Up</a:t>
            </a:r>
          </a:p>
        </p:txBody>
      </p:sp>
      <p:sp>
        <p:nvSpPr>
          <p:cNvPr id="3" name="Title 2"/>
          <p:cNvSpPr>
            <a:spLocks noGrp="1"/>
          </p:cNvSpPr>
          <p:nvPr>
            <p:ph type="title"/>
          </p:nvPr>
        </p:nvSpPr>
        <p:spPr/>
        <p:txBody>
          <a:bodyPr/>
          <a:lstStyle/>
          <a:p>
            <a:r>
              <a:rPr lang="en-US" dirty="0" smtClean="0"/>
              <a:t>Workshop Agenda</a:t>
            </a:r>
            <a:endParaRPr lang="en-US" dirty="0"/>
          </a:p>
        </p:txBody>
      </p:sp>
      <p:sp>
        <p:nvSpPr>
          <p:cNvPr id="6" name="Footer Placeholder 3"/>
          <p:cNvSpPr>
            <a:spLocks noGrp="1"/>
          </p:cNvSpPr>
          <p:nvPr>
            <p:ph type="ftr" sz="quarter" idx="4294967295"/>
          </p:nvPr>
        </p:nvSpPr>
        <p:spPr>
          <a:xfrm>
            <a:off x="3124200" y="6356350"/>
            <a:ext cx="2895600" cy="365125"/>
          </a:xfrm>
          <a:prstGeom prst="rect">
            <a:avLst/>
          </a:prstGeom>
        </p:spPr>
        <p:txBody>
          <a:bodyPr anchor="ctr"/>
          <a:lstStyle/>
          <a:p>
            <a:pPr algn="ctr"/>
            <a:r>
              <a:rPr lang="en-US" sz="1100" dirty="0">
                <a:solidFill>
                  <a:schemeClr val="tx1">
                    <a:tint val="75000"/>
                  </a:schemeClr>
                </a:solidFill>
                <a:latin typeface="Open Sans"/>
                <a:cs typeface="Open Sans"/>
              </a:rPr>
              <a:t>www.wakefieldbrunswick.com</a:t>
            </a:r>
          </a:p>
        </p:txBody>
      </p:sp>
      <p:sp>
        <p:nvSpPr>
          <p:cNvPr id="7" name="Slide Number Placeholder 4"/>
          <p:cNvSpPr>
            <a:spLocks noGrp="1"/>
          </p:cNvSpPr>
          <p:nvPr>
            <p:ph type="sldNum" sz="quarter" idx="12"/>
          </p:nvPr>
        </p:nvSpPr>
        <p:spPr>
          <a:xfrm>
            <a:off x="6553200" y="6356350"/>
            <a:ext cx="2133600" cy="365125"/>
          </a:xfrm>
        </p:spPr>
        <p:txBody>
          <a:bodyPr/>
          <a:lstStyle/>
          <a:p>
            <a:fld id="{20A2D9D9-9622-9C43-B790-079379D2BF15}" type="slidenum">
              <a:rPr lang="en-US" smtClean="0"/>
              <a:t>2</a:t>
            </a:fld>
            <a:endParaRPr lang="en-US" dirty="0"/>
          </a:p>
        </p:txBody>
      </p:sp>
    </p:spTree>
    <p:extLst>
      <p:ext uri="{BB962C8B-B14F-4D97-AF65-F5344CB8AC3E}">
        <p14:creationId xmlns:p14="http://schemas.microsoft.com/office/powerpoint/2010/main" val="123054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9058"/>
            <a:ext cx="8229600" cy="1143000"/>
          </a:xfrm>
        </p:spPr>
        <p:txBody>
          <a:bodyPr>
            <a:noAutofit/>
          </a:bodyPr>
          <a:lstStyle/>
          <a:p>
            <a:r>
              <a:rPr lang="en-US" sz="3200" b="1" dirty="0" smtClean="0">
                <a:latin typeface="Open Sans"/>
                <a:cs typeface="Open Sans"/>
              </a:rPr>
              <a:t>An integrated business continuity plan...</a:t>
            </a:r>
            <a:endParaRPr lang="en-US" sz="3200" b="1" dirty="0">
              <a:latin typeface="Open Sans"/>
              <a:cs typeface="Open Sans"/>
            </a:endParaRPr>
          </a:p>
        </p:txBody>
      </p:sp>
      <p:sp>
        <p:nvSpPr>
          <p:cNvPr id="6" name="Content Placeholder 5"/>
          <p:cNvSpPr>
            <a:spLocks noGrp="1"/>
          </p:cNvSpPr>
          <p:nvPr>
            <p:ph idx="1"/>
          </p:nvPr>
        </p:nvSpPr>
        <p:spPr>
          <a:xfrm>
            <a:off x="457201" y="1376737"/>
            <a:ext cx="8229599" cy="4643919"/>
          </a:xfrm>
        </p:spPr>
        <p:txBody>
          <a:bodyPr>
            <a:noAutofit/>
          </a:bodyPr>
          <a:lstStyle/>
          <a:p>
            <a:pPr marL="461963" indent="-461963">
              <a:spcBef>
                <a:spcPts val="0"/>
              </a:spcBef>
              <a:spcAft>
                <a:spcPts val="600"/>
              </a:spcAft>
              <a:buFont typeface="Wingdings" charset="2"/>
              <a:buChar char="q"/>
            </a:pPr>
            <a:r>
              <a:rPr lang="en-US" sz="1800" dirty="0"/>
              <a:t>Establishes the priority and sequencing of services required to maintain essential operations (supply chain, payroll, research) and services delivery </a:t>
            </a:r>
          </a:p>
          <a:p>
            <a:pPr marL="461963" indent="-461963">
              <a:spcBef>
                <a:spcPts val="0"/>
              </a:spcBef>
              <a:spcAft>
                <a:spcPts val="600"/>
              </a:spcAft>
              <a:buFont typeface="Wingdings" charset="2"/>
              <a:buChar char="q"/>
            </a:pPr>
            <a:r>
              <a:rPr lang="en-US" sz="1800" dirty="0"/>
              <a:t>Identifies risks and measures the impact to operations during interruption events and disasters</a:t>
            </a:r>
          </a:p>
          <a:p>
            <a:pPr marL="461963" indent="-461963">
              <a:spcBef>
                <a:spcPts val="0"/>
              </a:spcBef>
              <a:spcAft>
                <a:spcPts val="600"/>
              </a:spcAft>
              <a:buFont typeface="Wingdings" charset="2"/>
              <a:buChar char="q"/>
            </a:pPr>
            <a:r>
              <a:rPr lang="en-US" sz="1800" dirty="0"/>
              <a:t>Provides information needed to develop effective operational recovery strategies</a:t>
            </a:r>
          </a:p>
          <a:p>
            <a:pPr marL="461963" indent="-461963">
              <a:spcBef>
                <a:spcPts val="0"/>
              </a:spcBef>
              <a:spcAft>
                <a:spcPts val="600"/>
              </a:spcAft>
              <a:buFont typeface="Wingdings" charset="2"/>
              <a:buChar char="q"/>
            </a:pPr>
            <a:r>
              <a:rPr lang="en-US" sz="1800" dirty="0"/>
              <a:t>Builds financial resilience, mitigates economic impact of </a:t>
            </a:r>
            <a:r>
              <a:rPr lang="en-US" sz="1800" dirty="0" smtClean="0"/>
              <a:t>interruptions, </a:t>
            </a:r>
            <a:r>
              <a:rPr lang="en-US" sz="1800" dirty="0"/>
              <a:t>controls recovery costs and protects market share</a:t>
            </a:r>
          </a:p>
          <a:p>
            <a:pPr marL="461963" indent="-461963">
              <a:spcBef>
                <a:spcPts val="0"/>
              </a:spcBef>
              <a:spcAft>
                <a:spcPts val="600"/>
              </a:spcAft>
              <a:buFont typeface="Wingdings" charset="2"/>
              <a:buChar char="q"/>
            </a:pPr>
            <a:r>
              <a:rPr lang="en-US" sz="1800" dirty="0"/>
              <a:t>Improves patient safety, efficiency, availability of critical supplies and protects assets</a:t>
            </a:r>
          </a:p>
          <a:p>
            <a:pPr marL="461963" indent="-461963">
              <a:spcBef>
                <a:spcPts val="0"/>
              </a:spcBef>
              <a:spcAft>
                <a:spcPts val="600"/>
              </a:spcAft>
              <a:buFont typeface="Wingdings" charset="2"/>
              <a:buChar char="q"/>
            </a:pPr>
            <a:r>
              <a:rPr lang="en-US" sz="1800" dirty="0"/>
              <a:t>Exceeds compliance with the increasing cross-section of emergency management and business continuity standards</a:t>
            </a:r>
          </a:p>
          <a:p>
            <a:pPr marL="461963" indent="-461963">
              <a:spcBef>
                <a:spcPts val="0"/>
              </a:spcBef>
              <a:spcAft>
                <a:spcPts val="600"/>
              </a:spcAft>
              <a:buFont typeface="Wingdings" charset="2"/>
              <a:buChar char="q"/>
            </a:pPr>
            <a:r>
              <a:rPr lang="en-US" sz="1800" dirty="0" smtClean="0"/>
              <a:t>Aligns </a:t>
            </a:r>
            <a:r>
              <a:rPr lang="en-US" sz="1800" dirty="0"/>
              <a:t>with strategic priorities provides a holistic approach to organizational resilience</a:t>
            </a:r>
          </a:p>
          <a:p>
            <a:pPr marL="461963" indent="-461963">
              <a:spcBef>
                <a:spcPts val="0"/>
              </a:spcBef>
              <a:spcAft>
                <a:spcPts val="600"/>
              </a:spcAft>
              <a:buFont typeface="Wingdings" charset="2"/>
              <a:buChar char="q"/>
            </a:pPr>
            <a:r>
              <a:rPr lang="en-US" sz="1800" dirty="0"/>
              <a:t>Protects technology investments and organizational assets</a:t>
            </a:r>
          </a:p>
          <a:p>
            <a:pPr marL="339725" indent="-339725" defTabSz="914145">
              <a:spcBef>
                <a:spcPts val="600"/>
              </a:spcBef>
              <a:spcAft>
                <a:spcPts val="300"/>
              </a:spcAft>
              <a:buFont typeface="Wingdings" charset="2"/>
              <a:buChar char="ü"/>
            </a:pPr>
            <a:endParaRPr lang="en-US" sz="1600" b="1" dirty="0">
              <a:solidFill>
                <a:srgbClr val="506092"/>
              </a:solidFill>
              <a:ea typeface="Tw Cen MT"/>
            </a:endParaRPr>
          </a:p>
        </p:txBody>
      </p:sp>
      <p:sp>
        <p:nvSpPr>
          <p:cNvPr id="7" name="Footer Placeholder 3"/>
          <p:cNvSpPr>
            <a:spLocks noGrp="1"/>
          </p:cNvSpPr>
          <p:nvPr>
            <p:ph type="ftr" sz="quarter" idx="11"/>
          </p:nvPr>
        </p:nvSpPr>
        <p:spPr>
          <a:xfrm>
            <a:off x="3124200" y="6356350"/>
            <a:ext cx="2895600" cy="365125"/>
          </a:xfrm>
        </p:spPr>
        <p:txBody>
          <a:bodyPr/>
          <a:lstStyle/>
          <a:p>
            <a:r>
              <a:rPr lang="en-US" dirty="0" smtClean="0"/>
              <a:t>www.wakefieldbrunswick.com</a:t>
            </a:r>
            <a:endParaRPr lang="en-US" dirty="0"/>
          </a:p>
        </p:txBody>
      </p:sp>
      <p:sp>
        <p:nvSpPr>
          <p:cNvPr id="8" name="Slide Number Placeholder 4"/>
          <p:cNvSpPr>
            <a:spLocks noGrp="1"/>
          </p:cNvSpPr>
          <p:nvPr>
            <p:ph type="sldNum" sz="quarter" idx="12"/>
          </p:nvPr>
        </p:nvSpPr>
        <p:spPr>
          <a:xfrm>
            <a:off x="6553200" y="6356350"/>
            <a:ext cx="2133600" cy="365125"/>
          </a:xfrm>
        </p:spPr>
        <p:txBody>
          <a:bodyPr/>
          <a:lstStyle/>
          <a:p>
            <a:fld id="{20A2D9D9-9622-9C43-B790-079379D2BF15}" type="slidenum">
              <a:rPr lang="en-US" smtClean="0"/>
              <a:t>20</a:t>
            </a:fld>
            <a:endParaRPr lang="en-US"/>
          </a:p>
        </p:txBody>
      </p:sp>
    </p:spTree>
    <p:extLst>
      <p:ext uri="{BB962C8B-B14F-4D97-AF65-F5344CB8AC3E}">
        <p14:creationId xmlns:p14="http://schemas.microsoft.com/office/powerpoint/2010/main" val="140533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www.wakefieldbrunswick.com</a:t>
            </a:r>
            <a:endParaRPr lang="en-US" dirty="0"/>
          </a:p>
        </p:txBody>
      </p:sp>
      <p:sp>
        <p:nvSpPr>
          <p:cNvPr id="5" name="Slide Number Placeholder 4"/>
          <p:cNvSpPr>
            <a:spLocks noGrp="1"/>
          </p:cNvSpPr>
          <p:nvPr>
            <p:ph type="sldNum" sz="quarter" idx="12"/>
          </p:nvPr>
        </p:nvSpPr>
        <p:spPr/>
        <p:txBody>
          <a:bodyPr/>
          <a:lstStyle/>
          <a:p>
            <a:fld id="{20A2D9D9-9622-9C43-B790-079379D2BF15}" type="slidenum">
              <a:rPr lang="en-US" smtClean="0"/>
              <a:t>21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363789421"/>
              </p:ext>
            </p:extLst>
          </p:nvPr>
        </p:nvGraphicFramePr>
        <p:xfrm>
          <a:off x="377652" y="52013"/>
          <a:ext cx="8309148" cy="6420706"/>
        </p:xfrm>
        <a:graphic>
          <a:graphicData uri="http://schemas.openxmlformats.org/presentationml/2006/ole">
            <mc:AlternateContent xmlns:mc="http://schemas.openxmlformats.org/markup-compatibility/2006">
              <mc:Choice xmlns:v="urn:schemas-microsoft-com:vml" Requires="v">
                <p:oleObj spid="_x0000_s1033" name="Acrobat Document" r:id="rId3" imgW="7543665" imgH="5829194" progId="AcroExch.Document.11">
                  <p:embed/>
                </p:oleObj>
              </mc:Choice>
              <mc:Fallback>
                <p:oleObj name="Acrobat Document" r:id="rId3" imgW="7543665" imgH="5829194" progId="AcroExch.Document.11">
                  <p:embed/>
                  <p:pic>
                    <p:nvPicPr>
                      <p:cNvPr id="0" name=""/>
                      <p:cNvPicPr/>
                      <p:nvPr/>
                    </p:nvPicPr>
                    <p:blipFill>
                      <a:blip r:embed="rId4"/>
                      <a:stretch>
                        <a:fillRect/>
                      </a:stretch>
                    </p:blipFill>
                    <p:spPr>
                      <a:xfrm>
                        <a:off x="377652" y="52013"/>
                        <a:ext cx="8309148" cy="6420706"/>
                      </a:xfrm>
                      <a:prstGeom prst="rect">
                        <a:avLst/>
                      </a:prstGeom>
                    </p:spPr>
                  </p:pic>
                </p:oleObj>
              </mc:Fallback>
            </mc:AlternateContent>
          </a:graphicData>
        </a:graphic>
      </p:graphicFrame>
    </p:spTree>
    <p:extLst>
      <p:ext uri="{BB962C8B-B14F-4D97-AF65-F5344CB8AC3E}">
        <p14:creationId xmlns:p14="http://schemas.microsoft.com/office/powerpoint/2010/main" val="379776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681" y="1698710"/>
            <a:ext cx="8229600" cy="4517264"/>
          </a:xfrm>
          <a:ln w="38100"/>
        </p:spPr>
        <p:style>
          <a:lnRef idx="2">
            <a:schemeClr val="accent1"/>
          </a:lnRef>
          <a:fillRef idx="1">
            <a:schemeClr val="lt1"/>
          </a:fillRef>
          <a:effectRef idx="0">
            <a:schemeClr val="accent1"/>
          </a:effectRef>
          <a:fontRef idx="minor">
            <a:schemeClr val="dk1"/>
          </a:fontRef>
        </p:style>
        <p:txBody>
          <a:bodyPr>
            <a:normAutofit/>
          </a:bodyPr>
          <a:lstStyle/>
          <a:p>
            <a:pPr marL="457200" algn="ctr">
              <a:spcBef>
                <a:spcPts val="0"/>
              </a:spcBef>
              <a:spcAft>
                <a:spcPts val="1200"/>
              </a:spcAft>
              <a:buSzPct val="150000"/>
            </a:pPr>
            <a:r>
              <a:rPr lang="en-US" sz="2800" b="1" dirty="0" smtClean="0">
                <a:solidFill>
                  <a:srgbClr val="17375E"/>
                </a:solidFill>
                <a:latin typeface="Open Sans Semibold"/>
              </a:rPr>
              <a:t>Operations disruption scenarios</a:t>
            </a:r>
            <a:endParaRPr lang="en-US" sz="2800" b="1" dirty="0" smtClean="0">
              <a:solidFill>
                <a:schemeClr val="tx2">
                  <a:lumMod val="75000"/>
                </a:schemeClr>
              </a:solidFill>
              <a:latin typeface="Open Sans Semibold"/>
              <a:cs typeface="Tw Cen MT"/>
            </a:endParaRPr>
          </a:p>
          <a:p>
            <a:pPr marL="461963" lvl="1" indent="0">
              <a:lnSpc>
                <a:spcPct val="114000"/>
              </a:lnSpc>
              <a:spcAft>
                <a:spcPts val="600"/>
              </a:spcAft>
              <a:buSzPct val="150000"/>
              <a:buNone/>
              <a:defRPr/>
            </a:pPr>
            <a:r>
              <a:rPr lang="en-US" sz="2400" dirty="0">
                <a:solidFill>
                  <a:srgbClr val="17375E"/>
                </a:solidFill>
                <a:latin typeface="Open Sans"/>
              </a:rPr>
              <a:t>List 5 scenarios describing a disruption to </a:t>
            </a:r>
            <a:r>
              <a:rPr lang="en-US" sz="2400" dirty="0" smtClean="0">
                <a:solidFill>
                  <a:srgbClr val="17375E"/>
                </a:solidFill>
                <a:latin typeface="Open Sans"/>
              </a:rPr>
              <a:t>operations (a </a:t>
            </a:r>
            <a:r>
              <a:rPr lang="en-US" sz="2400" dirty="0">
                <a:solidFill>
                  <a:srgbClr val="17375E"/>
                </a:solidFill>
                <a:latin typeface="Open Sans"/>
              </a:rPr>
              <a:t>service area or department)</a:t>
            </a:r>
          </a:p>
          <a:p>
            <a:pPr marL="1036638" lvl="2">
              <a:spcAft>
                <a:spcPts val="600"/>
              </a:spcAft>
              <a:buSzPct val="150000"/>
              <a:buFont typeface="Wingdings" panose="05000000000000000000" pitchFamily="2" charset="2"/>
              <a:buChar char="§"/>
              <a:defRPr/>
            </a:pPr>
            <a:r>
              <a:rPr lang="en-US" sz="2000" dirty="0">
                <a:solidFill>
                  <a:srgbClr val="17375E"/>
                </a:solidFill>
                <a:latin typeface="Open Sans"/>
                <a:cs typeface="Open Sans"/>
              </a:rPr>
              <a:t>Can be a past event or likely scenario.</a:t>
            </a:r>
          </a:p>
          <a:p>
            <a:pPr marL="1036638" lvl="2">
              <a:spcAft>
                <a:spcPts val="600"/>
              </a:spcAft>
              <a:buSzPct val="150000"/>
              <a:buFont typeface="Wingdings" panose="05000000000000000000" pitchFamily="2" charset="2"/>
              <a:buChar char="§"/>
              <a:defRPr/>
            </a:pPr>
            <a:r>
              <a:rPr lang="en-US" sz="2000" dirty="0">
                <a:solidFill>
                  <a:srgbClr val="17375E"/>
                </a:solidFill>
                <a:latin typeface="Open Sans"/>
                <a:cs typeface="Open Sans"/>
              </a:rPr>
              <a:t>There are no injuries, fatalities or mass casualties.</a:t>
            </a:r>
          </a:p>
          <a:p>
            <a:pPr marL="1036638" lvl="2">
              <a:spcAft>
                <a:spcPts val="600"/>
              </a:spcAft>
              <a:buSzPct val="150000"/>
              <a:buFont typeface="Wingdings" panose="05000000000000000000" pitchFamily="2" charset="2"/>
              <a:buChar char="§"/>
              <a:defRPr/>
            </a:pPr>
            <a:r>
              <a:rPr lang="en-US" sz="2000" dirty="0">
                <a:solidFill>
                  <a:srgbClr val="17375E"/>
                </a:solidFill>
                <a:latin typeface="Open Sans"/>
                <a:cs typeface="Open Sans"/>
              </a:rPr>
              <a:t>“Mutual Aid” from other/outside organizations is not needed.</a:t>
            </a:r>
          </a:p>
          <a:p>
            <a:pPr marL="1036638" lvl="2">
              <a:spcAft>
                <a:spcPts val="600"/>
              </a:spcAft>
              <a:buSzPct val="150000"/>
              <a:buFont typeface="Wingdings" panose="05000000000000000000" pitchFamily="2" charset="2"/>
              <a:buChar char="§"/>
              <a:defRPr/>
            </a:pPr>
            <a:r>
              <a:rPr lang="en-US" sz="2000" dirty="0">
                <a:solidFill>
                  <a:srgbClr val="17375E"/>
                </a:solidFill>
                <a:latin typeface="Open Sans"/>
                <a:cs typeface="Open Sans"/>
              </a:rPr>
              <a:t>Scenario involves event affecting only the one </a:t>
            </a:r>
            <a:r>
              <a:rPr lang="en-US" sz="2000" dirty="0" smtClean="0">
                <a:solidFill>
                  <a:srgbClr val="17375E"/>
                </a:solidFill>
                <a:latin typeface="Open Sans"/>
                <a:cs typeface="Open Sans"/>
              </a:rPr>
              <a:t>location (i.e</a:t>
            </a:r>
            <a:r>
              <a:rPr lang="en-US" sz="2000" dirty="0">
                <a:solidFill>
                  <a:srgbClr val="17375E"/>
                </a:solidFill>
                <a:latin typeface="Open Sans"/>
                <a:cs typeface="Open Sans"/>
              </a:rPr>
              <a:t>. not a community-wide or regional incident or event).</a:t>
            </a:r>
          </a:p>
          <a:p>
            <a:pPr marL="0" indent="0">
              <a:buNone/>
            </a:pPr>
            <a:endParaRPr lang="en-US" sz="1800" dirty="0" smtClean="0">
              <a:solidFill>
                <a:srgbClr val="558ED5"/>
              </a:solidFill>
              <a:latin typeface="Open Sans"/>
              <a:cs typeface="Tw Cen MT"/>
            </a:endParaRPr>
          </a:p>
          <a:p>
            <a:endParaRPr lang="en-US" sz="4800" dirty="0" smtClean="0">
              <a:solidFill>
                <a:srgbClr val="558ED5"/>
              </a:solidFill>
              <a:latin typeface="Tw Cen MT"/>
              <a:cs typeface="Tw Cen MT"/>
            </a:endParaRPr>
          </a:p>
          <a:p>
            <a:pPr marL="0" indent="0">
              <a:buNone/>
            </a:pPr>
            <a:endParaRPr lang="en-US" dirty="0" smtClean="0">
              <a:solidFill>
                <a:srgbClr val="558ED5"/>
              </a:solidFill>
              <a:latin typeface="Tw Cen MT"/>
              <a:cs typeface="Tw Cen MT"/>
            </a:endParaRPr>
          </a:p>
          <a:p>
            <a:pPr marL="0" indent="0">
              <a:buNone/>
            </a:pPr>
            <a:endParaRPr lang="en-US" dirty="0">
              <a:latin typeface="Tw Cen MT"/>
              <a:cs typeface="Tw Cen MT"/>
            </a:endParaRPr>
          </a:p>
          <a:p>
            <a:pPr marL="0" indent="0">
              <a:buNone/>
            </a:pPr>
            <a:endParaRPr lang="en-US" dirty="0" smtClean="0">
              <a:latin typeface="Tw Cen MT"/>
              <a:cs typeface="Tw Cen MT"/>
            </a:endParaRPr>
          </a:p>
          <a:p>
            <a:endParaRPr lang="en-US" dirty="0">
              <a:latin typeface="Tw Cen MT"/>
              <a:cs typeface="Tw Cen MT"/>
            </a:endParaRPr>
          </a:p>
          <a:p>
            <a:endParaRPr lang="en-US" dirty="0" smtClean="0">
              <a:latin typeface="Tw Cen MT"/>
              <a:cs typeface="Tw Cen MT"/>
            </a:endParaRPr>
          </a:p>
          <a:p>
            <a:endParaRPr lang="en-US" dirty="0" smtClean="0">
              <a:latin typeface="Tw Cen MT"/>
              <a:cs typeface="Tw Cen MT"/>
            </a:endParaRPr>
          </a:p>
          <a:p>
            <a:endParaRPr lang="en-US" dirty="0">
              <a:latin typeface="Tw Cen MT"/>
              <a:cs typeface="Tw Cen MT"/>
            </a:endParaRPr>
          </a:p>
        </p:txBody>
      </p:sp>
      <p:grpSp>
        <p:nvGrpSpPr>
          <p:cNvPr id="4" name="Group 3"/>
          <p:cNvGrpSpPr/>
          <p:nvPr/>
        </p:nvGrpSpPr>
        <p:grpSpPr>
          <a:xfrm>
            <a:off x="455563" y="277186"/>
            <a:ext cx="8237713" cy="1143002"/>
            <a:chOff x="455563" y="277186"/>
            <a:chExt cx="8237713" cy="1143002"/>
          </a:xfrm>
        </p:grpSpPr>
        <p:sp>
          <p:nvSpPr>
            <p:cNvPr id="5" name="Title 2"/>
            <p:cNvSpPr txBox="1">
              <a:spLocks/>
            </p:cNvSpPr>
            <p:nvPr/>
          </p:nvSpPr>
          <p:spPr>
            <a:xfrm>
              <a:off x="457200" y="277187"/>
              <a:ext cx="8229600" cy="1143000"/>
            </a:xfrm>
            <a:prstGeom prst="rect">
              <a:avLst/>
            </a:prstGeom>
            <a:solidFill>
              <a:schemeClr val="tx2">
                <a:lumMod val="40000"/>
                <a:lumOff val="60000"/>
              </a:scheme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rgbClr val="535357"/>
                  </a:solidFill>
                  <a:latin typeface="Open Sans Semibold"/>
                  <a:ea typeface="+mj-ea"/>
                  <a:cs typeface="Open Sans Semibold"/>
                </a:defRPr>
              </a:lvl1pPr>
            </a:lstStyle>
            <a:p>
              <a:pPr>
                <a:lnSpc>
                  <a:spcPct val="120000"/>
                </a:lnSpc>
                <a:spcAft>
                  <a:spcPts val="600"/>
                </a:spcAft>
                <a:defRPr/>
              </a:pPr>
              <a:r>
                <a:rPr lang="en-US" b="1" dirty="0" smtClean="0">
                  <a:solidFill>
                    <a:srgbClr val="444444"/>
                  </a:solidFill>
                </a:rPr>
                <a:t>Exercise - 2</a:t>
              </a:r>
              <a:endParaRPr lang="en-US" dirty="0"/>
            </a:p>
          </p:txBody>
        </p:sp>
        <p:pic>
          <p:nvPicPr>
            <p:cNvPr id="7" name="Picture 6"/>
            <p:cNvPicPr>
              <a:picLocks noChangeAspect="1"/>
            </p:cNvPicPr>
            <p:nvPr/>
          </p:nvPicPr>
          <p:blipFill rotWithShape="1">
            <a:blip r:embed="rId3"/>
            <a:srcRect t="9357" b="11306"/>
            <a:stretch/>
          </p:blipFill>
          <p:spPr>
            <a:xfrm>
              <a:off x="455563" y="277187"/>
              <a:ext cx="906305" cy="1143001"/>
            </a:xfrm>
            <a:prstGeom prst="rect">
              <a:avLst/>
            </a:prstGeom>
          </p:spPr>
        </p:pic>
        <p:pic>
          <p:nvPicPr>
            <p:cNvPr id="8" name="Picture 7"/>
            <p:cNvPicPr>
              <a:picLocks noChangeAspect="1"/>
            </p:cNvPicPr>
            <p:nvPr/>
          </p:nvPicPr>
          <p:blipFill rotWithShape="1">
            <a:blip r:embed="rId3"/>
            <a:srcRect t="9357" b="11306"/>
            <a:stretch/>
          </p:blipFill>
          <p:spPr>
            <a:xfrm>
              <a:off x="7786971" y="277186"/>
              <a:ext cx="906305" cy="1143001"/>
            </a:xfrm>
            <a:prstGeom prst="rect">
              <a:avLst/>
            </a:prstGeom>
          </p:spPr>
        </p:pic>
      </p:grpSp>
      <p:sp>
        <p:nvSpPr>
          <p:cNvPr id="10" name="Footer Placeholder 3"/>
          <p:cNvSpPr>
            <a:spLocks noGrp="1"/>
          </p:cNvSpPr>
          <p:nvPr>
            <p:ph type="ftr" sz="quarter" idx="11"/>
          </p:nvPr>
        </p:nvSpPr>
        <p:spPr>
          <a:xfrm>
            <a:off x="3124200" y="6356350"/>
            <a:ext cx="2895600" cy="365125"/>
          </a:xfrm>
        </p:spPr>
        <p:txBody>
          <a:bodyPr/>
          <a:lstStyle/>
          <a:p>
            <a:r>
              <a:rPr lang="en-US" dirty="0" smtClean="0"/>
              <a:t>www.wakefieldbrunswick.com</a:t>
            </a:r>
            <a:endParaRPr lang="en-US" dirty="0"/>
          </a:p>
        </p:txBody>
      </p:sp>
      <p:sp>
        <p:nvSpPr>
          <p:cNvPr id="11" name="Slide Number Placeholder 4"/>
          <p:cNvSpPr>
            <a:spLocks noGrp="1"/>
          </p:cNvSpPr>
          <p:nvPr>
            <p:ph type="sldNum" sz="quarter" idx="12"/>
          </p:nvPr>
        </p:nvSpPr>
        <p:spPr>
          <a:xfrm>
            <a:off x="6553200" y="6356350"/>
            <a:ext cx="2133600" cy="365125"/>
          </a:xfrm>
        </p:spPr>
        <p:txBody>
          <a:bodyPr/>
          <a:lstStyle/>
          <a:p>
            <a:fld id="{20A2D9D9-9622-9C43-B790-079379D2BF15}" type="slidenum">
              <a:rPr lang="en-US" smtClean="0"/>
              <a:t>22</a:t>
            </a:fld>
            <a:endParaRPr lang="en-US" dirty="0"/>
          </a:p>
        </p:txBody>
      </p:sp>
    </p:spTree>
    <p:extLst>
      <p:ext uri="{BB962C8B-B14F-4D97-AF65-F5344CB8AC3E}">
        <p14:creationId xmlns:p14="http://schemas.microsoft.com/office/powerpoint/2010/main" val="250669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029050930"/>
              </p:ext>
            </p:extLst>
          </p:nvPr>
        </p:nvGraphicFramePr>
        <p:xfrm>
          <a:off x="121776" y="1417638"/>
          <a:ext cx="8872180" cy="2783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457200" y="4572000"/>
            <a:ext cx="8229600" cy="584776"/>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indent="-342900" algn="ctr"/>
            <a:r>
              <a:rPr lang="en-US" sz="3200" dirty="0" smtClean="0">
                <a:solidFill>
                  <a:schemeClr val="bg1"/>
                </a:solidFill>
                <a:latin typeface="Open Sans"/>
                <a:cs typeface="Open Sans"/>
              </a:rPr>
              <a:t>An outcome driven process that is scalable</a:t>
            </a:r>
          </a:p>
        </p:txBody>
      </p:sp>
      <p:sp>
        <p:nvSpPr>
          <p:cNvPr id="7" name="Footer Placeholder 3"/>
          <p:cNvSpPr>
            <a:spLocks noGrp="1"/>
          </p:cNvSpPr>
          <p:nvPr>
            <p:ph type="ftr" sz="quarter" idx="11"/>
          </p:nvPr>
        </p:nvSpPr>
        <p:spPr>
          <a:xfrm>
            <a:off x="3124200" y="6356350"/>
            <a:ext cx="2895600" cy="365125"/>
          </a:xfrm>
        </p:spPr>
        <p:txBody>
          <a:bodyPr/>
          <a:lstStyle/>
          <a:p>
            <a:r>
              <a:rPr lang="en-US" dirty="0" smtClean="0"/>
              <a:t>www.wakefieldbrunswick.com</a:t>
            </a:r>
            <a:endParaRPr lang="en-US" dirty="0"/>
          </a:p>
        </p:txBody>
      </p:sp>
      <p:sp>
        <p:nvSpPr>
          <p:cNvPr id="8" name="Slide Number Placeholder 4"/>
          <p:cNvSpPr>
            <a:spLocks noGrp="1"/>
          </p:cNvSpPr>
          <p:nvPr>
            <p:ph type="sldNum" sz="quarter" idx="12"/>
          </p:nvPr>
        </p:nvSpPr>
        <p:spPr>
          <a:xfrm>
            <a:off x="6553200" y="6356350"/>
            <a:ext cx="2133600" cy="365125"/>
          </a:xfrm>
        </p:spPr>
        <p:txBody>
          <a:bodyPr/>
          <a:lstStyle/>
          <a:p>
            <a:fld id="{20A2D9D9-9622-9C43-B790-079379D2BF15}" type="slidenum">
              <a:rPr lang="en-US" smtClean="0"/>
              <a:t>23</a:t>
            </a:fld>
            <a:endParaRPr lang="en-US"/>
          </a:p>
        </p:txBody>
      </p:sp>
      <p:sp>
        <p:nvSpPr>
          <p:cNvPr id="10" name="Title 1"/>
          <p:cNvSpPr txBox="1">
            <a:spLocks/>
          </p:cNvSpPr>
          <p:nvPr/>
        </p:nvSpPr>
        <p:spPr>
          <a:xfrm>
            <a:off x="457200" y="274638"/>
            <a:ext cx="8229600" cy="1143000"/>
          </a:xfrm>
          <a:prstGeom prst="rect">
            <a:avLst/>
          </a:prstGeom>
        </p:spPr>
        <p:txBody>
          <a:bodyPr anchor="ctr">
            <a:normAutofit/>
          </a:bodyPr>
          <a:lstStyle>
            <a:defPPr>
              <a:defRPr lang="en-US"/>
            </a:defPPr>
            <a:lvl1pPr algn="ctr">
              <a:spcBef>
                <a:spcPct val="0"/>
              </a:spcBef>
              <a:buNone/>
              <a:defRPr sz="3200" b="1">
                <a:solidFill>
                  <a:srgbClr val="535357"/>
                </a:solidFill>
                <a:latin typeface="Open Sans Semibold"/>
                <a:ea typeface="+mj-ea"/>
                <a:cs typeface="Open Sans Semibold"/>
              </a:defRPr>
            </a:lvl1pPr>
          </a:lstStyle>
          <a:p>
            <a:r>
              <a:rPr lang="en-US" dirty="0"/>
              <a:t>Business Continuity Planning Process</a:t>
            </a:r>
          </a:p>
        </p:txBody>
      </p:sp>
    </p:spTree>
    <p:extLst>
      <p:ext uri="{BB962C8B-B14F-4D97-AF65-F5344CB8AC3E}">
        <p14:creationId xmlns:p14="http://schemas.microsoft.com/office/powerpoint/2010/main" val="147591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401522744"/>
              </p:ext>
            </p:extLst>
          </p:nvPr>
        </p:nvGraphicFramePr>
        <p:xfrm>
          <a:off x="121776" y="1417638"/>
          <a:ext cx="8872180" cy="2783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57200" y="4572000"/>
            <a:ext cx="8229600" cy="1231106"/>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indent="-342900"/>
            <a:r>
              <a:rPr lang="en-US" sz="2000" dirty="0" smtClean="0">
                <a:solidFill>
                  <a:schemeClr val="bg1"/>
                </a:solidFill>
                <a:latin typeface="Open Sans"/>
                <a:cs typeface="Open Sans"/>
              </a:rPr>
              <a:t>Project Initiation</a:t>
            </a:r>
          </a:p>
          <a:p>
            <a:pPr indent="-342900">
              <a:buFont typeface="Wingdings" charset="2"/>
              <a:buChar char="ü"/>
            </a:pPr>
            <a:r>
              <a:rPr lang="en-US" dirty="0" smtClean="0">
                <a:solidFill>
                  <a:schemeClr val="bg1"/>
                </a:solidFill>
                <a:latin typeface="Open Sans"/>
                <a:cs typeface="Open Sans"/>
              </a:rPr>
              <a:t>Timelines</a:t>
            </a:r>
          </a:p>
          <a:p>
            <a:pPr indent="-342900">
              <a:buFont typeface="Wingdings" charset="2"/>
              <a:buChar char="ü"/>
            </a:pPr>
            <a:r>
              <a:rPr lang="en-US" dirty="0" smtClean="0">
                <a:solidFill>
                  <a:schemeClr val="bg1"/>
                </a:solidFill>
                <a:latin typeface="Open Sans"/>
                <a:cs typeface="Open Sans"/>
              </a:rPr>
              <a:t>Expectations</a:t>
            </a:r>
          </a:p>
          <a:p>
            <a:pPr indent="-342900">
              <a:buFont typeface="Wingdings" charset="2"/>
              <a:buChar char="ü"/>
            </a:pPr>
            <a:r>
              <a:rPr lang="en-US" dirty="0" smtClean="0">
                <a:solidFill>
                  <a:schemeClr val="bg1"/>
                </a:solidFill>
                <a:latin typeface="Open Sans"/>
                <a:cs typeface="Open Sans"/>
              </a:rPr>
              <a:t>Deliverables</a:t>
            </a:r>
          </a:p>
        </p:txBody>
      </p:sp>
      <p:sp>
        <p:nvSpPr>
          <p:cNvPr id="3" name="TextBox 2"/>
          <p:cNvSpPr txBox="1"/>
          <p:nvPr/>
        </p:nvSpPr>
        <p:spPr>
          <a:xfrm>
            <a:off x="4291467" y="4541223"/>
            <a:ext cx="4716623" cy="1107996"/>
          </a:xfrm>
          <a:prstGeom prst="rect">
            <a:avLst/>
          </a:prstGeom>
          <a:noFill/>
        </p:spPr>
        <p:txBody>
          <a:bodyPr wrap="square" rtlCol="0">
            <a:spAutoFit/>
          </a:bodyPr>
          <a:lstStyle/>
          <a:p>
            <a:r>
              <a:rPr lang="en-US" dirty="0" smtClean="0">
                <a:solidFill>
                  <a:schemeClr val="bg1"/>
                </a:solidFill>
                <a:latin typeface="Open Sans"/>
                <a:cs typeface="Open Sans"/>
              </a:rPr>
              <a:t>Governance</a:t>
            </a:r>
          </a:p>
          <a:p>
            <a:pPr>
              <a:buFont typeface="Wingdings" charset="2"/>
              <a:buChar char="ü"/>
            </a:pPr>
            <a:r>
              <a:rPr lang="en-US" sz="1600" dirty="0" smtClean="0">
                <a:solidFill>
                  <a:schemeClr val="bg1"/>
                </a:solidFill>
                <a:latin typeface="Open Sans"/>
                <a:cs typeface="Open Sans"/>
              </a:rPr>
              <a:t>Identify executive </a:t>
            </a:r>
            <a:r>
              <a:rPr lang="en-US" sz="1600" dirty="0">
                <a:solidFill>
                  <a:schemeClr val="bg1"/>
                </a:solidFill>
                <a:latin typeface="Open Sans"/>
                <a:cs typeface="Open Sans"/>
              </a:rPr>
              <a:t>sponsor</a:t>
            </a:r>
          </a:p>
          <a:p>
            <a:pPr>
              <a:buFont typeface="Wingdings" charset="2"/>
              <a:buChar char="ü"/>
            </a:pPr>
            <a:r>
              <a:rPr lang="en-US" sz="1600" dirty="0" smtClean="0">
                <a:solidFill>
                  <a:schemeClr val="bg1"/>
                </a:solidFill>
                <a:latin typeface="Open Sans"/>
                <a:cs typeface="Open Sans"/>
              </a:rPr>
              <a:t>Establish program </a:t>
            </a:r>
            <a:r>
              <a:rPr lang="en-US" sz="1600" dirty="0">
                <a:solidFill>
                  <a:schemeClr val="bg1"/>
                </a:solidFill>
                <a:latin typeface="Open Sans"/>
                <a:cs typeface="Open Sans"/>
              </a:rPr>
              <a:t>framework</a:t>
            </a:r>
          </a:p>
          <a:p>
            <a:pPr>
              <a:buFont typeface="Wingdings" charset="2"/>
              <a:buChar char="ü"/>
            </a:pPr>
            <a:r>
              <a:rPr lang="en-US" sz="1600" dirty="0" smtClean="0">
                <a:solidFill>
                  <a:schemeClr val="bg1"/>
                </a:solidFill>
                <a:latin typeface="Open Sans"/>
                <a:cs typeface="Open Sans"/>
              </a:rPr>
              <a:t>Form steering committee</a:t>
            </a:r>
          </a:p>
        </p:txBody>
      </p:sp>
      <p:sp>
        <p:nvSpPr>
          <p:cNvPr id="7" name="Footer Placeholder 3"/>
          <p:cNvSpPr>
            <a:spLocks noGrp="1"/>
          </p:cNvSpPr>
          <p:nvPr>
            <p:ph type="ftr" sz="quarter" idx="11"/>
          </p:nvPr>
        </p:nvSpPr>
        <p:spPr>
          <a:xfrm>
            <a:off x="3124200" y="6356350"/>
            <a:ext cx="2895600" cy="365125"/>
          </a:xfrm>
        </p:spPr>
        <p:txBody>
          <a:bodyPr/>
          <a:lstStyle/>
          <a:p>
            <a:r>
              <a:rPr lang="en-US" dirty="0" smtClean="0"/>
              <a:t>www.wakefieldbrunswick.com</a:t>
            </a:r>
            <a:endParaRPr lang="en-US" dirty="0"/>
          </a:p>
        </p:txBody>
      </p:sp>
      <p:sp>
        <p:nvSpPr>
          <p:cNvPr id="8" name="Slide Number Placeholder 4"/>
          <p:cNvSpPr>
            <a:spLocks noGrp="1"/>
          </p:cNvSpPr>
          <p:nvPr>
            <p:ph type="sldNum" sz="quarter" idx="12"/>
          </p:nvPr>
        </p:nvSpPr>
        <p:spPr>
          <a:xfrm>
            <a:off x="6553200" y="6356350"/>
            <a:ext cx="2133600" cy="365125"/>
          </a:xfrm>
        </p:spPr>
        <p:txBody>
          <a:bodyPr/>
          <a:lstStyle/>
          <a:p>
            <a:fld id="{20A2D9D9-9622-9C43-B790-079379D2BF15}" type="slidenum">
              <a:rPr lang="en-US" smtClean="0"/>
              <a:t>24</a:t>
            </a:fld>
            <a:endParaRPr lang="en-US"/>
          </a:p>
        </p:txBody>
      </p:sp>
      <p:sp>
        <p:nvSpPr>
          <p:cNvPr id="9" name="Title 1"/>
          <p:cNvSpPr txBox="1">
            <a:spLocks/>
          </p:cNvSpPr>
          <p:nvPr/>
        </p:nvSpPr>
        <p:spPr>
          <a:xfrm>
            <a:off x="457200" y="274638"/>
            <a:ext cx="8229600" cy="1143000"/>
          </a:xfrm>
          <a:prstGeom prst="rect">
            <a:avLst/>
          </a:prstGeom>
        </p:spPr>
        <p:txBody>
          <a:bodyPr anchor="ctr">
            <a:normAutofit/>
          </a:bodyPr>
          <a:lstStyle>
            <a:defPPr>
              <a:defRPr lang="en-US"/>
            </a:defPPr>
            <a:lvl1pPr algn="ctr">
              <a:spcBef>
                <a:spcPct val="0"/>
              </a:spcBef>
              <a:buNone/>
              <a:defRPr sz="3200" b="1">
                <a:solidFill>
                  <a:srgbClr val="535357"/>
                </a:solidFill>
                <a:latin typeface="Open Sans Semibold"/>
                <a:ea typeface="+mj-ea"/>
                <a:cs typeface="Open Sans Semibold"/>
              </a:defRPr>
            </a:lvl1pPr>
          </a:lstStyle>
          <a:p>
            <a:r>
              <a:rPr lang="en-US" dirty="0"/>
              <a:t>Business Continuity Planning Process</a:t>
            </a:r>
          </a:p>
        </p:txBody>
      </p:sp>
    </p:spTree>
    <p:extLst>
      <p:ext uri="{BB962C8B-B14F-4D97-AF65-F5344CB8AC3E}">
        <p14:creationId xmlns:p14="http://schemas.microsoft.com/office/powerpoint/2010/main" val="318841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81912758"/>
              </p:ext>
            </p:extLst>
          </p:nvPr>
        </p:nvGraphicFramePr>
        <p:xfrm>
          <a:off x="121776" y="1417638"/>
          <a:ext cx="8872180" cy="2783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57200" y="4562947"/>
            <a:ext cx="8229600" cy="1508105"/>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indent="-342900"/>
            <a:r>
              <a:rPr lang="en-US" sz="2000" dirty="0" smtClean="0">
                <a:solidFill>
                  <a:schemeClr val="bg1"/>
                </a:solidFill>
                <a:latin typeface="Open Sans"/>
                <a:cs typeface="Open Sans"/>
              </a:rPr>
              <a:t>Conduct interviews</a:t>
            </a:r>
          </a:p>
          <a:p>
            <a:pPr indent="-342900">
              <a:buFont typeface="Wingdings" charset="2"/>
              <a:buChar char="ü"/>
            </a:pPr>
            <a:r>
              <a:rPr lang="en-US" dirty="0" smtClean="0">
                <a:solidFill>
                  <a:schemeClr val="bg1"/>
                </a:solidFill>
                <a:latin typeface="Open Sans"/>
                <a:cs typeface="Open Sans"/>
              </a:rPr>
              <a:t>Identify mission critical functions and services</a:t>
            </a:r>
          </a:p>
          <a:p>
            <a:pPr indent="-342900">
              <a:buFont typeface="Wingdings" charset="2"/>
              <a:buChar char="ü"/>
            </a:pPr>
            <a:r>
              <a:rPr lang="en-US" dirty="0" smtClean="0">
                <a:solidFill>
                  <a:schemeClr val="bg1"/>
                </a:solidFill>
                <a:latin typeface="Open Sans"/>
                <a:cs typeface="Open Sans"/>
              </a:rPr>
              <a:t>Identify enabling </a:t>
            </a:r>
            <a:r>
              <a:rPr lang="en-US" dirty="0">
                <a:solidFill>
                  <a:schemeClr val="bg1"/>
                </a:solidFill>
                <a:latin typeface="Open Sans"/>
                <a:cs typeface="Open Sans"/>
              </a:rPr>
              <a:t>s</a:t>
            </a:r>
            <a:r>
              <a:rPr lang="en-US" dirty="0" smtClean="0">
                <a:solidFill>
                  <a:schemeClr val="bg1"/>
                </a:solidFill>
                <a:latin typeface="Open Sans"/>
                <a:cs typeface="Open Sans"/>
              </a:rPr>
              <a:t>ystems / applications</a:t>
            </a:r>
          </a:p>
          <a:p>
            <a:pPr indent="-342900">
              <a:buFont typeface="Wingdings" charset="2"/>
              <a:buChar char="ü"/>
            </a:pPr>
            <a:r>
              <a:rPr lang="en-US" dirty="0" smtClean="0">
                <a:solidFill>
                  <a:schemeClr val="bg1"/>
                </a:solidFill>
                <a:latin typeface="Open Sans"/>
                <a:cs typeface="Open Sans"/>
              </a:rPr>
              <a:t>Identify critical </a:t>
            </a:r>
            <a:r>
              <a:rPr lang="en-US" dirty="0">
                <a:solidFill>
                  <a:schemeClr val="bg1"/>
                </a:solidFill>
                <a:latin typeface="Open Sans"/>
                <a:cs typeface="Open Sans"/>
              </a:rPr>
              <a:t>s</a:t>
            </a:r>
            <a:r>
              <a:rPr lang="en-US" dirty="0" smtClean="0">
                <a:solidFill>
                  <a:schemeClr val="bg1"/>
                </a:solidFill>
                <a:latin typeface="Open Sans"/>
                <a:cs typeface="Open Sans"/>
              </a:rPr>
              <a:t>upporting </a:t>
            </a:r>
            <a:r>
              <a:rPr lang="en-US" dirty="0">
                <a:solidFill>
                  <a:schemeClr val="bg1"/>
                </a:solidFill>
                <a:latin typeface="Open Sans"/>
                <a:cs typeface="Open Sans"/>
              </a:rPr>
              <a:t>r</a:t>
            </a:r>
            <a:r>
              <a:rPr lang="en-US" dirty="0" smtClean="0">
                <a:solidFill>
                  <a:schemeClr val="bg1"/>
                </a:solidFill>
                <a:latin typeface="Open Sans"/>
                <a:cs typeface="Open Sans"/>
              </a:rPr>
              <a:t>esources required</a:t>
            </a:r>
          </a:p>
          <a:p>
            <a:pPr indent="-342900">
              <a:buFont typeface="Wingdings" charset="2"/>
              <a:buChar char="ü"/>
            </a:pPr>
            <a:r>
              <a:rPr lang="en-US" dirty="0" smtClean="0">
                <a:solidFill>
                  <a:schemeClr val="bg1"/>
                </a:solidFill>
                <a:latin typeface="Open Sans"/>
                <a:cs typeface="Open Sans"/>
              </a:rPr>
              <a:t>Identify high level recovery actions</a:t>
            </a:r>
          </a:p>
        </p:txBody>
      </p:sp>
      <p:sp>
        <p:nvSpPr>
          <p:cNvPr id="4" name="Title 1"/>
          <p:cNvSpPr txBox="1">
            <a:spLocks/>
          </p:cNvSpPr>
          <p:nvPr/>
        </p:nvSpPr>
        <p:spPr>
          <a:xfrm>
            <a:off x="457200" y="274638"/>
            <a:ext cx="8229600" cy="1143000"/>
          </a:xfrm>
          <a:prstGeom prst="rect">
            <a:avLst/>
          </a:prstGeom>
        </p:spPr>
        <p:txBody>
          <a:bodyPr anchor="ctr">
            <a:normAutofit/>
          </a:bodyPr>
          <a:lstStyle>
            <a:defPPr>
              <a:defRPr lang="en-US"/>
            </a:defPPr>
            <a:lvl1pPr algn="ctr">
              <a:spcBef>
                <a:spcPct val="0"/>
              </a:spcBef>
              <a:buNone/>
              <a:defRPr sz="3200" b="1">
                <a:solidFill>
                  <a:srgbClr val="535357"/>
                </a:solidFill>
                <a:latin typeface="Open Sans Semibold"/>
                <a:ea typeface="+mj-ea"/>
                <a:cs typeface="Open Sans Semibold"/>
              </a:defRPr>
            </a:lvl1pPr>
          </a:lstStyle>
          <a:p>
            <a:r>
              <a:rPr lang="en-US" dirty="0"/>
              <a:t>Business Continuity Planning Process</a:t>
            </a:r>
          </a:p>
        </p:txBody>
      </p:sp>
      <p:sp>
        <p:nvSpPr>
          <p:cNvPr id="5" name="Footer Placeholder 3"/>
          <p:cNvSpPr>
            <a:spLocks noGrp="1"/>
          </p:cNvSpPr>
          <p:nvPr>
            <p:ph type="ftr" sz="quarter" idx="11"/>
          </p:nvPr>
        </p:nvSpPr>
        <p:spPr>
          <a:xfrm>
            <a:off x="3124200" y="6356350"/>
            <a:ext cx="2895600" cy="365125"/>
          </a:xfrm>
        </p:spPr>
        <p:txBody>
          <a:bodyPr/>
          <a:lstStyle/>
          <a:p>
            <a:r>
              <a:rPr lang="en-US" dirty="0" smtClean="0"/>
              <a:t>www.wakefieldbrunswick.com</a:t>
            </a:r>
            <a:endParaRPr lang="en-US" dirty="0"/>
          </a:p>
        </p:txBody>
      </p:sp>
      <p:sp>
        <p:nvSpPr>
          <p:cNvPr id="7" name="Slide Number Placeholder 4"/>
          <p:cNvSpPr>
            <a:spLocks noGrp="1"/>
          </p:cNvSpPr>
          <p:nvPr>
            <p:ph type="sldNum" sz="quarter" idx="12"/>
          </p:nvPr>
        </p:nvSpPr>
        <p:spPr>
          <a:xfrm>
            <a:off x="6553200" y="6356350"/>
            <a:ext cx="2133600" cy="365125"/>
          </a:xfrm>
        </p:spPr>
        <p:txBody>
          <a:bodyPr/>
          <a:lstStyle/>
          <a:p>
            <a:fld id="{20A2D9D9-9622-9C43-B790-079379D2BF15}" type="slidenum">
              <a:rPr lang="en-US" smtClean="0"/>
              <a:t>25</a:t>
            </a:fld>
            <a:endParaRPr lang="en-US"/>
          </a:p>
        </p:txBody>
      </p:sp>
    </p:spTree>
    <p:extLst>
      <p:ext uri="{BB962C8B-B14F-4D97-AF65-F5344CB8AC3E}">
        <p14:creationId xmlns:p14="http://schemas.microsoft.com/office/powerpoint/2010/main" val="415835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020182453"/>
              </p:ext>
            </p:extLst>
          </p:nvPr>
        </p:nvGraphicFramePr>
        <p:xfrm>
          <a:off x="121776" y="1417638"/>
          <a:ext cx="8872180" cy="2783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57200" y="4572000"/>
            <a:ext cx="8229600" cy="677108"/>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000" dirty="0" smtClean="0">
                <a:solidFill>
                  <a:schemeClr val="bg1"/>
                </a:solidFill>
                <a:latin typeface="Open Sans"/>
                <a:cs typeface="Open Sans"/>
              </a:rPr>
              <a:t>Develop continuity and recovery strategies</a:t>
            </a:r>
          </a:p>
          <a:p>
            <a:pPr lvl="1" indent="-342900">
              <a:buFont typeface="Wingdings" charset="2"/>
              <a:buChar char="ü"/>
            </a:pPr>
            <a:r>
              <a:rPr lang="en-US" dirty="0" smtClean="0">
                <a:solidFill>
                  <a:schemeClr val="bg1"/>
                </a:solidFill>
                <a:latin typeface="Open Sans"/>
                <a:cs typeface="Open Sans"/>
              </a:rPr>
              <a:t>For </a:t>
            </a:r>
            <a:r>
              <a:rPr lang="en-US" dirty="0">
                <a:solidFill>
                  <a:schemeClr val="bg1"/>
                </a:solidFill>
                <a:latin typeface="Open Sans"/>
                <a:cs typeface="Open Sans"/>
              </a:rPr>
              <a:t>each </a:t>
            </a:r>
            <a:r>
              <a:rPr lang="en-US" dirty="0" smtClean="0">
                <a:solidFill>
                  <a:schemeClr val="bg1"/>
                </a:solidFill>
                <a:latin typeface="Open Sans"/>
                <a:cs typeface="Open Sans"/>
              </a:rPr>
              <a:t>action </a:t>
            </a:r>
            <a:r>
              <a:rPr lang="en-US" dirty="0">
                <a:solidFill>
                  <a:schemeClr val="bg1"/>
                </a:solidFill>
                <a:latin typeface="Open Sans"/>
                <a:cs typeface="Open Sans"/>
              </a:rPr>
              <a:t>(i.e. imperative) ask: “What do I need to get this done</a:t>
            </a:r>
            <a:r>
              <a:rPr lang="en-US" dirty="0" smtClean="0">
                <a:solidFill>
                  <a:schemeClr val="bg1"/>
                </a:solidFill>
                <a:latin typeface="Open Sans"/>
                <a:cs typeface="Open Sans"/>
              </a:rPr>
              <a:t>?”</a:t>
            </a:r>
          </a:p>
        </p:txBody>
      </p:sp>
      <p:sp>
        <p:nvSpPr>
          <p:cNvPr id="6" name="Footer Placeholder 3"/>
          <p:cNvSpPr>
            <a:spLocks noGrp="1"/>
          </p:cNvSpPr>
          <p:nvPr>
            <p:ph type="ftr" sz="quarter" idx="11"/>
          </p:nvPr>
        </p:nvSpPr>
        <p:spPr>
          <a:xfrm>
            <a:off x="3124200" y="6356350"/>
            <a:ext cx="2895600" cy="365125"/>
          </a:xfrm>
        </p:spPr>
        <p:txBody>
          <a:bodyPr/>
          <a:lstStyle/>
          <a:p>
            <a:r>
              <a:rPr lang="en-US" dirty="0" smtClean="0"/>
              <a:t>www.wakefieldbrunswick.com</a:t>
            </a:r>
            <a:endParaRPr lang="en-US" dirty="0"/>
          </a:p>
        </p:txBody>
      </p:sp>
      <p:sp>
        <p:nvSpPr>
          <p:cNvPr id="7" name="Slide Number Placeholder 4"/>
          <p:cNvSpPr>
            <a:spLocks noGrp="1"/>
          </p:cNvSpPr>
          <p:nvPr>
            <p:ph type="sldNum" sz="quarter" idx="12"/>
          </p:nvPr>
        </p:nvSpPr>
        <p:spPr>
          <a:xfrm>
            <a:off x="6553200" y="6356350"/>
            <a:ext cx="2133600" cy="365125"/>
          </a:xfrm>
        </p:spPr>
        <p:txBody>
          <a:bodyPr/>
          <a:lstStyle/>
          <a:p>
            <a:fld id="{20A2D9D9-9622-9C43-B790-079379D2BF15}" type="slidenum">
              <a:rPr lang="en-US" smtClean="0"/>
              <a:t>26</a:t>
            </a:fld>
            <a:endParaRPr lang="en-US"/>
          </a:p>
        </p:txBody>
      </p:sp>
      <p:sp>
        <p:nvSpPr>
          <p:cNvPr id="8" name="Title 1"/>
          <p:cNvSpPr txBox="1">
            <a:spLocks/>
          </p:cNvSpPr>
          <p:nvPr/>
        </p:nvSpPr>
        <p:spPr>
          <a:xfrm>
            <a:off x="457200" y="274638"/>
            <a:ext cx="8229600" cy="1143000"/>
          </a:xfrm>
          <a:prstGeom prst="rect">
            <a:avLst/>
          </a:prstGeom>
        </p:spPr>
        <p:txBody>
          <a:bodyPr anchor="ctr">
            <a:normAutofit/>
          </a:bodyPr>
          <a:lstStyle>
            <a:defPPr>
              <a:defRPr lang="en-US"/>
            </a:defPPr>
            <a:lvl1pPr algn="ctr">
              <a:spcBef>
                <a:spcPct val="0"/>
              </a:spcBef>
              <a:buNone/>
              <a:defRPr sz="3200" b="1">
                <a:solidFill>
                  <a:srgbClr val="535357"/>
                </a:solidFill>
                <a:latin typeface="Open Sans Semibold"/>
                <a:ea typeface="+mj-ea"/>
                <a:cs typeface="Open Sans Semibold"/>
              </a:defRPr>
            </a:lvl1pPr>
          </a:lstStyle>
          <a:p>
            <a:r>
              <a:rPr lang="en-US" dirty="0"/>
              <a:t>Business Continuity Planning Process</a:t>
            </a:r>
          </a:p>
        </p:txBody>
      </p:sp>
    </p:spTree>
    <p:extLst>
      <p:ext uri="{BB962C8B-B14F-4D97-AF65-F5344CB8AC3E}">
        <p14:creationId xmlns:p14="http://schemas.microsoft.com/office/powerpoint/2010/main" val="121689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4572000"/>
            <a:ext cx="8229600" cy="1231106"/>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000" dirty="0">
                <a:solidFill>
                  <a:schemeClr val="bg1"/>
                </a:solidFill>
                <a:latin typeface="Open Sans"/>
                <a:cs typeface="Open Sans"/>
              </a:rPr>
              <a:t>Integrate with emergency operations planning</a:t>
            </a:r>
          </a:p>
          <a:p>
            <a:pPr indent="-342900" algn="ctr"/>
            <a:endParaRPr lang="en-US" dirty="0" smtClean="0">
              <a:solidFill>
                <a:schemeClr val="bg1"/>
              </a:solidFill>
              <a:latin typeface="Open Sans"/>
              <a:cs typeface="Open Sans"/>
            </a:endParaRPr>
          </a:p>
          <a:p>
            <a:pPr indent="-342900">
              <a:buFont typeface="Wingdings" charset="2"/>
              <a:buChar char="ü"/>
            </a:pPr>
            <a:r>
              <a:rPr lang="en-US" dirty="0" smtClean="0">
                <a:solidFill>
                  <a:schemeClr val="bg1"/>
                </a:solidFill>
                <a:latin typeface="Open Sans"/>
                <a:cs typeface="Open Sans"/>
              </a:rPr>
              <a:t>Assume both need and no-need to relocate</a:t>
            </a:r>
          </a:p>
          <a:p>
            <a:pPr indent="-342900">
              <a:buFont typeface="Wingdings" charset="2"/>
              <a:buChar char="ü"/>
            </a:pPr>
            <a:r>
              <a:rPr lang="en-US" dirty="0" smtClean="0">
                <a:solidFill>
                  <a:schemeClr val="bg1"/>
                </a:solidFill>
                <a:latin typeface="Open Sans"/>
                <a:cs typeface="Open Sans"/>
              </a:rPr>
              <a:t>Use imperatives only, begin each sentence with a verb</a:t>
            </a:r>
          </a:p>
        </p:txBody>
      </p:sp>
      <p:sp>
        <p:nvSpPr>
          <p:cNvPr id="6" name="Footer Placeholder 3"/>
          <p:cNvSpPr>
            <a:spLocks noGrp="1"/>
          </p:cNvSpPr>
          <p:nvPr>
            <p:ph type="ftr" sz="quarter" idx="11"/>
          </p:nvPr>
        </p:nvSpPr>
        <p:spPr>
          <a:xfrm>
            <a:off x="3124200" y="6356350"/>
            <a:ext cx="2895600" cy="365125"/>
          </a:xfrm>
        </p:spPr>
        <p:txBody>
          <a:bodyPr/>
          <a:lstStyle/>
          <a:p>
            <a:r>
              <a:rPr lang="en-US" dirty="0" smtClean="0"/>
              <a:t>www.wakefieldbrunswick.com</a:t>
            </a:r>
            <a:endParaRPr lang="en-US" dirty="0"/>
          </a:p>
        </p:txBody>
      </p:sp>
      <p:sp>
        <p:nvSpPr>
          <p:cNvPr id="7" name="Slide Number Placeholder 4"/>
          <p:cNvSpPr>
            <a:spLocks noGrp="1"/>
          </p:cNvSpPr>
          <p:nvPr>
            <p:ph type="sldNum" sz="quarter" idx="12"/>
          </p:nvPr>
        </p:nvSpPr>
        <p:spPr>
          <a:xfrm>
            <a:off x="6553200" y="6356350"/>
            <a:ext cx="2133600" cy="365125"/>
          </a:xfrm>
        </p:spPr>
        <p:txBody>
          <a:bodyPr/>
          <a:lstStyle/>
          <a:p>
            <a:fld id="{20A2D9D9-9622-9C43-B790-079379D2BF15}" type="slidenum">
              <a:rPr lang="en-US" smtClean="0"/>
              <a:t>27</a:t>
            </a:fld>
            <a:endParaRPr lang="en-US"/>
          </a:p>
        </p:txBody>
      </p:sp>
      <p:sp>
        <p:nvSpPr>
          <p:cNvPr id="8" name="Title 1"/>
          <p:cNvSpPr txBox="1">
            <a:spLocks/>
          </p:cNvSpPr>
          <p:nvPr/>
        </p:nvSpPr>
        <p:spPr>
          <a:xfrm>
            <a:off x="457200" y="274638"/>
            <a:ext cx="8229600" cy="1143000"/>
          </a:xfrm>
          <a:prstGeom prst="rect">
            <a:avLst/>
          </a:prstGeom>
        </p:spPr>
        <p:txBody>
          <a:bodyPr anchor="ctr">
            <a:normAutofit/>
          </a:bodyPr>
          <a:lstStyle>
            <a:defPPr>
              <a:defRPr lang="en-US"/>
            </a:defPPr>
            <a:lvl1pPr algn="ctr">
              <a:spcBef>
                <a:spcPct val="0"/>
              </a:spcBef>
              <a:buNone/>
              <a:defRPr sz="3200" b="1">
                <a:solidFill>
                  <a:srgbClr val="535357"/>
                </a:solidFill>
                <a:latin typeface="Open Sans Semibold"/>
                <a:ea typeface="+mj-ea"/>
                <a:cs typeface="Open Sans Semibold"/>
              </a:defRPr>
            </a:lvl1pPr>
          </a:lstStyle>
          <a:p>
            <a:r>
              <a:rPr lang="en-US" dirty="0"/>
              <a:t>Business Continuity Planning Process</a:t>
            </a:r>
          </a:p>
        </p:txBody>
      </p:sp>
      <p:grpSp>
        <p:nvGrpSpPr>
          <p:cNvPr id="24" name="Group 23"/>
          <p:cNvGrpSpPr/>
          <p:nvPr/>
        </p:nvGrpSpPr>
        <p:grpSpPr>
          <a:xfrm>
            <a:off x="123873" y="1515885"/>
            <a:ext cx="8867985" cy="2548958"/>
            <a:chOff x="123873" y="1515885"/>
            <a:chExt cx="8867985" cy="2548958"/>
          </a:xfrm>
        </p:grpSpPr>
        <p:grpSp>
          <p:nvGrpSpPr>
            <p:cNvPr id="3" name="Group 2"/>
            <p:cNvGrpSpPr/>
            <p:nvPr/>
          </p:nvGrpSpPr>
          <p:grpSpPr>
            <a:xfrm>
              <a:off x="123873" y="1515885"/>
              <a:ext cx="8867985" cy="2548958"/>
              <a:chOff x="123873" y="1515885"/>
              <a:chExt cx="8867985" cy="2548958"/>
            </a:xfrm>
          </p:grpSpPr>
          <p:sp>
            <p:nvSpPr>
              <p:cNvPr id="9" name="Rounded Rectangle 8"/>
              <p:cNvSpPr/>
              <p:nvPr/>
            </p:nvSpPr>
            <p:spPr>
              <a:xfrm>
                <a:off x="123873" y="2235424"/>
                <a:ext cx="1167444" cy="962897"/>
              </a:xfrm>
              <a:prstGeom prst="roundRect">
                <a:avLst>
                  <a:gd name="adj" fmla="val 10000"/>
                </a:avLst>
              </a:prstGeom>
              <a:solidFill>
                <a:schemeClr val="bg1">
                  <a:lumMod val="95000"/>
                </a:schemeClr>
              </a:solidFill>
            </p:spPr>
            <p:style>
              <a:lnRef idx="1">
                <a:schemeClr val="dk2">
                  <a:hueOff val="0"/>
                  <a:satOff val="0"/>
                  <a:lumOff val="0"/>
                  <a:alphaOff val="0"/>
                </a:schemeClr>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sp>
          <p:sp>
            <p:nvSpPr>
              <p:cNvPr id="10" name="Shape 9"/>
              <p:cNvSpPr/>
              <p:nvPr/>
            </p:nvSpPr>
            <p:spPr>
              <a:xfrm>
                <a:off x="726759" y="2325305"/>
                <a:ext cx="1739538" cy="1739538"/>
              </a:xfrm>
              <a:prstGeom prst="leftCircularArrow">
                <a:avLst>
                  <a:gd name="adj1" fmla="val 3781"/>
                  <a:gd name="adj2" fmla="val 472324"/>
                  <a:gd name="adj3" fmla="val 2247835"/>
                  <a:gd name="adj4" fmla="val 9024489"/>
                  <a:gd name="adj5" fmla="val 4411"/>
                </a:avLst>
              </a:prstGeom>
              <a:solidFill>
                <a:schemeClr val="bg1">
                  <a:lumMod val="95000"/>
                </a:schemeClr>
              </a:solidFill>
            </p:spPr>
            <p:style>
              <a:lnRef idx="0">
                <a:schemeClr val="dk2">
                  <a:tint val="60000"/>
                  <a:hueOff val="0"/>
                  <a:satOff val="0"/>
                  <a:lumOff val="0"/>
                  <a:alphaOff val="0"/>
                </a:schemeClr>
              </a:lnRef>
              <a:fillRef idx="3">
                <a:scrgbClr r="0" g="0" b="0"/>
              </a:fillRef>
              <a:effectRef idx="2">
                <a:schemeClr val="dk2">
                  <a:tint val="60000"/>
                  <a:hueOff val="0"/>
                  <a:satOff val="0"/>
                  <a:lumOff val="0"/>
                  <a:alphaOff val="0"/>
                </a:schemeClr>
              </a:effectRef>
              <a:fontRef idx="minor">
                <a:schemeClr val="lt1"/>
              </a:fontRef>
            </p:style>
          </p:sp>
          <p:sp>
            <p:nvSpPr>
              <p:cNvPr id="11" name="Freeform 10"/>
              <p:cNvSpPr/>
              <p:nvPr/>
            </p:nvSpPr>
            <p:spPr>
              <a:xfrm>
                <a:off x="157438" y="2807248"/>
                <a:ext cx="1489462" cy="782146"/>
              </a:xfrm>
              <a:custGeom>
                <a:avLst/>
                <a:gdLst>
                  <a:gd name="connsiteX0" fmla="*/ 0 w 1489462"/>
                  <a:gd name="connsiteY0" fmla="*/ 78215 h 782146"/>
                  <a:gd name="connsiteX1" fmla="*/ 78215 w 1489462"/>
                  <a:gd name="connsiteY1" fmla="*/ 0 h 782146"/>
                  <a:gd name="connsiteX2" fmla="*/ 1411247 w 1489462"/>
                  <a:gd name="connsiteY2" fmla="*/ 0 h 782146"/>
                  <a:gd name="connsiteX3" fmla="*/ 1489462 w 1489462"/>
                  <a:gd name="connsiteY3" fmla="*/ 78215 h 782146"/>
                  <a:gd name="connsiteX4" fmla="*/ 1489462 w 1489462"/>
                  <a:gd name="connsiteY4" fmla="*/ 703931 h 782146"/>
                  <a:gd name="connsiteX5" fmla="*/ 1411247 w 1489462"/>
                  <a:gd name="connsiteY5" fmla="*/ 782146 h 782146"/>
                  <a:gd name="connsiteX6" fmla="*/ 78215 w 1489462"/>
                  <a:gd name="connsiteY6" fmla="*/ 782146 h 782146"/>
                  <a:gd name="connsiteX7" fmla="*/ 0 w 1489462"/>
                  <a:gd name="connsiteY7" fmla="*/ 703931 h 782146"/>
                  <a:gd name="connsiteX8" fmla="*/ 0 w 1489462"/>
                  <a:gd name="connsiteY8" fmla="*/ 78215 h 78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9462" h="782146">
                    <a:moveTo>
                      <a:pt x="0" y="78215"/>
                    </a:moveTo>
                    <a:cubicBezTo>
                      <a:pt x="0" y="35018"/>
                      <a:pt x="35018" y="0"/>
                      <a:pt x="78215" y="0"/>
                    </a:cubicBezTo>
                    <a:lnTo>
                      <a:pt x="1411247" y="0"/>
                    </a:lnTo>
                    <a:cubicBezTo>
                      <a:pt x="1454444" y="0"/>
                      <a:pt x="1489462" y="35018"/>
                      <a:pt x="1489462" y="78215"/>
                    </a:cubicBezTo>
                    <a:lnTo>
                      <a:pt x="1489462" y="703931"/>
                    </a:lnTo>
                    <a:cubicBezTo>
                      <a:pt x="1489462" y="747128"/>
                      <a:pt x="1454444" y="782146"/>
                      <a:pt x="1411247" y="782146"/>
                    </a:cubicBezTo>
                    <a:lnTo>
                      <a:pt x="78215" y="782146"/>
                    </a:lnTo>
                    <a:cubicBezTo>
                      <a:pt x="35018" y="782146"/>
                      <a:pt x="0" y="747128"/>
                      <a:pt x="0" y="703931"/>
                    </a:cubicBezTo>
                    <a:lnTo>
                      <a:pt x="0" y="78215"/>
                    </a:lnTo>
                    <a:close/>
                  </a:path>
                </a:pathLst>
              </a:custGeom>
              <a:solidFill>
                <a:schemeClr val="bg1">
                  <a:lumMod val="95000"/>
                </a:schemeClr>
              </a:solidFill>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txBody>
              <a:bodyPr spcFirstLastPara="0" vert="horz" wrap="square" lIns="61008" tIns="48308" rIns="61008" bIns="48308"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lumMod val="75000"/>
                      </a:schemeClr>
                    </a:solidFill>
                    <a:latin typeface="Tw Cen MT" pitchFamily="34" charset="0"/>
                  </a:rPr>
                  <a:t>Planning and Initiation</a:t>
                </a:r>
                <a:endParaRPr lang="en-US" sz="2000" kern="1200" dirty="0">
                  <a:solidFill>
                    <a:schemeClr val="bg1">
                      <a:lumMod val="75000"/>
                    </a:schemeClr>
                  </a:solidFill>
                  <a:latin typeface="Tw Cen MT" pitchFamily="34" charset="0"/>
                </a:endParaRPr>
              </a:p>
            </p:txBody>
          </p:sp>
          <p:sp>
            <p:nvSpPr>
              <p:cNvPr id="12" name="Rounded Rectangle 11"/>
              <p:cNvSpPr/>
              <p:nvPr/>
            </p:nvSpPr>
            <p:spPr>
              <a:xfrm>
                <a:off x="1960112" y="2420162"/>
                <a:ext cx="1167444" cy="962897"/>
              </a:xfrm>
              <a:prstGeom prst="roundRect">
                <a:avLst>
                  <a:gd name="adj" fmla="val 10000"/>
                </a:avLst>
              </a:prstGeom>
              <a:solidFill>
                <a:schemeClr val="bg1">
                  <a:lumMod val="95000"/>
                </a:schemeClr>
              </a:solidFill>
            </p:spPr>
            <p:style>
              <a:lnRef idx="1">
                <a:schemeClr val="dk2">
                  <a:hueOff val="0"/>
                  <a:satOff val="0"/>
                  <a:lumOff val="0"/>
                  <a:alphaOff val="0"/>
                </a:schemeClr>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sp>
          <p:sp>
            <p:nvSpPr>
              <p:cNvPr id="14" name="Freeform 13"/>
              <p:cNvSpPr/>
              <p:nvPr/>
            </p:nvSpPr>
            <p:spPr>
              <a:xfrm>
                <a:off x="1993678" y="2029088"/>
                <a:ext cx="1489462" cy="782146"/>
              </a:xfrm>
              <a:custGeom>
                <a:avLst/>
                <a:gdLst>
                  <a:gd name="connsiteX0" fmla="*/ 0 w 1489462"/>
                  <a:gd name="connsiteY0" fmla="*/ 78215 h 782146"/>
                  <a:gd name="connsiteX1" fmla="*/ 78215 w 1489462"/>
                  <a:gd name="connsiteY1" fmla="*/ 0 h 782146"/>
                  <a:gd name="connsiteX2" fmla="*/ 1411247 w 1489462"/>
                  <a:gd name="connsiteY2" fmla="*/ 0 h 782146"/>
                  <a:gd name="connsiteX3" fmla="*/ 1489462 w 1489462"/>
                  <a:gd name="connsiteY3" fmla="*/ 78215 h 782146"/>
                  <a:gd name="connsiteX4" fmla="*/ 1489462 w 1489462"/>
                  <a:gd name="connsiteY4" fmla="*/ 703931 h 782146"/>
                  <a:gd name="connsiteX5" fmla="*/ 1411247 w 1489462"/>
                  <a:gd name="connsiteY5" fmla="*/ 782146 h 782146"/>
                  <a:gd name="connsiteX6" fmla="*/ 78215 w 1489462"/>
                  <a:gd name="connsiteY6" fmla="*/ 782146 h 782146"/>
                  <a:gd name="connsiteX7" fmla="*/ 0 w 1489462"/>
                  <a:gd name="connsiteY7" fmla="*/ 703931 h 782146"/>
                  <a:gd name="connsiteX8" fmla="*/ 0 w 1489462"/>
                  <a:gd name="connsiteY8" fmla="*/ 78215 h 78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9462" h="782146">
                    <a:moveTo>
                      <a:pt x="0" y="78215"/>
                    </a:moveTo>
                    <a:cubicBezTo>
                      <a:pt x="0" y="35018"/>
                      <a:pt x="35018" y="0"/>
                      <a:pt x="78215" y="0"/>
                    </a:cubicBezTo>
                    <a:lnTo>
                      <a:pt x="1411247" y="0"/>
                    </a:lnTo>
                    <a:cubicBezTo>
                      <a:pt x="1454444" y="0"/>
                      <a:pt x="1489462" y="35018"/>
                      <a:pt x="1489462" y="78215"/>
                    </a:cubicBezTo>
                    <a:lnTo>
                      <a:pt x="1489462" y="703931"/>
                    </a:lnTo>
                    <a:cubicBezTo>
                      <a:pt x="1489462" y="747128"/>
                      <a:pt x="1454444" y="782146"/>
                      <a:pt x="1411247" y="782146"/>
                    </a:cubicBezTo>
                    <a:lnTo>
                      <a:pt x="78215" y="782146"/>
                    </a:lnTo>
                    <a:cubicBezTo>
                      <a:pt x="35018" y="782146"/>
                      <a:pt x="0" y="747128"/>
                      <a:pt x="0" y="703931"/>
                    </a:cubicBezTo>
                    <a:lnTo>
                      <a:pt x="0" y="78215"/>
                    </a:lnTo>
                    <a:close/>
                  </a:path>
                </a:pathLst>
              </a:custGeom>
              <a:solidFill>
                <a:schemeClr val="bg1">
                  <a:lumMod val="95000"/>
                </a:schemeClr>
              </a:solidFill>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txBody>
              <a:bodyPr spcFirstLastPara="0" vert="horz" wrap="square" lIns="61008" tIns="48308" rIns="61008" bIns="48308"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lumMod val="75000"/>
                      </a:schemeClr>
                    </a:solidFill>
                    <a:latin typeface="Tw Cen MT" pitchFamily="34" charset="0"/>
                  </a:rPr>
                  <a:t>Questions / Interviews</a:t>
                </a:r>
                <a:endParaRPr lang="en-US" sz="2000" kern="1200" dirty="0">
                  <a:solidFill>
                    <a:schemeClr val="bg1">
                      <a:lumMod val="75000"/>
                    </a:schemeClr>
                  </a:solidFill>
                  <a:latin typeface="Tw Cen MT" pitchFamily="34" charset="0"/>
                </a:endParaRPr>
              </a:p>
            </p:txBody>
          </p:sp>
          <p:sp>
            <p:nvSpPr>
              <p:cNvPr id="15" name="Rounded Rectangle 14"/>
              <p:cNvSpPr/>
              <p:nvPr/>
            </p:nvSpPr>
            <p:spPr>
              <a:xfrm>
                <a:off x="3796352" y="2235424"/>
                <a:ext cx="1167444" cy="962897"/>
              </a:xfrm>
              <a:prstGeom prst="roundRect">
                <a:avLst>
                  <a:gd name="adj" fmla="val 10000"/>
                </a:avLst>
              </a:prstGeom>
              <a:solidFill>
                <a:schemeClr val="bg1">
                  <a:lumMod val="95000"/>
                </a:schemeClr>
              </a:solidFill>
            </p:spPr>
            <p:style>
              <a:lnRef idx="1">
                <a:schemeClr val="dk2">
                  <a:hueOff val="0"/>
                  <a:satOff val="0"/>
                  <a:lumOff val="0"/>
                  <a:alphaOff val="0"/>
                </a:schemeClr>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sp>
          <p:sp>
            <p:nvSpPr>
              <p:cNvPr id="16" name="Shape 15"/>
              <p:cNvSpPr/>
              <p:nvPr/>
            </p:nvSpPr>
            <p:spPr>
              <a:xfrm>
                <a:off x="4399238" y="2325305"/>
                <a:ext cx="1739538" cy="1739538"/>
              </a:xfrm>
              <a:prstGeom prst="leftCircularArrow">
                <a:avLst>
                  <a:gd name="adj1" fmla="val 3781"/>
                  <a:gd name="adj2" fmla="val 472324"/>
                  <a:gd name="adj3" fmla="val 2247835"/>
                  <a:gd name="adj4" fmla="val 9024489"/>
                  <a:gd name="adj5" fmla="val 4411"/>
                </a:avLst>
              </a:prstGeom>
              <a:solidFill>
                <a:schemeClr val="bg1">
                  <a:lumMod val="95000"/>
                </a:schemeClr>
              </a:solidFill>
            </p:spPr>
            <p:style>
              <a:lnRef idx="0">
                <a:schemeClr val="dk2">
                  <a:tint val="60000"/>
                  <a:hueOff val="0"/>
                  <a:satOff val="0"/>
                  <a:lumOff val="0"/>
                  <a:alphaOff val="0"/>
                </a:schemeClr>
              </a:lnRef>
              <a:fillRef idx="3">
                <a:scrgbClr r="0" g="0" b="0"/>
              </a:fillRef>
              <a:effectRef idx="2">
                <a:schemeClr val="dk2">
                  <a:tint val="60000"/>
                  <a:hueOff val="0"/>
                  <a:satOff val="0"/>
                  <a:lumOff val="0"/>
                  <a:alphaOff val="0"/>
                </a:schemeClr>
              </a:effectRef>
              <a:fontRef idx="minor">
                <a:schemeClr val="lt1"/>
              </a:fontRef>
            </p:style>
          </p:sp>
          <p:sp>
            <p:nvSpPr>
              <p:cNvPr id="17" name="Freeform 16"/>
              <p:cNvSpPr/>
              <p:nvPr/>
            </p:nvSpPr>
            <p:spPr>
              <a:xfrm>
                <a:off x="3829917" y="2807248"/>
                <a:ext cx="1489462" cy="782146"/>
              </a:xfrm>
              <a:custGeom>
                <a:avLst/>
                <a:gdLst>
                  <a:gd name="connsiteX0" fmla="*/ 0 w 1489462"/>
                  <a:gd name="connsiteY0" fmla="*/ 78215 h 782146"/>
                  <a:gd name="connsiteX1" fmla="*/ 78215 w 1489462"/>
                  <a:gd name="connsiteY1" fmla="*/ 0 h 782146"/>
                  <a:gd name="connsiteX2" fmla="*/ 1411247 w 1489462"/>
                  <a:gd name="connsiteY2" fmla="*/ 0 h 782146"/>
                  <a:gd name="connsiteX3" fmla="*/ 1489462 w 1489462"/>
                  <a:gd name="connsiteY3" fmla="*/ 78215 h 782146"/>
                  <a:gd name="connsiteX4" fmla="*/ 1489462 w 1489462"/>
                  <a:gd name="connsiteY4" fmla="*/ 703931 h 782146"/>
                  <a:gd name="connsiteX5" fmla="*/ 1411247 w 1489462"/>
                  <a:gd name="connsiteY5" fmla="*/ 782146 h 782146"/>
                  <a:gd name="connsiteX6" fmla="*/ 78215 w 1489462"/>
                  <a:gd name="connsiteY6" fmla="*/ 782146 h 782146"/>
                  <a:gd name="connsiteX7" fmla="*/ 0 w 1489462"/>
                  <a:gd name="connsiteY7" fmla="*/ 703931 h 782146"/>
                  <a:gd name="connsiteX8" fmla="*/ 0 w 1489462"/>
                  <a:gd name="connsiteY8" fmla="*/ 78215 h 78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9462" h="782146">
                    <a:moveTo>
                      <a:pt x="0" y="78215"/>
                    </a:moveTo>
                    <a:cubicBezTo>
                      <a:pt x="0" y="35018"/>
                      <a:pt x="35018" y="0"/>
                      <a:pt x="78215" y="0"/>
                    </a:cubicBezTo>
                    <a:lnTo>
                      <a:pt x="1411247" y="0"/>
                    </a:lnTo>
                    <a:cubicBezTo>
                      <a:pt x="1454444" y="0"/>
                      <a:pt x="1489462" y="35018"/>
                      <a:pt x="1489462" y="78215"/>
                    </a:cubicBezTo>
                    <a:lnTo>
                      <a:pt x="1489462" y="703931"/>
                    </a:lnTo>
                    <a:cubicBezTo>
                      <a:pt x="1489462" y="747128"/>
                      <a:pt x="1454444" y="782146"/>
                      <a:pt x="1411247" y="782146"/>
                    </a:cubicBezTo>
                    <a:lnTo>
                      <a:pt x="78215" y="782146"/>
                    </a:lnTo>
                    <a:cubicBezTo>
                      <a:pt x="35018" y="782146"/>
                      <a:pt x="0" y="747128"/>
                      <a:pt x="0" y="703931"/>
                    </a:cubicBezTo>
                    <a:lnTo>
                      <a:pt x="0" y="78215"/>
                    </a:lnTo>
                    <a:close/>
                  </a:path>
                </a:pathLst>
              </a:custGeom>
              <a:solidFill>
                <a:schemeClr val="bg1">
                  <a:lumMod val="95000"/>
                </a:schemeClr>
              </a:solidFill>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txBody>
              <a:bodyPr spcFirstLastPara="0" vert="horz" wrap="square" lIns="61008" tIns="48308" rIns="61008" bIns="48308"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lumMod val="75000"/>
                      </a:schemeClr>
                    </a:solidFill>
                    <a:latin typeface="Tw Cen MT" pitchFamily="34" charset="0"/>
                  </a:rPr>
                  <a:t>Strategies</a:t>
                </a:r>
                <a:endParaRPr lang="en-US" sz="2000" kern="1200" dirty="0">
                  <a:solidFill>
                    <a:schemeClr val="bg1">
                      <a:lumMod val="75000"/>
                    </a:schemeClr>
                  </a:solidFill>
                  <a:latin typeface="Tw Cen MT" pitchFamily="34" charset="0"/>
                </a:endParaRPr>
              </a:p>
            </p:txBody>
          </p:sp>
          <p:sp>
            <p:nvSpPr>
              <p:cNvPr id="18" name="Rounded Rectangle 17"/>
              <p:cNvSpPr/>
              <p:nvPr/>
            </p:nvSpPr>
            <p:spPr>
              <a:xfrm>
                <a:off x="5632591" y="2420162"/>
                <a:ext cx="1167444" cy="962897"/>
              </a:xfrm>
              <a:prstGeom prst="roundRect">
                <a:avLst>
                  <a:gd name="adj" fmla="val 10000"/>
                </a:avLst>
              </a:prstGeom>
            </p:spPr>
            <p:style>
              <a:lnRef idx="1">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9" name="Circular Arrow 18"/>
              <p:cNvSpPr/>
              <p:nvPr/>
            </p:nvSpPr>
            <p:spPr>
              <a:xfrm>
                <a:off x="6225749" y="1515885"/>
                <a:ext cx="1888712" cy="1888712"/>
              </a:xfrm>
              <a:prstGeom prst="circularArrow">
                <a:avLst>
                  <a:gd name="adj1" fmla="val 3483"/>
                  <a:gd name="adj2" fmla="val 431919"/>
                  <a:gd name="adj3" fmla="val 19392570"/>
                  <a:gd name="adj4" fmla="val 12575511"/>
                  <a:gd name="adj5" fmla="val 4063"/>
                </a:avLst>
              </a:prstGeom>
              <a:solidFill>
                <a:schemeClr val="bg1">
                  <a:lumMod val="95000"/>
                </a:schemeClr>
              </a:solidFill>
            </p:spPr>
            <p:style>
              <a:lnRef idx="0">
                <a:schemeClr val="dk2">
                  <a:tint val="60000"/>
                  <a:hueOff val="0"/>
                  <a:satOff val="0"/>
                  <a:lumOff val="0"/>
                  <a:alphaOff val="0"/>
                </a:schemeClr>
              </a:lnRef>
              <a:fillRef idx="3">
                <a:scrgbClr r="0" g="0" b="0"/>
              </a:fillRef>
              <a:effectRef idx="2">
                <a:schemeClr val="dk2">
                  <a:tint val="60000"/>
                  <a:hueOff val="0"/>
                  <a:satOff val="0"/>
                  <a:lumOff val="0"/>
                  <a:alphaOff val="0"/>
                </a:schemeClr>
              </a:effectRef>
              <a:fontRef idx="minor">
                <a:schemeClr val="lt1"/>
              </a:fontRef>
            </p:style>
          </p:sp>
          <p:sp>
            <p:nvSpPr>
              <p:cNvPr id="20" name="Freeform 19"/>
              <p:cNvSpPr/>
              <p:nvPr/>
            </p:nvSpPr>
            <p:spPr>
              <a:xfrm>
                <a:off x="5666157" y="2029088"/>
                <a:ext cx="1489462" cy="782146"/>
              </a:xfrm>
              <a:custGeom>
                <a:avLst/>
                <a:gdLst>
                  <a:gd name="connsiteX0" fmla="*/ 0 w 1489462"/>
                  <a:gd name="connsiteY0" fmla="*/ 78215 h 782146"/>
                  <a:gd name="connsiteX1" fmla="*/ 78215 w 1489462"/>
                  <a:gd name="connsiteY1" fmla="*/ 0 h 782146"/>
                  <a:gd name="connsiteX2" fmla="*/ 1411247 w 1489462"/>
                  <a:gd name="connsiteY2" fmla="*/ 0 h 782146"/>
                  <a:gd name="connsiteX3" fmla="*/ 1489462 w 1489462"/>
                  <a:gd name="connsiteY3" fmla="*/ 78215 h 782146"/>
                  <a:gd name="connsiteX4" fmla="*/ 1489462 w 1489462"/>
                  <a:gd name="connsiteY4" fmla="*/ 703931 h 782146"/>
                  <a:gd name="connsiteX5" fmla="*/ 1411247 w 1489462"/>
                  <a:gd name="connsiteY5" fmla="*/ 782146 h 782146"/>
                  <a:gd name="connsiteX6" fmla="*/ 78215 w 1489462"/>
                  <a:gd name="connsiteY6" fmla="*/ 782146 h 782146"/>
                  <a:gd name="connsiteX7" fmla="*/ 0 w 1489462"/>
                  <a:gd name="connsiteY7" fmla="*/ 703931 h 782146"/>
                  <a:gd name="connsiteX8" fmla="*/ 0 w 1489462"/>
                  <a:gd name="connsiteY8" fmla="*/ 78215 h 78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9462" h="782146">
                    <a:moveTo>
                      <a:pt x="0" y="78215"/>
                    </a:moveTo>
                    <a:cubicBezTo>
                      <a:pt x="0" y="35018"/>
                      <a:pt x="35018" y="0"/>
                      <a:pt x="78215" y="0"/>
                    </a:cubicBezTo>
                    <a:lnTo>
                      <a:pt x="1411247" y="0"/>
                    </a:lnTo>
                    <a:cubicBezTo>
                      <a:pt x="1454444" y="0"/>
                      <a:pt x="1489462" y="35018"/>
                      <a:pt x="1489462" y="78215"/>
                    </a:cubicBezTo>
                    <a:lnTo>
                      <a:pt x="1489462" y="703931"/>
                    </a:lnTo>
                    <a:cubicBezTo>
                      <a:pt x="1489462" y="747128"/>
                      <a:pt x="1454444" y="782146"/>
                      <a:pt x="1411247" y="782146"/>
                    </a:cubicBezTo>
                    <a:lnTo>
                      <a:pt x="78215" y="782146"/>
                    </a:lnTo>
                    <a:cubicBezTo>
                      <a:pt x="35018" y="782146"/>
                      <a:pt x="0" y="747128"/>
                      <a:pt x="0" y="703931"/>
                    </a:cubicBezTo>
                    <a:lnTo>
                      <a:pt x="0" y="78215"/>
                    </a:lnTo>
                    <a:close/>
                  </a:path>
                </a:pathLst>
              </a:custGeom>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61008" tIns="48308" rIns="61008" bIns="48308" numCol="1" spcCol="1270" anchor="ctr" anchorCtr="0">
                <a:noAutofit/>
              </a:bodyPr>
              <a:lstStyle/>
              <a:p>
                <a:pPr lvl="0" algn="ctr" defTabSz="889000">
                  <a:lnSpc>
                    <a:spcPct val="90000"/>
                  </a:lnSpc>
                  <a:spcBef>
                    <a:spcPct val="0"/>
                  </a:spcBef>
                  <a:spcAft>
                    <a:spcPct val="35000"/>
                  </a:spcAft>
                </a:pPr>
                <a:r>
                  <a:rPr lang="en-US" sz="2000" kern="1200" dirty="0" smtClean="0">
                    <a:latin typeface="Tw Cen MT" pitchFamily="34" charset="0"/>
                  </a:rPr>
                  <a:t>Planning</a:t>
                </a:r>
                <a:endParaRPr lang="en-US" sz="2000" kern="1200" dirty="0">
                  <a:latin typeface="Tw Cen MT" pitchFamily="34" charset="0"/>
                </a:endParaRPr>
              </a:p>
            </p:txBody>
          </p:sp>
          <p:sp>
            <p:nvSpPr>
              <p:cNvPr id="21" name="Rounded Rectangle 20"/>
              <p:cNvSpPr/>
              <p:nvPr/>
            </p:nvSpPr>
            <p:spPr>
              <a:xfrm>
                <a:off x="7468831" y="2235424"/>
                <a:ext cx="1167444" cy="962897"/>
              </a:xfrm>
              <a:prstGeom prst="roundRect">
                <a:avLst>
                  <a:gd name="adj" fmla="val 10000"/>
                </a:avLst>
              </a:prstGeom>
              <a:solidFill>
                <a:schemeClr val="bg1">
                  <a:lumMod val="95000"/>
                </a:schemeClr>
              </a:solidFill>
            </p:spPr>
            <p:style>
              <a:lnRef idx="1">
                <a:schemeClr val="dk2">
                  <a:hueOff val="0"/>
                  <a:satOff val="0"/>
                  <a:lumOff val="0"/>
                  <a:alphaOff val="0"/>
                </a:schemeClr>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sp>
          <p:sp>
            <p:nvSpPr>
              <p:cNvPr id="22" name="Freeform 21"/>
              <p:cNvSpPr/>
              <p:nvPr/>
            </p:nvSpPr>
            <p:spPr>
              <a:xfrm>
                <a:off x="7502396" y="2807248"/>
                <a:ext cx="1489462" cy="782146"/>
              </a:xfrm>
              <a:custGeom>
                <a:avLst/>
                <a:gdLst>
                  <a:gd name="connsiteX0" fmla="*/ 0 w 1489462"/>
                  <a:gd name="connsiteY0" fmla="*/ 78215 h 782146"/>
                  <a:gd name="connsiteX1" fmla="*/ 78215 w 1489462"/>
                  <a:gd name="connsiteY1" fmla="*/ 0 h 782146"/>
                  <a:gd name="connsiteX2" fmla="*/ 1411247 w 1489462"/>
                  <a:gd name="connsiteY2" fmla="*/ 0 h 782146"/>
                  <a:gd name="connsiteX3" fmla="*/ 1489462 w 1489462"/>
                  <a:gd name="connsiteY3" fmla="*/ 78215 h 782146"/>
                  <a:gd name="connsiteX4" fmla="*/ 1489462 w 1489462"/>
                  <a:gd name="connsiteY4" fmla="*/ 703931 h 782146"/>
                  <a:gd name="connsiteX5" fmla="*/ 1411247 w 1489462"/>
                  <a:gd name="connsiteY5" fmla="*/ 782146 h 782146"/>
                  <a:gd name="connsiteX6" fmla="*/ 78215 w 1489462"/>
                  <a:gd name="connsiteY6" fmla="*/ 782146 h 782146"/>
                  <a:gd name="connsiteX7" fmla="*/ 0 w 1489462"/>
                  <a:gd name="connsiteY7" fmla="*/ 703931 h 782146"/>
                  <a:gd name="connsiteX8" fmla="*/ 0 w 1489462"/>
                  <a:gd name="connsiteY8" fmla="*/ 78215 h 78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9462" h="782146">
                    <a:moveTo>
                      <a:pt x="0" y="78215"/>
                    </a:moveTo>
                    <a:cubicBezTo>
                      <a:pt x="0" y="35018"/>
                      <a:pt x="35018" y="0"/>
                      <a:pt x="78215" y="0"/>
                    </a:cubicBezTo>
                    <a:lnTo>
                      <a:pt x="1411247" y="0"/>
                    </a:lnTo>
                    <a:cubicBezTo>
                      <a:pt x="1454444" y="0"/>
                      <a:pt x="1489462" y="35018"/>
                      <a:pt x="1489462" y="78215"/>
                    </a:cubicBezTo>
                    <a:lnTo>
                      <a:pt x="1489462" y="703931"/>
                    </a:lnTo>
                    <a:cubicBezTo>
                      <a:pt x="1489462" y="747128"/>
                      <a:pt x="1454444" y="782146"/>
                      <a:pt x="1411247" y="782146"/>
                    </a:cubicBezTo>
                    <a:lnTo>
                      <a:pt x="78215" y="782146"/>
                    </a:lnTo>
                    <a:cubicBezTo>
                      <a:pt x="35018" y="782146"/>
                      <a:pt x="0" y="747128"/>
                      <a:pt x="0" y="703931"/>
                    </a:cubicBezTo>
                    <a:lnTo>
                      <a:pt x="0" y="78215"/>
                    </a:lnTo>
                    <a:close/>
                  </a:path>
                </a:pathLst>
              </a:custGeom>
              <a:solidFill>
                <a:schemeClr val="bg1">
                  <a:lumMod val="95000"/>
                </a:schemeClr>
              </a:solidFill>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txBody>
              <a:bodyPr spcFirstLastPara="0" vert="horz" wrap="square" lIns="61008" tIns="48308" rIns="61008" bIns="48308"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lumMod val="75000"/>
                      </a:schemeClr>
                    </a:solidFill>
                    <a:latin typeface="Tw Cen MT" pitchFamily="34" charset="0"/>
                  </a:rPr>
                  <a:t>Management</a:t>
                </a:r>
                <a:endParaRPr lang="en-US" sz="2000" kern="1200" dirty="0">
                  <a:solidFill>
                    <a:schemeClr val="bg1">
                      <a:lumMod val="75000"/>
                    </a:schemeClr>
                  </a:solidFill>
                  <a:latin typeface="Tw Cen MT" pitchFamily="34" charset="0"/>
                </a:endParaRPr>
              </a:p>
            </p:txBody>
          </p:sp>
        </p:grpSp>
        <p:sp>
          <p:nvSpPr>
            <p:cNvPr id="23" name="Circular Arrow 22"/>
            <p:cNvSpPr/>
            <p:nvPr/>
          </p:nvSpPr>
          <p:spPr>
            <a:xfrm>
              <a:off x="2553270" y="1515885"/>
              <a:ext cx="1888712" cy="1888712"/>
            </a:xfrm>
            <a:prstGeom prst="circularArrow">
              <a:avLst>
                <a:gd name="adj1" fmla="val 3483"/>
                <a:gd name="adj2" fmla="val 431919"/>
                <a:gd name="adj3" fmla="val 19392570"/>
                <a:gd name="adj4" fmla="val 12575511"/>
                <a:gd name="adj5" fmla="val 4063"/>
              </a:avLst>
            </a:prstGeom>
            <a:solidFill>
              <a:schemeClr val="bg1">
                <a:lumMod val="95000"/>
              </a:schemeClr>
            </a:solidFill>
          </p:spPr>
          <p:style>
            <a:lnRef idx="0">
              <a:schemeClr val="dk2">
                <a:tint val="60000"/>
                <a:hueOff val="0"/>
                <a:satOff val="0"/>
                <a:lumOff val="0"/>
                <a:alphaOff val="0"/>
              </a:schemeClr>
            </a:lnRef>
            <a:fillRef idx="3">
              <a:scrgbClr r="0" g="0" b="0"/>
            </a:fillRef>
            <a:effectRef idx="2">
              <a:schemeClr val="dk2">
                <a:tint val="60000"/>
                <a:hueOff val="0"/>
                <a:satOff val="0"/>
                <a:lumOff val="0"/>
                <a:alphaOff val="0"/>
              </a:schemeClr>
            </a:effectRef>
            <a:fontRef idx="minor">
              <a:schemeClr val="lt1"/>
            </a:fontRef>
          </p:style>
        </p:sp>
      </p:grpSp>
    </p:spTree>
    <p:extLst>
      <p:ext uri="{BB962C8B-B14F-4D97-AF65-F5344CB8AC3E}">
        <p14:creationId xmlns:p14="http://schemas.microsoft.com/office/powerpoint/2010/main" val="125903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812608192"/>
              </p:ext>
            </p:extLst>
          </p:nvPr>
        </p:nvGraphicFramePr>
        <p:xfrm>
          <a:off x="121776" y="1417638"/>
          <a:ext cx="8872180" cy="2783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57200" y="4572000"/>
            <a:ext cx="8229600" cy="1231106"/>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indent="-342900"/>
            <a:r>
              <a:rPr lang="en-US" sz="2000" dirty="0" smtClean="0">
                <a:solidFill>
                  <a:schemeClr val="bg1"/>
                </a:solidFill>
                <a:latin typeface="Open Sans"/>
                <a:cs typeface="Open Sans"/>
              </a:rPr>
              <a:t>Ongoing program maintenance and tracking</a:t>
            </a:r>
          </a:p>
          <a:p>
            <a:pPr marL="114300" indent="-457200">
              <a:buFont typeface="Wingdings" charset="2"/>
              <a:buChar char="ü"/>
            </a:pPr>
            <a:r>
              <a:rPr lang="en-US" dirty="0" smtClean="0">
                <a:solidFill>
                  <a:schemeClr val="bg1"/>
                </a:solidFill>
                <a:latin typeface="Open Sans"/>
                <a:cs typeface="Open Sans"/>
              </a:rPr>
              <a:t>Establish metrics</a:t>
            </a:r>
          </a:p>
          <a:p>
            <a:pPr marL="114300" indent="-457200">
              <a:buFont typeface="Wingdings" charset="2"/>
              <a:buChar char="ü"/>
            </a:pPr>
            <a:r>
              <a:rPr lang="en-US" dirty="0" smtClean="0">
                <a:solidFill>
                  <a:schemeClr val="bg1"/>
                </a:solidFill>
                <a:latin typeface="Open Sans"/>
                <a:cs typeface="Open Sans"/>
              </a:rPr>
              <a:t>Identify opportunities for improvement</a:t>
            </a:r>
          </a:p>
          <a:p>
            <a:pPr marL="114300" indent="-457200">
              <a:buFont typeface="Wingdings" charset="2"/>
              <a:buChar char="ü"/>
            </a:pPr>
            <a:r>
              <a:rPr lang="en-US" dirty="0" smtClean="0">
                <a:solidFill>
                  <a:schemeClr val="bg1"/>
                </a:solidFill>
                <a:latin typeface="Open Sans"/>
                <a:cs typeface="Open Sans"/>
              </a:rPr>
              <a:t>Report findings and results to steering committee</a:t>
            </a:r>
          </a:p>
        </p:txBody>
      </p:sp>
      <p:sp>
        <p:nvSpPr>
          <p:cNvPr id="5" name="Footer Placeholder 3"/>
          <p:cNvSpPr>
            <a:spLocks noGrp="1"/>
          </p:cNvSpPr>
          <p:nvPr>
            <p:ph type="ftr" sz="quarter" idx="11"/>
          </p:nvPr>
        </p:nvSpPr>
        <p:spPr>
          <a:xfrm>
            <a:off x="3124200" y="6356350"/>
            <a:ext cx="2895600" cy="365125"/>
          </a:xfrm>
        </p:spPr>
        <p:txBody>
          <a:bodyPr/>
          <a:lstStyle/>
          <a:p>
            <a:r>
              <a:rPr lang="en-US" dirty="0" smtClean="0"/>
              <a:t>www.wakefieldbrunswick.com</a:t>
            </a:r>
            <a:endParaRPr lang="en-US" dirty="0"/>
          </a:p>
        </p:txBody>
      </p:sp>
      <p:sp>
        <p:nvSpPr>
          <p:cNvPr id="7" name="Slide Number Placeholder 4"/>
          <p:cNvSpPr>
            <a:spLocks noGrp="1"/>
          </p:cNvSpPr>
          <p:nvPr>
            <p:ph type="sldNum" sz="quarter" idx="12"/>
          </p:nvPr>
        </p:nvSpPr>
        <p:spPr>
          <a:xfrm>
            <a:off x="6553200" y="6356350"/>
            <a:ext cx="2133600" cy="365125"/>
          </a:xfrm>
        </p:spPr>
        <p:txBody>
          <a:bodyPr/>
          <a:lstStyle/>
          <a:p>
            <a:fld id="{20A2D9D9-9622-9C43-B790-079379D2BF15}" type="slidenum">
              <a:rPr lang="en-US" smtClean="0"/>
              <a:t>28</a:t>
            </a:fld>
            <a:endParaRPr lang="en-US"/>
          </a:p>
        </p:txBody>
      </p:sp>
      <p:sp>
        <p:nvSpPr>
          <p:cNvPr id="8" name="Title 1"/>
          <p:cNvSpPr txBox="1">
            <a:spLocks/>
          </p:cNvSpPr>
          <p:nvPr/>
        </p:nvSpPr>
        <p:spPr>
          <a:xfrm>
            <a:off x="457200" y="274638"/>
            <a:ext cx="8229600" cy="1143000"/>
          </a:xfrm>
          <a:prstGeom prst="rect">
            <a:avLst/>
          </a:prstGeom>
        </p:spPr>
        <p:txBody>
          <a:bodyPr anchor="ctr">
            <a:normAutofit/>
          </a:bodyPr>
          <a:lstStyle>
            <a:lvl1pPr algn="ctr" defTabSz="457200" rtl="0" eaLnBrk="1" latinLnBrk="0" hangingPunct="1">
              <a:spcBef>
                <a:spcPct val="0"/>
              </a:spcBef>
              <a:buNone/>
              <a:defRPr sz="3600" b="1" kern="1200">
                <a:solidFill>
                  <a:srgbClr val="535357"/>
                </a:solidFill>
                <a:latin typeface="Open Sans Semibold"/>
                <a:ea typeface="+mj-ea"/>
                <a:cs typeface="Open Sans Semibold"/>
              </a:defRPr>
            </a:lvl1pPr>
          </a:lstStyle>
          <a:p>
            <a:r>
              <a:rPr lang="en-US" sz="3200" dirty="0" smtClean="0"/>
              <a:t>Business Continuity Planning Process</a:t>
            </a:r>
            <a:endParaRPr lang="en-US" sz="3200" dirty="0"/>
          </a:p>
        </p:txBody>
      </p:sp>
    </p:spTree>
    <p:extLst>
      <p:ext uri="{BB962C8B-B14F-4D97-AF65-F5344CB8AC3E}">
        <p14:creationId xmlns:p14="http://schemas.microsoft.com/office/powerpoint/2010/main" val="315020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385810" y="1590260"/>
            <a:ext cx="6300990" cy="4528437"/>
          </a:xfrm>
        </p:spPr>
        <p:txBody>
          <a:bodyPr vert="horz" lIns="91440" tIns="45720" rIns="91440" bIns="45720" rtlCol="0">
            <a:normAutofit/>
          </a:bodyPr>
          <a:lstStyle/>
          <a:p>
            <a:pPr marL="514350" indent="-514350">
              <a:spcBef>
                <a:spcPts val="600"/>
              </a:spcBef>
              <a:spcAft>
                <a:spcPts val="600"/>
              </a:spcAft>
              <a:buFont typeface="+mj-lt"/>
              <a:buAutoNum type="arabicPeriod"/>
            </a:pPr>
            <a:r>
              <a:rPr lang="en-US" sz="2400" dirty="0" smtClean="0"/>
              <a:t>Business Continuity Action Plan</a:t>
            </a:r>
          </a:p>
          <a:p>
            <a:pPr marL="514350" indent="-514350">
              <a:spcBef>
                <a:spcPts val="600"/>
              </a:spcBef>
              <a:spcAft>
                <a:spcPts val="600"/>
              </a:spcAft>
              <a:buFont typeface="+mj-lt"/>
              <a:buAutoNum type="arabicPeriod"/>
            </a:pPr>
            <a:r>
              <a:rPr lang="en-US" sz="2400" dirty="0" smtClean="0"/>
              <a:t>PDF </a:t>
            </a:r>
            <a:r>
              <a:rPr lang="en-US" sz="2400" dirty="0"/>
              <a:t>of Module Presentation</a:t>
            </a:r>
          </a:p>
          <a:p>
            <a:pPr marL="514350" indent="-514350">
              <a:spcBef>
                <a:spcPts val="600"/>
              </a:spcBef>
              <a:spcAft>
                <a:spcPts val="600"/>
              </a:spcAft>
              <a:buFont typeface="+mj-lt"/>
              <a:buAutoNum type="arabicPeriod"/>
            </a:pPr>
            <a:r>
              <a:rPr lang="en-US" sz="2400" dirty="0"/>
              <a:t>EM BCP Framework</a:t>
            </a:r>
          </a:p>
          <a:p>
            <a:pPr marL="514350" indent="-514350">
              <a:spcBef>
                <a:spcPts val="600"/>
              </a:spcBef>
              <a:spcAft>
                <a:spcPts val="600"/>
              </a:spcAft>
              <a:buFont typeface="+mj-lt"/>
              <a:buAutoNum type="arabicPeriod"/>
            </a:pPr>
            <a:endParaRPr lang="en-US" sz="2400" dirty="0"/>
          </a:p>
          <a:p>
            <a:pPr marL="514350" indent="-514350">
              <a:spcBef>
                <a:spcPts val="600"/>
              </a:spcBef>
              <a:spcAft>
                <a:spcPts val="600"/>
              </a:spcAft>
              <a:buFont typeface="+mj-lt"/>
              <a:buAutoNum type="arabicPeriod"/>
            </a:pPr>
            <a:endParaRPr lang="en-US" sz="2400" dirty="0"/>
          </a:p>
        </p:txBody>
      </p:sp>
      <p:sp>
        <p:nvSpPr>
          <p:cNvPr id="5" name="Footer Placeholder 4"/>
          <p:cNvSpPr>
            <a:spLocks noGrp="1"/>
          </p:cNvSpPr>
          <p:nvPr>
            <p:ph type="ftr" sz="quarter" idx="3"/>
          </p:nvPr>
        </p:nvSpPr>
        <p:spPr/>
        <p:txBody>
          <a:bodyPr/>
          <a:lstStyle/>
          <a:p>
            <a:r>
              <a:rPr lang="en-US" dirty="0" smtClean="0"/>
              <a:t>www.wakefieldbrunswick.com</a:t>
            </a:r>
            <a:endParaRPr lang="en-US" dirty="0"/>
          </a:p>
        </p:txBody>
      </p:sp>
      <p:sp>
        <p:nvSpPr>
          <p:cNvPr id="6" name="Slide Number Placeholder 5"/>
          <p:cNvSpPr>
            <a:spLocks noGrp="1"/>
          </p:cNvSpPr>
          <p:nvPr>
            <p:ph type="sldNum" sz="quarter" idx="12"/>
          </p:nvPr>
        </p:nvSpPr>
        <p:spPr/>
        <p:txBody>
          <a:bodyPr/>
          <a:lstStyle/>
          <a:p>
            <a:fld id="{093CB035-3BB7-AD43-BE7C-B33438FBBAB5}" type="slidenum">
              <a:rPr lang="en-US" smtClean="0"/>
              <a:t>29</a:t>
            </a:fld>
            <a:endParaRPr lang="en-US" dirty="0"/>
          </a:p>
        </p:txBody>
      </p:sp>
      <p:sp>
        <p:nvSpPr>
          <p:cNvPr id="8" name="Rounded Rectangle 7"/>
          <p:cNvSpPr/>
          <p:nvPr/>
        </p:nvSpPr>
        <p:spPr>
          <a:xfrm>
            <a:off x="853832" y="2114961"/>
            <a:ext cx="1019741" cy="1019921"/>
          </a:xfrm>
          <a:prstGeom prst="roundRect">
            <a:avLst/>
          </a:prstGeom>
          <a:gradFill flip="none" rotWithShape="1">
            <a:gsLst>
              <a:gs pos="0">
                <a:schemeClr val="accent1">
                  <a:tint val="100000"/>
                  <a:shade val="100000"/>
                  <a:satMod val="130000"/>
                  <a:alpha val="37000"/>
                </a:schemeClr>
              </a:gs>
              <a:gs pos="100000">
                <a:schemeClr val="accent1">
                  <a:tint val="50000"/>
                  <a:shade val="100000"/>
                  <a:satMod val="350000"/>
                  <a:alpha val="37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latin typeface="Wingdings" charset="2"/>
                <a:cs typeface="Wingdings" charset="2"/>
              </a:rPr>
              <a:t>lll</a:t>
            </a:r>
            <a:endParaRPr lang="en-US" dirty="0">
              <a:solidFill>
                <a:schemeClr val="bg1"/>
              </a:solidFill>
              <a:latin typeface="Wingdings" charset="2"/>
              <a:cs typeface="Wingdings" charset="2"/>
            </a:endParaRPr>
          </a:p>
        </p:txBody>
      </p:sp>
      <p:sp>
        <p:nvSpPr>
          <p:cNvPr id="9" name="Title 1"/>
          <p:cNvSpPr>
            <a:spLocks noGrp="1"/>
          </p:cNvSpPr>
          <p:nvPr>
            <p:ph type="title"/>
          </p:nvPr>
        </p:nvSpPr>
        <p:spPr>
          <a:xfrm>
            <a:off x="457200" y="274638"/>
            <a:ext cx="8229600" cy="1143000"/>
          </a:xfrm>
        </p:spPr>
        <p:txBody>
          <a:bodyPr>
            <a:noAutofit/>
          </a:bodyPr>
          <a:lstStyle/>
          <a:p>
            <a:r>
              <a:rPr lang="en-US" sz="3600" b="1" dirty="0" smtClean="0"/>
              <a:t>Module 1 Resources</a:t>
            </a:r>
            <a:endParaRPr lang="en-US" sz="3600" b="1" dirty="0"/>
          </a:p>
        </p:txBody>
      </p:sp>
    </p:spTree>
    <p:extLst>
      <p:ext uri="{BB962C8B-B14F-4D97-AF65-F5344CB8AC3E}">
        <p14:creationId xmlns:p14="http://schemas.microsoft.com/office/powerpoint/2010/main" val="24964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22731"/>
            <a:ext cx="8229600" cy="2262872"/>
          </a:xfrm>
        </p:spPr>
        <p:txBody>
          <a:bodyPr>
            <a:noAutofit/>
          </a:bodyPr>
          <a:lstStyle/>
          <a:p>
            <a:pPr algn="ctr"/>
            <a:r>
              <a:rPr lang="en-US" sz="7200" b="1" dirty="0" smtClean="0"/>
              <a:t>Overview</a:t>
            </a:r>
            <a:endParaRPr lang="en-US" sz="7200" b="1" dirty="0"/>
          </a:p>
        </p:txBody>
      </p:sp>
      <p:sp>
        <p:nvSpPr>
          <p:cNvPr id="4" name="Footer Placeholder 3"/>
          <p:cNvSpPr>
            <a:spLocks noGrp="1"/>
          </p:cNvSpPr>
          <p:nvPr>
            <p:ph type="ftr" sz="quarter" idx="11"/>
          </p:nvPr>
        </p:nvSpPr>
        <p:spPr/>
        <p:txBody>
          <a:bodyPr/>
          <a:lstStyle/>
          <a:p>
            <a:r>
              <a:rPr lang="en-US" dirty="0" smtClean="0"/>
              <a:t>www.wakefieldbrunswick.com</a:t>
            </a:r>
            <a:endParaRPr lang="en-US" dirty="0"/>
          </a:p>
        </p:txBody>
      </p:sp>
      <p:sp>
        <p:nvSpPr>
          <p:cNvPr id="5" name="Slide Number Placeholder 4"/>
          <p:cNvSpPr>
            <a:spLocks noGrp="1"/>
          </p:cNvSpPr>
          <p:nvPr>
            <p:ph type="sldNum" sz="quarter" idx="12"/>
          </p:nvPr>
        </p:nvSpPr>
        <p:spPr/>
        <p:txBody>
          <a:bodyPr/>
          <a:lstStyle/>
          <a:p>
            <a:fld id="{20A2D9D9-9622-9C43-B790-079379D2BF15}" type="slidenum">
              <a:rPr lang="en-US" smtClean="0"/>
              <a:t>3</a:t>
            </a:fld>
            <a:endParaRPr lang="en-US"/>
          </a:p>
        </p:txBody>
      </p:sp>
    </p:spTree>
    <p:extLst>
      <p:ext uri="{BB962C8B-B14F-4D97-AF65-F5344CB8AC3E}">
        <p14:creationId xmlns:p14="http://schemas.microsoft.com/office/powerpoint/2010/main" val="359178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r>
              <a:rPr lang="en-US" smtClean="0"/>
              <a:t>www.wakefieldbrunswick.com</a:t>
            </a:r>
            <a:endParaRPr lang="en-US" dirty="0"/>
          </a:p>
        </p:txBody>
      </p:sp>
      <p:sp>
        <p:nvSpPr>
          <p:cNvPr id="6" name="Slide Number Placeholder 5"/>
          <p:cNvSpPr>
            <a:spLocks noGrp="1"/>
          </p:cNvSpPr>
          <p:nvPr>
            <p:ph type="sldNum" sz="quarter" idx="12"/>
          </p:nvPr>
        </p:nvSpPr>
        <p:spPr/>
        <p:txBody>
          <a:bodyPr/>
          <a:lstStyle/>
          <a:p>
            <a:fld id="{093CB035-3BB7-AD43-BE7C-B33438FBBAB5}" type="slidenum">
              <a:rPr lang="en-US" smtClean="0"/>
              <a:t>30</a:t>
            </a:fld>
            <a:endParaRPr lang="en-US"/>
          </a:p>
        </p:txBody>
      </p:sp>
      <p:sp>
        <p:nvSpPr>
          <p:cNvPr id="9" name="Content Placeholder 3"/>
          <p:cNvSpPr>
            <a:spLocks noGrp="1"/>
          </p:cNvSpPr>
          <p:nvPr>
            <p:ph sz="half" idx="2"/>
          </p:nvPr>
        </p:nvSpPr>
        <p:spPr>
          <a:xfrm>
            <a:off x="2385810" y="1600200"/>
            <a:ext cx="6300990" cy="4525963"/>
          </a:xfrm>
        </p:spPr>
        <p:txBody>
          <a:bodyPr vert="horz" lIns="91440" tIns="45720" rIns="91440" bIns="45720" rtlCol="0">
            <a:normAutofit/>
          </a:bodyPr>
          <a:lstStyle/>
          <a:p>
            <a:pPr>
              <a:spcBef>
                <a:spcPts val="600"/>
              </a:spcBef>
              <a:spcAft>
                <a:spcPts val="600"/>
              </a:spcAft>
            </a:pPr>
            <a:r>
              <a:rPr lang="en-US" sz="2400" b="1" dirty="0"/>
              <a:t>You should now know:</a:t>
            </a:r>
          </a:p>
          <a:p>
            <a:pPr marL="514350" indent="-514350">
              <a:spcBef>
                <a:spcPts val="600"/>
              </a:spcBef>
              <a:spcAft>
                <a:spcPts val="600"/>
              </a:spcAft>
              <a:buFont typeface="+mj-lt"/>
              <a:buAutoNum type="arabicPeriod"/>
            </a:pPr>
            <a:r>
              <a:rPr lang="en-US" sz="2400" dirty="0"/>
              <a:t>How b</a:t>
            </a:r>
            <a:r>
              <a:rPr lang="en-US" sz="2400" dirty="0" smtClean="0"/>
              <a:t>usiness continuity </a:t>
            </a:r>
            <a:r>
              <a:rPr lang="en-US" sz="2400" dirty="0"/>
              <a:t>integrates with the other EM components in your facility</a:t>
            </a:r>
          </a:p>
          <a:p>
            <a:pPr marL="514350" indent="-514350">
              <a:spcBef>
                <a:spcPts val="600"/>
              </a:spcBef>
              <a:spcAft>
                <a:spcPts val="600"/>
              </a:spcAft>
              <a:buFont typeface="+mj-lt"/>
              <a:buAutoNum type="arabicPeriod"/>
            </a:pPr>
            <a:r>
              <a:rPr lang="en-US" sz="2400" dirty="0"/>
              <a:t>The b</a:t>
            </a:r>
            <a:r>
              <a:rPr lang="en-US" sz="2400" dirty="0" smtClean="0"/>
              <a:t>usiness continuity plan </a:t>
            </a:r>
            <a:r>
              <a:rPr lang="en-US" sz="2400" dirty="0"/>
              <a:t>development process</a:t>
            </a:r>
          </a:p>
          <a:p>
            <a:pPr marL="514350" indent="-514350">
              <a:spcBef>
                <a:spcPts val="600"/>
              </a:spcBef>
              <a:spcAft>
                <a:spcPts val="600"/>
              </a:spcAft>
              <a:buFont typeface="+mj-lt"/>
              <a:buAutoNum type="arabicPeriod"/>
            </a:pPr>
            <a:endParaRPr lang="en-US" sz="2400" dirty="0"/>
          </a:p>
        </p:txBody>
      </p:sp>
      <p:sp>
        <p:nvSpPr>
          <p:cNvPr id="10" name="Rounded Rectangle 9"/>
          <p:cNvSpPr/>
          <p:nvPr/>
        </p:nvSpPr>
        <p:spPr>
          <a:xfrm>
            <a:off x="853832" y="2114961"/>
            <a:ext cx="1019741" cy="1019921"/>
          </a:xfrm>
          <a:prstGeom prst="roundRect">
            <a:avLst/>
          </a:prstGeom>
          <a:gradFill flip="none" rotWithShape="1">
            <a:gsLst>
              <a:gs pos="0">
                <a:schemeClr val="accent1">
                  <a:tint val="100000"/>
                  <a:shade val="100000"/>
                  <a:satMod val="130000"/>
                  <a:alpha val="37000"/>
                </a:schemeClr>
              </a:gs>
              <a:gs pos="100000">
                <a:schemeClr val="accent1">
                  <a:tint val="50000"/>
                  <a:shade val="100000"/>
                  <a:satMod val="350000"/>
                  <a:alpha val="37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latin typeface="Wingdings" charset="2"/>
                <a:cs typeface="Wingdings" charset="2"/>
              </a:rPr>
              <a:t>lll</a:t>
            </a:r>
            <a:endParaRPr lang="en-US" dirty="0">
              <a:solidFill>
                <a:schemeClr val="bg1"/>
              </a:solidFill>
              <a:latin typeface="Wingdings" charset="2"/>
              <a:cs typeface="Wingdings" charset="2"/>
            </a:endParaRPr>
          </a:p>
        </p:txBody>
      </p:sp>
      <p:sp>
        <p:nvSpPr>
          <p:cNvPr id="3" name="Title 2"/>
          <p:cNvSpPr>
            <a:spLocks noGrp="1"/>
          </p:cNvSpPr>
          <p:nvPr>
            <p:ph type="title"/>
          </p:nvPr>
        </p:nvSpPr>
        <p:spPr/>
        <p:txBody>
          <a:bodyPr/>
          <a:lstStyle/>
          <a:p>
            <a:r>
              <a:rPr lang="en-US" dirty="0" smtClean="0"/>
              <a:t>Module 1 Summary</a:t>
            </a:r>
            <a:endParaRPr lang="en-US" dirty="0"/>
          </a:p>
        </p:txBody>
      </p:sp>
    </p:spTree>
    <p:extLst>
      <p:ext uri="{BB962C8B-B14F-4D97-AF65-F5344CB8AC3E}">
        <p14:creationId xmlns:p14="http://schemas.microsoft.com/office/powerpoint/2010/main" val="26284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8317"/>
            <a:ext cx="7772400" cy="3173095"/>
          </a:xfrm>
        </p:spPr>
        <p:txBody>
          <a:bodyPr>
            <a:normAutofit/>
          </a:bodyPr>
          <a:lstStyle/>
          <a:p>
            <a:r>
              <a:rPr lang="en-US" sz="4400" b="1" dirty="0" smtClean="0"/>
              <a:t>Project Initiation and Governance</a:t>
            </a:r>
            <a:endParaRPr lang="en-US" sz="4400" b="1" dirty="0"/>
          </a:p>
        </p:txBody>
      </p:sp>
      <p:sp>
        <p:nvSpPr>
          <p:cNvPr id="3" name="Subtitle 2"/>
          <p:cNvSpPr>
            <a:spLocks noGrp="1"/>
          </p:cNvSpPr>
          <p:nvPr>
            <p:ph type="subTitle" idx="1"/>
          </p:nvPr>
        </p:nvSpPr>
        <p:spPr>
          <a:xfrm>
            <a:off x="437323" y="4627659"/>
            <a:ext cx="8189842" cy="1384852"/>
          </a:xfrm>
        </p:spPr>
        <p:txBody>
          <a:bodyPr>
            <a:normAutofit fontScale="92500" lnSpcReduction="20000"/>
          </a:bodyPr>
          <a:lstStyle/>
          <a:p>
            <a:r>
              <a:rPr lang="en-US" sz="2400" dirty="0" smtClean="0"/>
              <a:t>Module 2</a:t>
            </a:r>
          </a:p>
          <a:p>
            <a:endParaRPr lang="en-US" sz="2400" dirty="0" smtClean="0"/>
          </a:p>
          <a:p>
            <a:r>
              <a:rPr lang="en-US" sz="2400" dirty="0" smtClean="0"/>
              <a:t>Minnesota Healthcare System</a:t>
            </a:r>
          </a:p>
          <a:p>
            <a:r>
              <a:rPr lang="en-US" sz="2400" dirty="0" smtClean="0"/>
              <a:t>Business Continuity Planning Workshop</a:t>
            </a:r>
            <a:endParaRPr lang="en-US" sz="2400" dirty="0"/>
          </a:p>
        </p:txBody>
      </p:sp>
      <p:sp>
        <p:nvSpPr>
          <p:cNvPr id="4" name="Footer Placeholder 3"/>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algn="ctr">
              <a:defRPr sz="1100">
                <a:solidFill>
                  <a:schemeClr val="tx1">
                    <a:tint val="75000"/>
                  </a:schemeClr>
                </a:solidFill>
                <a:latin typeface="Open Sans"/>
                <a:cs typeface="Open Sans"/>
              </a:defRPr>
            </a:lvl1pPr>
          </a:lstStyle>
          <a:p>
            <a:r>
              <a:rPr lang="en-US" dirty="0"/>
              <a:t>www.wakefieldbrunswick.com</a:t>
            </a:r>
          </a:p>
        </p:txBody>
      </p:sp>
      <p:sp>
        <p:nvSpPr>
          <p:cNvPr id="5" name="Slide Number Placeholder 4"/>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a:defRPr sz="1100">
                <a:solidFill>
                  <a:schemeClr val="tx1">
                    <a:tint val="75000"/>
                  </a:schemeClr>
                </a:solidFill>
                <a:latin typeface="Open Sans"/>
                <a:cs typeface="Open Sans"/>
              </a:defRPr>
            </a:lvl1pPr>
          </a:lstStyle>
          <a:p>
            <a:fld id="{20A2D9D9-9622-9C43-B790-079379D2BF15}" type="slidenum">
              <a:rPr lang="en-US"/>
              <a:pPr/>
              <a:t>31</a:t>
            </a:fld>
            <a:endParaRPr lang="en-US" dirty="0"/>
          </a:p>
        </p:txBody>
      </p:sp>
    </p:spTree>
    <p:extLst>
      <p:ext uri="{BB962C8B-B14F-4D97-AF65-F5344CB8AC3E}">
        <p14:creationId xmlns:p14="http://schemas.microsoft.com/office/powerpoint/2010/main" val="386205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r>
              <a:rPr lang="en-US" dirty="0" smtClean="0"/>
              <a:t>www.wakefieldbrunswick.com</a:t>
            </a:r>
            <a:endParaRPr lang="en-US" dirty="0"/>
          </a:p>
        </p:txBody>
      </p:sp>
      <p:sp>
        <p:nvSpPr>
          <p:cNvPr id="6" name="Slide Number Placeholder 5"/>
          <p:cNvSpPr>
            <a:spLocks noGrp="1"/>
          </p:cNvSpPr>
          <p:nvPr>
            <p:ph type="sldNum" sz="quarter" idx="12"/>
          </p:nvPr>
        </p:nvSpPr>
        <p:spPr/>
        <p:txBody>
          <a:bodyPr/>
          <a:lstStyle/>
          <a:p>
            <a:fld id="{093CB035-3BB7-AD43-BE7C-B33438FBBAB5}" type="slidenum">
              <a:rPr lang="en-US" smtClean="0"/>
              <a:t>32</a:t>
            </a:fld>
            <a:endParaRPr lang="en-US" dirty="0"/>
          </a:p>
        </p:txBody>
      </p:sp>
      <p:sp>
        <p:nvSpPr>
          <p:cNvPr id="8" name="Rounded Rectangle 7"/>
          <p:cNvSpPr/>
          <p:nvPr/>
        </p:nvSpPr>
        <p:spPr>
          <a:xfrm>
            <a:off x="853833" y="2074532"/>
            <a:ext cx="1019741" cy="1019921"/>
          </a:xfrm>
          <a:prstGeom prst="roundRect">
            <a:avLst/>
          </a:prstGeom>
          <a:gradFill flip="none" rotWithShape="1">
            <a:gsLst>
              <a:gs pos="0">
                <a:schemeClr val="accent1">
                  <a:tint val="100000"/>
                  <a:shade val="100000"/>
                  <a:satMod val="130000"/>
                  <a:alpha val="37000"/>
                </a:schemeClr>
              </a:gs>
              <a:gs pos="100000">
                <a:schemeClr val="accent1">
                  <a:tint val="50000"/>
                  <a:shade val="100000"/>
                  <a:satMod val="350000"/>
                  <a:alpha val="37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latin typeface="Wingdings" charset="2"/>
                <a:cs typeface="Wingdings" charset="2"/>
              </a:rPr>
              <a:t>lll</a:t>
            </a:r>
            <a:endParaRPr lang="en-US" dirty="0">
              <a:solidFill>
                <a:schemeClr val="bg1"/>
              </a:solidFill>
              <a:latin typeface="Wingdings" charset="2"/>
              <a:cs typeface="Wingdings" charset="2"/>
            </a:endParaRPr>
          </a:p>
        </p:txBody>
      </p:sp>
      <p:sp>
        <p:nvSpPr>
          <p:cNvPr id="9" name="Content Placeholder 3"/>
          <p:cNvSpPr>
            <a:spLocks noGrp="1"/>
          </p:cNvSpPr>
          <p:nvPr>
            <p:ph sz="half" idx="2"/>
          </p:nvPr>
        </p:nvSpPr>
        <p:spPr>
          <a:xfrm>
            <a:off x="2306230" y="1600200"/>
            <a:ext cx="6380570" cy="4525963"/>
          </a:xfrm>
        </p:spPr>
        <p:txBody>
          <a:bodyPr>
            <a:normAutofit/>
          </a:bodyPr>
          <a:lstStyle/>
          <a:p>
            <a:pPr marL="514350" indent="-514350">
              <a:lnSpc>
                <a:spcPct val="110000"/>
              </a:lnSpc>
              <a:spcBef>
                <a:spcPts val="600"/>
              </a:spcBef>
              <a:spcAft>
                <a:spcPts val="600"/>
              </a:spcAft>
              <a:buFont typeface="+mj-lt"/>
              <a:buAutoNum type="arabicPeriod"/>
            </a:pPr>
            <a:r>
              <a:rPr lang="en-US" sz="2400" dirty="0" smtClean="0"/>
              <a:t>How to define </a:t>
            </a:r>
            <a:r>
              <a:rPr lang="en-US" sz="2400" dirty="0"/>
              <a:t>your goals</a:t>
            </a:r>
          </a:p>
          <a:p>
            <a:pPr marL="514350" indent="-514350">
              <a:lnSpc>
                <a:spcPct val="110000"/>
              </a:lnSpc>
              <a:spcBef>
                <a:spcPts val="600"/>
              </a:spcBef>
              <a:spcAft>
                <a:spcPts val="600"/>
              </a:spcAft>
              <a:buFont typeface="+mj-lt"/>
              <a:buAutoNum type="arabicPeriod"/>
            </a:pPr>
            <a:r>
              <a:rPr lang="en-US" sz="2400" dirty="0" smtClean="0"/>
              <a:t>How to complete </a:t>
            </a:r>
            <a:r>
              <a:rPr lang="en-US" sz="2400" dirty="0"/>
              <a:t>a task plan</a:t>
            </a:r>
          </a:p>
          <a:p>
            <a:pPr marL="514350" indent="-514350">
              <a:lnSpc>
                <a:spcPct val="110000"/>
              </a:lnSpc>
              <a:spcBef>
                <a:spcPts val="600"/>
              </a:spcBef>
              <a:spcAft>
                <a:spcPts val="600"/>
              </a:spcAft>
              <a:buFont typeface="+mj-lt"/>
              <a:buAutoNum type="arabicPeriod"/>
            </a:pPr>
            <a:r>
              <a:rPr lang="en-US" sz="2400" dirty="0" smtClean="0"/>
              <a:t>Resources requirements that need to be identified</a:t>
            </a:r>
            <a:endParaRPr lang="en-US" sz="2400" dirty="0"/>
          </a:p>
          <a:p>
            <a:pPr marL="514350" indent="-514350">
              <a:lnSpc>
                <a:spcPct val="110000"/>
              </a:lnSpc>
              <a:spcBef>
                <a:spcPts val="600"/>
              </a:spcBef>
              <a:spcAft>
                <a:spcPts val="600"/>
              </a:spcAft>
              <a:buFont typeface="+mj-lt"/>
              <a:buAutoNum type="arabicPeriod"/>
            </a:pPr>
            <a:r>
              <a:rPr lang="en-US" sz="2400" dirty="0" smtClean="0"/>
              <a:t>Who may be </a:t>
            </a:r>
            <a:r>
              <a:rPr lang="en-US" sz="2400" dirty="0"/>
              <a:t>your executive sponsor</a:t>
            </a:r>
          </a:p>
          <a:p>
            <a:pPr marL="514350" indent="-514350">
              <a:lnSpc>
                <a:spcPct val="110000"/>
              </a:lnSpc>
              <a:spcBef>
                <a:spcPts val="600"/>
              </a:spcBef>
              <a:spcAft>
                <a:spcPts val="600"/>
              </a:spcAft>
              <a:buFont typeface="+mj-lt"/>
              <a:buAutoNum type="arabicPeriod"/>
            </a:pPr>
            <a:r>
              <a:rPr lang="en-US" sz="2400" dirty="0" smtClean="0"/>
              <a:t>How to form </a:t>
            </a:r>
            <a:r>
              <a:rPr lang="en-US" sz="2400" dirty="0"/>
              <a:t>your steering committee</a:t>
            </a:r>
          </a:p>
          <a:p>
            <a:pPr marL="514350" indent="-514350">
              <a:lnSpc>
                <a:spcPct val="110000"/>
              </a:lnSpc>
              <a:spcBef>
                <a:spcPts val="600"/>
              </a:spcBef>
              <a:spcAft>
                <a:spcPts val="600"/>
              </a:spcAft>
              <a:buFont typeface="+mj-lt"/>
              <a:buAutoNum type="arabicPeriod"/>
            </a:pPr>
            <a:r>
              <a:rPr lang="en-US" sz="2400" dirty="0" smtClean="0"/>
              <a:t>How to create </a:t>
            </a:r>
            <a:r>
              <a:rPr lang="en-US" sz="2400" dirty="0"/>
              <a:t>a strategy for leadership engagement and program governance</a:t>
            </a:r>
          </a:p>
          <a:p>
            <a:pPr marL="514350" indent="-514350">
              <a:lnSpc>
                <a:spcPct val="150000"/>
              </a:lnSpc>
              <a:buFont typeface="Wingdings" charset="2"/>
              <a:buAutoNum type="arabicPlain"/>
            </a:pPr>
            <a:endParaRPr lang="en-US" dirty="0"/>
          </a:p>
        </p:txBody>
      </p:sp>
      <p:sp>
        <p:nvSpPr>
          <p:cNvPr id="10" name="Title 1"/>
          <p:cNvSpPr>
            <a:spLocks noGrp="1"/>
          </p:cNvSpPr>
          <p:nvPr>
            <p:ph type="title"/>
          </p:nvPr>
        </p:nvSpPr>
        <p:spPr>
          <a:xfrm>
            <a:off x="457200" y="274638"/>
            <a:ext cx="8229600" cy="1143000"/>
          </a:xfrm>
        </p:spPr>
        <p:txBody>
          <a:bodyPr>
            <a:noAutofit/>
          </a:bodyPr>
          <a:lstStyle/>
          <a:p>
            <a:r>
              <a:rPr lang="en-US" sz="3200" b="1" dirty="0" smtClean="0"/>
              <a:t>At the end of </a:t>
            </a:r>
            <a:r>
              <a:rPr lang="en-US" sz="3200" b="1" dirty="0"/>
              <a:t>M</a:t>
            </a:r>
            <a:r>
              <a:rPr lang="en-US" sz="3200" b="1" dirty="0" smtClean="0"/>
              <a:t>odule 2 you will know </a:t>
            </a:r>
            <a:r>
              <a:rPr lang="en-US" sz="3200" dirty="0" smtClean="0"/>
              <a:t>…</a:t>
            </a:r>
            <a:endParaRPr lang="en-US" sz="3200" b="1" dirty="0"/>
          </a:p>
        </p:txBody>
      </p:sp>
    </p:spTree>
    <p:extLst>
      <p:ext uri="{BB962C8B-B14F-4D97-AF65-F5344CB8AC3E}">
        <p14:creationId xmlns:p14="http://schemas.microsoft.com/office/powerpoint/2010/main" val="70981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b="1" dirty="0" smtClean="0"/>
              <a:t>Project Initiation</a:t>
            </a:r>
            <a:endParaRPr lang="en-US" sz="6600" b="1" dirty="0"/>
          </a:p>
        </p:txBody>
      </p:sp>
      <p:sp>
        <p:nvSpPr>
          <p:cNvPr id="3" name="Subtitle 2"/>
          <p:cNvSpPr>
            <a:spLocks noGrp="1"/>
          </p:cNvSpPr>
          <p:nvPr>
            <p:ph type="subTitle" idx="1"/>
          </p:nvPr>
        </p:nvSpPr>
        <p:spPr>
          <a:xfrm>
            <a:off x="797668" y="4214968"/>
            <a:ext cx="7529209" cy="1816181"/>
          </a:xfrm>
        </p:spPr>
        <p:txBody>
          <a:bodyPr>
            <a:normAutofit/>
          </a:bodyPr>
          <a:lstStyle/>
          <a:p>
            <a:pPr>
              <a:spcAft>
                <a:spcPts val="1800"/>
              </a:spcAft>
            </a:pPr>
            <a:r>
              <a:rPr lang="en-US" dirty="0" smtClean="0">
                <a:solidFill>
                  <a:srgbClr val="535357"/>
                </a:solidFill>
              </a:rPr>
              <a:t>Defining goals and identifying what is needed to achieve them</a:t>
            </a:r>
            <a:endParaRPr lang="en-US" dirty="0">
              <a:solidFill>
                <a:srgbClr val="535357"/>
              </a:solidFill>
            </a:endParaRPr>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Open Sans"/>
                <a:cs typeface="Open Sans"/>
              </a:defRPr>
            </a:lvl1pPr>
          </a:lstStyle>
          <a:p>
            <a:r>
              <a:rPr lang="en-US" dirty="0" smtClean="0"/>
              <a:t>www.wakefieldbrunswick.com</a:t>
            </a:r>
            <a:endParaRPr lang="en-US" dirty="0"/>
          </a:p>
        </p:txBody>
      </p:sp>
      <p:sp>
        <p:nvSpPr>
          <p:cNvPr id="5"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100">
                <a:solidFill>
                  <a:schemeClr val="tx1">
                    <a:tint val="75000"/>
                  </a:schemeClr>
                </a:solidFill>
                <a:latin typeface="Open Sans"/>
                <a:cs typeface="Open Sans"/>
              </a:defRPr>
            </a:lvl1pPr>
          </a:lstStyle>
          <a:p>
            <a:fld id="{093CB035-3BB7-AD43-BE7C-B33438FBBAB5}" type="slidenum">
              <a:rPr lang="en-US" smtClean="0"/>
              <a:pPr/>
              <a:t>33</a:t>
            </a:fld>
            <a:endParaRPr lang="en-US" dirty="0"/>
          </a:p>
        </p:txBody>
      </p:sp>
    </p:spTree>
    <p:extLst>
      <p:ext uri="{BB962C8B-B14F-4D97-AF65-F5344CB8AC3E}">
        <p14:creationId xmlns:p14="http://schemas.microsoft.com/office/powerpoint/2010/main" val="372163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Scoping the effort</a:t>
            </a:r>
            <a:endParaRPr lang="en-US" sz="3600" b="1" dirty="0"/>
          </a:p>
        </p:txBody>
      </p:sp>
      <p:sp>
        <p:nvSpPr>
          <p:cNvPr id="3" name="Content Placeholder 2"/>
          <p:cNvSpPr>
            <a:spLocks noGrp="1"/>
          </p:cNvSpPr>
          <p:nvPr>
            <p:ph idx="1"/>
          </p:nvPr>
        </p:nvSpPr>
        <p:spPr>
          <a:xfrm>
            <a:off x="457200" y="1573505"/>
            <a:ext cx="8229600" cy="3591752"/>
          </a:xfrm>
          <a:noFill/>
        </p:spPr>
        <p:txBody>
          <a:bodyPr vert="horz" wrap="square" lIns="91440" tIns="45720" rIns="91440" bIns="45720" rtlCol="0">
            <a:spAutoFit/>
          </a:bodyPr>
          <a:lstStyle/>
          <a:p>
            <a:pPr marL="461963" indent="-461963">
              <a:spcAft>
                <a:spcPts val="1800"/>
              </a:spcAft>
              <a:buFont typeface="Wingdings" charset="2"/>
              <a:buChar char="q"/>
            </a:pPr>
            <a:r>
              <a:rPr lang="en-US" sz="2400" dirty="0"/>
              <a:t>Who owns the responsibility for the developing and managing the plan?</a:t>
            </a:r>
          </a:p>
          <a:p>
            <a:pPr marL="461963" indent="-461963">
              <a:spcAft>
                <a:spcPts val="1800"/>
              </a:spcAft>
              <a:buFont typeface="Wingdings" charset="2"/>
              <a:buChar char="q"/>
            </a:pPr>
            <a:r>
              <a:rPr lang="en-US" sz="2400" dirty="0"/>
              <a:t>Is there Executive buy-in and support?</a:t>
            </a:r>
          </a:p>
          <a:p>
            <a:pPr marL="461963" indent="-461963">
              <a:spcAft>
                <a:spcPts val="1800"/>
              </a:spcAft>
              <a:buFont typeface="Wingdings" charset="2"/>
              <a:buChar char="q"/>
            </a:pPr>
            <a:r>
              <a:rPr lang="en-US" sz="2400" dirty="0"/>
              <a:t>What is the level of continuity planning and awareness within the operational departments at your facility?</a:t>
            </a:r>
          </a:p>
          <a:p>
            <a:pPr marL="461963" indent="-461963">
              <a:spcAft>
                <a:spcPts val="1800"/>
              </a:spcAft>
              <a:buFont typeface="Wingdings" charset="2"/>
              <a:buChar char="q"/>
            </a:pPr>
            <a:r>
              <a:rPr lang="en-US" sz="2400" dirty="0"/>
              <a:t>How many operational departments do you ultimately need to develop plans for</a:t>
            </a:r>
            <a:r>
              <a:rPr lang="en-US" sz="2400" dirty="0" smtClean="0"/>
              <a:t>?</a:t>
            </a:r>
            <a:endParaRPr lang="en-US" sz="2400" dirty="0"/>
          </a:p>
        </p:txBody>
      </p:sp>
      <p:sp>
        <p:nvSpPr>
          <p:cNvPr id="4" name="Footer Placeholder 3"/>
          <p:cNvSpPr>
            <a:spLocks noGrp="1"/>
          </p:cNvSpPr>
          <p:nvPr>
            <p:ph type="ftr" sz="quarter" idx="11"/>
          </p:nvPr>
        </p:nvSpPr>
        <p:spPr/>
        <p:txBody>
          <a:bodyPr/>
          <a:lstStyle/>
          <a:p>
            <a:r>
              <a:rPr lang="en-US" dirty="0" smtClean="0"/>
              <a:t>www.wakefieldbrunswick.com</a:t>
            </a:r>
            <a:endParaRPr lang="en-US" dirty="0"/>
          </a:p>
        </p:txBody>
      </p:sp>
      <p:sp>
        <p:nvSpPr>
          <p:cNvPr id="5" name="Slide Number Placeholder 4"/>
          <p:cNvSpPr>
            <a:spLocks noGrp="1"/>
          </p:cNvSpPr>
          <p:nvPr>
            <p:ph type="sldNum" sz="quarter" idx="12"/>
          </p:nvPr>
        </p:nvSpPr>
        <p:spPr/>
        <p:txBody>
          <a:bodyPr/>
          <a:lstStyle/>
          <a:p>
            <a:fld id="{20A2D9D9-9622-9C43-B790-079379D2BF15}" type="slidenum">
              <a:rPr lang="en-US" smtClean="0"/>
              <a:t>34</a:t>
            </a:fld>
            <a:endParaRPr lang="en-US" dirty="0"/>
          </a:p>
        </p:txBody>
      </p:sp>
    </p:spTree>
    <p:extLst>
      <p:ext uri="{BB962C8B-B14F-4D97-AF65-F5344CB8AC3E}">
        <p14:creationId xmlns:p14="http://schemas.microsoft.com/office/powerpoint/2010/main" val="199337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Planning the effort</a:t>
            </a:r>
            <a:endParaRPr lang="en-US" sz="3600" b="1" dirty="0"/>
          </a:p>
        </p:txBody>
      </p:sp>
      <p:sp>
        <p:nvSpPr>
          <p:cNvPr id="3" name="Content Placeholder 2"/>
          <p:cNvSpPr>
            <a:spLocks noGrp="1"/>
          </p:cNvSpPr>
          <p:nvPr>
            <p:ph idx="1"/>
          </p:nvPr>
        </p:nvSpPr>
        <p:spPr>
          <a:xfrm>
            <a:off x="457200" y="1617127"/>
            <a:ext cx="8229600" cy="2917722"/>
          </a:xfrm>
          <a:noFill/>
        </p:spPr>
        <p:txBody>
          <a:bodyPr vert="horz" wrap="square" lIns="91440" tIns="45720" rIns="91440" bIns="45720" rtlCol="0">
            <a:spAutoFit/>
          </a:bodyPr>
          <a:lstStyle/>
          <a:p>
            <a:pPr marL="461963" indent="-461963">
              <a:spcAft>
                <a:spcPts val="1800"/>
              </a:spcAft>
              <a:buFont typeface="Wingdings" charset="2"/>
              <a:buChar char="q"/>
            </a:pPr>
            <a:r>
              <a:rPr lang="en-US" sz="2400" dirty="0"/>
              <a:t>Establish plan development goals for each of the </a:t>
            </a:r>
            <a:r>
              <a:rPr lang="en-US" sz="2400" dirty="0" smtClean="0"/>
              <a:t>next three </a:t>
            </a:r>
            <a:r>
              <a:rPr lang="en-US" sz="2400" dirty="0"/>
              <a:t>years </a:t>
            </a:r>
          </a:p>
          <a:p>
            <a:pPr marL="461963" indent="-461963">
              <a:spcAft>
                <a:spcPts val="1800"/>
              </a:spcAft>
              <a:buFont typeface="Wingdings" charset="2"/>
              <a:buChar char="q"/>
            </a:pPr>
            <a:r>
              <a:rPr lang="en-US" sz="2400" dirty="0"/>
              <a:t>Schedule and conduct  executive briefing to get buy-in/support to proceed</a:t>
            </a:r>
          </a:p>
          <a:p>
            <a:pPr marL="461963" indent="-461963">
              <a:spcAft>
                <a:spcPts val="1800"/>
              </a:spcAft>
              <a:buFont typeface="Wingdings" charset="2"/>
              <a:buChar char="q"/>
            </a:pPr>
            <a:r>
              <a:rPr lang="en-US" sz="2400" dirty="0"/>
              <a:t>Identify operational units and unit representatives to be assigned to support plan development efforts</a:t>
            </a:r>
          </a:p>
        </p:txBody>
      </p:sp>
      <p:sp>
        <p:nvSpPr>
          <p:cNvPr id="4" name="Footer Placeholder 3"/>
          <p:cNvSpPr>
            <a:spLocks noGrp="1"/>
          </p:cNvSpPr>
          <p:nvPr>
            <p:ph type="ftr" sz="quarter" idx="11"/>
          </p:nvPr>
        </p:nvSpPr>
        <p:spPr/>
        <p:txBody>
          <a:bodyPr/>
          <a:lstStyle/>
          <a:p>
            <a:r>
              <a:rPr lang="en-US" dirty="0" smtClean="0"/>
              <a:t>www.wakefieldbrunswick.com</a:t>
            </a:r>
            <a:endParaRPr lang="en-US" dirty="0"/>
          </a:p>
        </p:txBody>
      </p:sp>
      <p:sp>
        <p:nvSpPr>
          <p:cNvPr id="5" name="Slide Number Placeholder 4"/>
          <p:cNvSpPr>
            <a:spLocks noGrp="1"/>
          </p:cNvSpPr>
          <p:nvPr>
            <p:ph type="sldNum" sz="quarter" idx="12"/>
          </p:nvPr>
        </p:nvSpPr>
        <p:spPr/>
        <p:txBody>
          <a:bodyPr/>
          <a:lstStyle/>
          <a:p>
            <a:fld id="{20A2D9D9-9622-9C43-B790-079379D2BF15}" type="slidenum">
              <a:rPr lang="en-US" smtClean="0"/>
              <a:t>35</a:t>
            </a:fld>
            <a:endParaRPr lang="en-US" dirty="0"/>
          </a:p>
        </p:txBody>
      </p:sp>
    </p:spTree>
    <p:extLst>
      <p:ext uri="{BB962C8B-B14F-4D97-AF65-F5344CB8AC3E}">
        <p14:creationId xmlns:p14="http://schemas.microsoft.com/office/powerpoint/2010/main" val="4018784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681" y="1698710"/>
            <a:ext cx="8229600" cy="4517264"/>
          </a:xfrm>
          <a:ln w="38100"/>
        </p:spPr>
        <p:style>
          <a:lnRef idx="2">
            <a:schemeClr val="accent1"/>
          </a:lnRef>
          <a:fillRef idx="1">
            <a:schemeClr val="lt1"/>
          </a:fillRef>
          <a:effectRef idx="0">
            <a:schemeClr val="accent1"/>
          </a:effectRef>
          <a:fontRef idx="minor">
            <a:schemeClr val="dk1"/>
          </a:fontRef>
        </p:style>
        <p:txBody>
          <a:bodyPr>
            <a:normAutofit/>
          </a:bodyPr>
          <a:lstStyle/>
          <a:p>
            <a:pPr marL="457200" algn="ctr">
              <a:spcBef>
                <a:spcPts val="0"/>
              </a:spcBef>
              <a:spcAft>
                <a:spcPts val="1200"/>
              </a:spcAft>
              <a:buSzPct val="150000"/>
            </a:pPr>
            <a:r>
              <a:rPr lang="en-US" sz="2800" b="1" dirty="0" smtClean="0">
                <a:solidFill>
                  <a:srgbClr val="17375E"/>
                </a:solidFill>
                <a:latin typeface="Open Sans Semibold"/>
              </a:rPr>
              <a:t>Setting </a:t>
            </a:r>
            <a:r>
              <a:rPr lang="en-US" sz="2800" b="1" dirty="0">
                <a:solidFill>
                  <a:srgbClr val="17375E"/>
                </a:solidFill>
                <a:latin typeface="Open Sans Semibold"/>
              </a:rPr>
              <a:t>y</a:t>
            </a:r>
            <a:r>
              <a:rPr lang="en-US" sz="2800" b="1" dirty="0" smtClean="0">
                <a:solidFill>
                  <a:srgbClr val="17375E"/>
                </a:solidFill>
                <a:latin typeface="Open Sans Semibold"/>
              </a:rPr>
              <a:t>our goals </a:t>
            </a:r>
          </a:p>
          <a:p>
            <a:pPr marL="514350" indent="-457200">
              <a:spcBef>
                <a:spcPts val="0"/>
              </a:spcBef>
              <a:spcAft>
                <a:spcPts val="1200"/>
              </a:spcAft>
              <a:buFont typeface="+mj-lt"/>
              <a:buAutoNum type="arabicPeriod"/>
            </a:pPr>
            <a:r>
              <a:rPr lang="en-US" sz="2400" dirty="0">
                <a:solidFill>
                  <a:srgbClr val="17375E"/>
                </a:solidFill>
                <a:latin typeface="Open Sans"/>
              </a:rPr>
              <a:t>Answer the scoping questions as best you can for your facility</a:t>
            </a:r>
          </a:p>
          <a:p>
            <a:pPr marL="514350" indent="-457200">
              <a:spcBef>
                <a:spcPts val="0"/>
              </a:spcBef>
              <a:spcAft>
                <a:spcPts val="1200"/>
              </a:spcAft>
              <a:buFont typeface="+mj-lt"/>
              <a:buAutoNum type="arabicPeriod"/>
            </a:pPr>
            <a:r>
              <a:rPr lang="en-US" sz="2400" dirty="0">
                <a:solidFill>
                  <a:srgbClr val="17375E"/>
                </a:solidFill>
                <a:latin typeface="Open Sans"/>
              </a:rPr>
              <a:t>Create 4 – 6 plan development goals that cover the short, mid-, and long-range (1, 3 and 5+ years)</a:t>
            </a:r>
          </a:p>
          <a:p>
            <a:pPr marL="514350" indent="-457200">
              <a:spcBef>
                <a:spcPts val="0"/>
              </a:spcBef>
              <a:spcAft>
                <a:spcPts val="1200"/>
              </a:spcAft>
              <a:buFont typeface="+mj-lt"/>
              <a:buAutoNum type="arabicPeriod"/>
            </a:pPr>
            <a:r>
              <a:rPr lang="en-US" sz="2400" dirty="0">
                <a:solidFill>
                  <a:srgbClr val="17375E"/>
                </a:solidFill>
                <a:latin typeface="Open Sans"/>
              </a:rPr>
              <a:t>Consider what people, resources and actions are needed to help achieve your </a:t>
            </a:r>
            <a:r>
              <a:rPr lang="en-US" sz="2400" dirty="0" smtClean="0">
                <a:solidFill>
                  <a:srgbClr val="17375E"/>
                </a:solidFill>
                <a:latin typeface="Open Sans"/>
              </a:rPr>
              <a:t>goals</a:t>
            </a:r>
            <a:endParaRPr lang="en-US" dirty="0" smtClean="0">
              <a:latin typeface="Tw Cen MT"/>
              <a:cs typeface="Tw Cen MT"/>
            </a:endParaRPr>
          </a:p>
          <a:p>
            <a:endParaRPr lang="en-US" dirty="0">
              <a:latin typeface="Tw Cen MT"/>
              <a:cs typeface="Tw Cen MT"/>
            </a:endParaRPr>
          </a:p>
          <a:p>
            <a:endParaRPr lang="en-US" dirty="0" smtClean="0">
              <a:latin typeface="Tw Cen MT"/>
              <a:cs typeface="Tw Cen MT"/>
            </a:endParaRPr>
          </a:p>
          <a:p>
            <a:endParaRPr lang="en-US" dirty="0" smtClean="0">
              <a:latin typeface="Tw Cen MT"/>
              <a:cs typeface="Tw Cen MT"/>
            </a:endParaRPr>
          </a:p>
          <a:p>
            <a:endParaRPr lang="en-US" dirty="0">
              <a:latin typeface="Tw Cen MT"/>
              <a:cs typeface="Tw Cen MT"/>
            </a:endParaRPr>
          </a:p>
        </p:txBody>
      </p:sp>
      <p:grpSp>
        <p:nvGrpSpPr>
          <p:cNvPr id="4" name="Group 3"/>
          <p:cNvGrpSpPr/>
          <p:nvPr/>
        </p:nvGrpSpPr>
        <p:grpSpPr>
          <a:xfrm>
            <a:off x="455563" y="277186"/>
            <a:ext cx="8237713" cy="1143002"/>
            <a:chOff x="455563" y="277186"/>
            <a:chExt cx="8237713" cy="1143002"/>
          </a:xfrm>
        </p:grpSpPr>
        <p:sp>
          <p:nvSpPr>
            <p:cNvPr id="5" name="Title 2"/>
            <p:cNvSpPr txBox="1">
              <a:spLocks/>
            </p:cNvSpPr>
            <p:nvPr/>
          </p:nvSpPr>
          <p:spPr>
            <a:xfrm>
              <a:off x="457200" y="277187"/>
              <a:ext cx="8229600" cy="1143000"/>
            </a:xfrm>
            <a:prstGeom prst="rect">
              <a:avLst/>
            </a:prstGeom>
            <a:solidFill>
              <a:schemeClr val="tx2">
                <a:lumMod val="40000"/>
                <a:lumOff val="60000"/>
              </a:scheme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rgbClr val="535357"/>
                  </a:solidFill>
                  <a:latin typeface="Open Sans Semibold"/>
                  <a:ea typeface="+mj-ea"/>
                  <a:cs typeface="Open Sans Semibold"/>
                </a:defRPr>
              </a:lvl1pPr>
            </a:lstStyle>
            <a:p>
              <a:pPr>
                <a:lnSpc>
                  <a:spcPct val="120000"/>
                </a:lnSpc>
                <a:spcAft>
                  <a:spcPts val="600"/>
                </a:spcAft>
                <a:defRPr/>
              </a:pPr>
              <a:r>
                <a:rPr lang="en-US" b="1" dirty="0" smtClean="0">
                  <a:solidFill>
                    <a:srgbClr val="444444"/>
                  </a:solidFill>
                </a:rPr>
                <a:t>Exercise - 3</a:t>
              </a:r>
              <a:endParaRPr lang="en-US" dirty="0"/>
            </a:p>
          </p:txBody>
        </p:sp>
        <p:pic>
          <p:nvPicPr>
            <p:cNvPr id="7" name="Picture 6"/>
            <p:cNvPicPr>
              <a:picLocks noChangeAspect="1"/>
            </p:cNvPicPr>
            <p:nvPr/>
          </p:nvPicPr>
          <p:blipFill rotWithShape="1">
            <a:blip r:embed="rId3"/>
            <a:srcRect t="9357" b="11306"/>
            <a:stretch/>
          </p:blipFill>
          <p:spPr>
            <a:xfrm>
              <a:off x="455563" y="277187"/>
              <a:ext cx="906305" cy="1143001"/>
            </a:xfrm>
            <a:prstGeom prst="rect">
              <a:avLst/>
            </a:prstGeom>
          </p:spPr>
        </p:pic>
        <p:pic>
          <p:nvPicPr>
            <p:cNvPr id="8" name="Picture 7"/>
            <p:cNvPicPr>
              <a:picLocks noChangeAspect="1"/>
            </p:cNvPicPr>
            <p:nvPr/>
          </p:nvPicPr>
          <p:blipFill rotWithShape="1">
            <a:blip r:embed="rId3"/>
            <a:srcRect t="9357" b="11306"/>
            <a:stretch/>
          </p:blipFill>
          <p:spPr>
            <a:xfrm>
              <a:off x="7786971" y="277186"/>
              <a:ext cx="906305" cy="1143001"/>
            </a:xfrm>
            <a:prstGeom prst="rect">
              <a:avLst/>
            </a:prstGeom>
          </p:spPr>
        </p:pic>
      </p:grpSp>
      <p:sp>
        <p:nvSpPr>
          <p:cNvPr id="9" name="Slide Number Placeholder 4"/>
          <p:cNvSpPr>
            <a:spLocks noGrp="1"/>
          </p:cNvSpPr>
          <p:nvPr>
            <p:ph type="sldNum" sz="quarter" idx="12"/>
          </p:nvPr>
        </p:nvSpPr>
        <p:spPr>
          <a:xfrm>
            <a:off x="6553200" y="6356350"/>
            <a:ext cx="2133600" cy="365125"/>
          </a:xfrm>
        </p:spPr>
        <p:txBody>
          <a:bodyPr/>
          <a:lstStyle/>
          <a:p>
            <a:fld id="{20A2D9D9-9622-9C43-B790-079379D2BF15}" type="slidenum">
              <a:rPr lang="en-US" smtClean="0"/>
              <a:t>36</a:t>
            </a:fld>
            <a:endParaRPr lang="en-US" dirty="0"/>
          </a:p>
        </p:txBody>
      </p:sp>
      <p:sp>
        <p:nvSpPr>
          <p:cNvPr id="10"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Open Sans"/>
                <a:cs typeface="Open Sans"/>
              </a:defRPr>
            </a:lvl1pPr>
          </a:lstStyle>
          <a:p>
            <a:r>
              <a:rPr lang="en-US" dirty="0" smtClean="0"/>
              <a:t>www.wakefieldbrunswick.com</a:t>
            </a:r>
            <a:endParaRPr lang="en-US" dirty="0"/>
          </a:p>
        </p:txBody>
      </p:sp>
    </p:spTree>
    <p:extLst>
      <p:ext uri="{BB962C8B-B14F-4D97-AF65-F5344CB8AC3E}">
        <p14:creationId xmlns:p14="http://schemas.microsoft.com/office/powerpoint/2010/main" val="169458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b="1" dirty="0" smtClean="0"/>
              <a:t>Governance</a:t>
            </a:r>
            <a:endParaRPr lang="en-US" sz="6600" b="1" dirty="0"/>
          </a:p>
        </p:txBody>
      </p:sp>
      <p:sp>
        <p:nvSpPr>
          <p:cNvPr id="3" name="Subtitle 2"/>
          <p:cNvSpPr>
            <a:spLocks noGrp="1"/>
          </p:cNvSpPr>
          <p:nvPr>
            <p:ph type="subTitle" idx="1"/>
          </p:nvPr>
        </p:nvSpPr>
        <p:spPr>
          <a:xfrm>
            <a:off x="933855" y="3886200"/>
            <a:ext cx="7412477" cy="1752600"/>
          </a:xfrm>
        </p:spPr>
        <p:txBody>
          <a:bodyPr/>
          <a:lstStyle/>
          <a:p>
            <a:r>
              <a:rPr lang="en-US" dirty="0" smtClean="0">
                <a:solidFill>
                  <a:srgbClr val="535357"/>
                </a:solidFill>
              </a:rPr>
              <a:t>Establishing executive guidance and support</a:t>
            </a:r>
            <a:endParaRPr lang="en-US" dirty="0">
              <a:solidFill>
                <a:srgbClr val="535357"/>
              </a:solidFill>
            </a:endParaRPr>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Open Sans"/>
                <a:cs typeface="Open Sans"/>
              </a:defRPr>
            </a:lvl1pPr>
          </a:lstStyle>
          <a:p>
            <a:r>
              <a:rPr lang="en-US" dirty="0" err="1" smtClean="0"/>
              <a:t>www.wakefieldbrunswick.com</a:t>
            </a:r>
            <a:endParaRPr lang="en-US" dirty="0"/>
          </a:p>
        </p:txBody>
      </p:sp>
      <p:sp>
        <p:nvSpPr>
          <p:cNvPr id="5"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100">
                <a:solidFill>
                  <a:schemeClr val="tx1">
                    <a:tint val="75000"/>
                  </a:schemeClr>
                </a:solidFill>
                <a:latin typeface="Open Sans"/>
                <a:cs typeface="Open Sans"/>
              </a:defRPr>
            </a:lvl1pPr>
          </a:lstStyle>
          <a:p>
            <a:fld id="{093CB035-3BB7-AD43-BE7C-B33438FBBAB5}" type="slidenum">
              <a:rPr lang="en-US" smtClean="0"/>
              <a:pPr/>
              <a:t>37</a:t>
            </a:fld>
            <a:endParaRPr lang="en-US"/>
          </a:p>
        </p:txBody>
      </p:sp>
    </p:spTree>
    <p:extLst>
      <p:ext uri="{BB962C8B-B14F-4D97-AF65-F5344CB8AC3E}">
        <p14:creationId xmlns:p14="http://schemas.microsoft.com/office/powerpoint/2010/main" val="280899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5378"/>
            <a:ext cx="7772400" cy="1828800"/>
          </a:xfrm>
        </p:spPr>
        <p:txBody>
          <a:bodyPr>
            <a:normAutofit fontScale="90000"/>
          </a:bodyPr>
          <a:lstStyle/>
          <a:p>
            <a:pPr marL="514350" indent="-514350">
              <a:lnSpc>
                <a:spcPct val="120000"/>
              </a:lnSpc>
            </a:pPr>
            <a:r>
              <a:rPr lang="en-US" sz="5900" b="1" dirty="0"/>
              <a:t>Identify your executive sponsor</a:t>
            </a:r>
          </a:p>
        </p:txBody>
      </p:sp>
      <p:sp>
        <p:nvSpPr>
          <p:cNvPr id="3"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Open Sans"/>
                <a:cs typeface="Open Sans"/>
              </a:defRPr>
            </a:lvl1pPr>
          </a:lstStyle>
          <a:p>
            <a:r>
              <a:rPr lang="en-US" dirty="0" err="1" smtClean="0"/>
              <a:t>www.wakefieldbrunswick.com</a:t>
            </a:r>
            <a:endParaRPr lang="en-US" dirty="0"/>
          </a:p>
        </p:txBody>
      </p:sp>
      <p:sp>
        <p:nvSpPr>
          <p:cNvPr id="4"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100">
                <a:solidFill>
                  <a:schemeClr val="tx1">
                    <a:tint val="75000"/>
                  </a:schemeClr>
                </a:solidFill>
                <a:latin typeface="Open Sans"/>
                <a:cs typeface="Open Sans"/>
              </a:defRPr>
            </a:lvl1pPr>
          </a:lstStyle>
          <a:p>
            <a:fld id="{093CB035-3BB7-AD43-BE7C-B33438FBBAB5}" type="slidenum">
              <a:rPr lang="en-US" smtClean="0"/>
              <a:pPr/>
              <a:t>38</a:t>
            </a:fld>
            <a:endParaRPr lang="en-US"/>
          </a:p>
        </p:txBody>
      </p:sp>
    </p:spTree>
    <p:extLst>
      <p:ext uri="{BB962C8B-B14F-4D97-AF65-F5344CB8AC3E}">
        <p14:creationId xmlns:p14="http://schemas.microsoft.com/office/powerpoint/2010/main" val="313154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11528"/>
          <a:stretch/>
        </p:blipFill>
        <p:spPr>
          <a:xfrm>
            <a:off x="-1" y="0"/>
            <a:ext cx="9144001" cy="6858000"/>
          </a:xfrm>
          <a:prstGeom prst="rect">
            <a:avLst/>
          </a:prstGeom>
        </p:spPr>
      </p:pic>
      <p:sp>
        <p:nvSpPr>
          <p:cNvPr id="3" name="TextBox 2"/>
          <p:cNvSpPr txBox="1"/>
          <p:nvPr/>
        </p:nvSpPr>
        <p:spPr>
          <a:xfrm>
            <a:off x="6801556" y="6488668"/>
            <a:ext cx="2342444" cy="307777"/>
          </a:xfrm>
          <a:prstGeom prst="rect">
            <a:avLst/>
          </a:prstGeom>
          <a:noFill/>
        </p:spPr>
        <p:txBody>
          <a:bodyPr wrap="square" rtlCol="0">
            <a:spAutoFit/>
          </a:bodyPr>
          <a:lstStyle/>
          <a:p>
            <a:r>
              <a:rPr lang="en-US" sz="1400" dirty="0" smtClean="0">
                <a:solidFill>
                  <a:schemeClr val="bg1"/>
                </a:solidFill>
              </a:rPr>
              <a:t>Photo:  Jennifer </a:t>
            </a:r>
            <a:r>
              <a:rPr lang="en-US" sz="1400" dirty="0" err="1" smtClean="0">
                <a:solidFill>
                  <a:schemeClr val="bg1"/>
                </a:solidFill>
              </a:rPr>
              <a:t>Hohn</a:t>
            </a:r>
            <a:endParaRPr lang="en-US" sz="1400" dirty="0">
              <a:solidFill>
                <a:schemeClr val="bg1"/>
              </a:solidFill>
            </a:endParaRPr>
          </a:p>
        </p:txBody>
      </p:sp>
    </p:spTree>
    <p:extLst>
      <p:ext uri="{BB962C8B-B14F-4D97-AF65-F5344CB8AC3E}">
        <p14:creationId xmlns:p14="http://schemas.microsoft.com/office/powerpoint/2010/main" val="113497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93CB035-3BB7-AD43-BE7C-B33438FBBAB5}" type="slidenum">
              <a:rPr lang="en-US" smtClean="0"/>
              <a:t>4</a:t>
            </a:fld>
            <a:endParaRPr lang="en-US" dirty="0"/>
          </a:p>
        </p:txBody>
      </p:sp>
      <p:sp>
        <p:nvSpPr>
          <p:cNvPr id="6" name="Footer Placeholder 5"/>
          <p:cNvSpPr>
            <a:spLocks noGrp="1"/>
          </p:cNvSpPr>
          <p:nvPr>
            <p:ph type="ftr" sz="quarter" idx="3"/>
          </p:nvPr>
        </p:nvSpPr>
        <p:spPr/>
        <p:txBody>
          <a:bodyPr/>
          <a:lstStyle/>
          <a:p>
            <a:r>
              <a:rPr lang="en-US" dirty="0" smtClean="0"/>
              <a:t>www.wakefieldbrunswick.com</a:t>
            </a:r>
            <a:endParaRPr lang="en-US" dirty="0"/>
          </a:p>
        </p:txBody>
      </p:sp>
      <p:sp>
        <p:nvSpPr>
          <p:cNvPr id="9" name="Content Placeholder 2"/>
          <p:cNvSpPr>
            <a:spLocks noGrp="1"/>
          </p:cNvSpPr>
          <p:nvPr>
            <p:ph sz="half" idx="1"/>
          </p:nvPr>
        </p:nvSpPr>
        <p:spPr>
          <a:xfrm>
            <a:off x="457200" y="5308778"/>
            <a:ext cx="2667000" cy="775581"/>
          </a:xfrm>
        </p:spPr>
        <p:txBody>
          <a:bodyPr>
            <a:normAutofit/>
          </a:bodyPr>
          <a:lstStyle/>
          <a:p>
            <a:pPr algn="ctr"/>
            <a:r>
              <a:rPr lang="en-US" dirty="0" smtClean="0"/>
              <a:t>Ed </a:t>
            </a:r>
            <a:r>
              <a:rPr lang="en-US" dirty="0" err="1" smtClean="0"/>
              <a:t>Deveau</a:t>
            </a:r>
            <a:endParaRPr lang="en-US" dirty="0" smtClean="0"/>
          </a:p>
        </p:txBody>
      </p:sp>
      <p:sp>
        <p:nvSpPr>
          <p:cNvPr id="11" name="Content Placeholder 2"/>
          <p:cNvSpPr>
            <a:spLocks noGrp="1"/>
          </p:cNvSpPr>
          <p:nvPr>
            <p:ph sz="half" idx="1"/>
          </p:nvPr>
        </p:nvSpPr>
        <p:spPr>
          <a:xfrm>
            <a:off x="3251200" y="5308778"/>
            <a:ext cx="2661356" cy="747359"/>
          </a:xfrm>
        </p:spPr>
        <p:txBody>
          <a:bodyPr/>
          <a:lstStyle/>
          <a:p>
            <a:r>
              <a:rPr lang="en-US" dirty="0" smtClean="0"/>
              <a:t>Angela Devlen</a:t>
            </a:r>
            <a:endParaRPr lang="en-US" dirty="0"/>
          </a:p>
        </p:txBody>
      </p:sp>
      <p:sp>
        <p:nvSpPr>
          <p:cNvPr id="12" name="Content Placeholder 2"/>
          <p:cNvSpPr>
            <a:spLocks noGrp="1"/>
          </p:cNvSpPr>
          <p:nvPr>
            <p:ph sz="half" idx="1"/>
          </p:nvPr>
        </p:nvSpPr>
        <p:spPr>
          <a:xfrm>
            <a:off x="6019800" y="5308778"/>
            <a:ext cx="2667000" cy="817385"/>
          </a:xfrm>
        </p:spPr>
        <p:txBody>
          <a:bodyPr/>
          <a:lstStyle/>
          <a:p>
            <a:r>
              <a:rPr lang="en-US" dirty="0"/>
              <a:t>Tom </a:t>
            </a:r>
            <a:r>
              <a:rPr lang="en-US" dirty="0" err="1"/>
              <a:t>Gaitley</a:t>
            </a:r>
            <a:endParaRPr lang="en-US" dirty="0"/>
          </a:p>
          <a:p>
            <a:endParaRPr lang="en-US" dirty="0"/>
          </a:p>
        </p:txBody>
      </p:sp>
      <p:pic>
        <p:nvPicPr>
          <p:cNvPr id="14" name="Picture 13" descr="TAG Profile Head Shot 2010-08-06-Lo Res.jpg"/>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6019800" y="2081389"/>
            <a:ext cx="2252133" cy="2504722"/>
          </a:xfrm>
          <a:prstGeom prst="rect">
            <a:avLst/>
          </a:prstGeom>
        </p:spPr>
      </p:pic>
      <p:pic>
        <p:nvPicPr>
          <p:cNvPr id="15" name="Picture 14"/>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753533" y="2081389"/>
            <a:ext cx="2151707" cy="2504722"/>
          </a:xfrm>
          <a:prstGeom prst="rect">
            <a:avLst/>
          </a:prstGeom>
        </p:spPr>
      </p:pic>
      <p:pic>
        <p:nvPicPr>
          <p:cNvPr id="17" name="officeArt object"/>
          <p:cNvPicPr/>
          <p:nvPr/>
        </p:nvPicPr>
        <p:blipFill rotWithShape="1">
          <a:blip r:embed="rId7" cstate="email">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a:stretch/>
        </p:blipFill>
        <p:spPr>
          <a:xfrm>
            <a:off x="3251200" y="2081389"/>
            <a:ext cx="2534356" cy="2504722"/>
          </a:xfrm>
          <a:prstGeom prst="rect">
            <a:avLst/>
          </a:prstGeom>
          <a:ln w="12700" cap="flat">
            <a:noFill/>
            <a:miter lim="400000"/>
          </a:ln>
          <a:effectLst/>
        </p:spPr>
      </p:pic>
      <p:sp>
        <p:nvSpPr>
          <p:cNvPr id="3" name="Title 2"/>
          <p:cNvSpPr>
            <a:spLocks noGrp="1"/>
          </p:cNvSpPr>
          <p:nvPr>
            <p:ph type="title"/>
          </p:nvPr>
        </p:nvSpPr>
        <p:spPr/>
        <p:txBody>
          <a:bodyPr>
            <a:normAutofit/>
          </a:bodyPr>
          <a:lstStyle/>
          <a:p>
            <a:r>
              <a:rPr lang="en-US" sz="3600" b="1" dirty="0"/>
              <a:t>Introductions</a:t>
            </a:r>
          </a:p>
        </p:txBody>
      </p:sp>
    </p:spTree>
    <p:extLst>
      <p:ext uri="{BB962C8B-B14F-4D97-AF65-F5344CB8AC3E}">
        <p14:creationId xmlns:p14="http://schemas.microsoft.com/office/powerpoint/2010/main" val="159411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1246" y="1621854"/>
            <a:ext cx="8225554" cy="3591752"/>
          </a:xfrm>
          <a:prstGeom prst="rect">
            <a:avLst/>
          </a:prstGeom>
          <a:noFill/>
        </p:spPr>
        <p:txBody>
          <a:bodyPr vert="horz" wrap="square" lIns="91440" tIns="45720" rIns="91440" bIns="45720" rtlCol="0">
            <a:spAutoFit/>
          </a:bodyPr>
          <a:lstStyle>
            <a:lvl1pPr marL="461963" indent="-461963">
              <a:spcBef>
                <a:spcPct val="20000"/>
              </a:spcBef>
              <a:spcAft>
                <a:spcPts val="1800"/>
              </a:spcAft>
              <a:buFont typeface="Wingdings" charset="2"/>
              <a:buChar char="q"/>
              <a:defRPr sz="2400" b="0" i="0">
                <a:solidFill>
                  <a:srgbClr val="535357"/>
                </a:solidFill>
                <a:latin typeface="Open Sans"/>
                <a:cs typeface="Open Sans"/>
              </a:defRPr>
            </a:lvl1pPr>
            <a:lvl2pPr marL="914400" indent="-457200">
              <a:spcBef>
                <a:spcPct val="20000"/>
              </a:spcBef>
              <a:buFont typeface="Wingdings" charset="2"/>
              <a:buChar char="§"/>
              <a:defRPr sz="2800" b="0" i="0">
                <a:solidFill>
                  <a:srgbClr val="535357"/>
                </a:solidFill>
                <a:latin typeface="Open Sans"/>
                <a:cs typeface="Open Sans"/>
              </a:defRPr>
            </a:lvl2pPr>
            <a:lvl3pPr marL="1257300" indent="-342900">
              <a:spcBef>
                <a:spcPct val="20000"/>
              </a:spcBef>
              <a:buFont typeface="Wingdings" charset="2"/>
              <a:buChar char="§"/>
              <a:defRPr sz="2400" b="0" i="0">
                <a:solidFill>
                  <a:srgbClr val="535357"/>
                </a:solidFill>
                <a:latin typeface="Open Sans"/>
                <a:cs typeface="Open Sans"/>
              </a:defRPr>
            </a:lvl3pPr>
            <a:lvl4pPr marL="1714500" indent="-342900">
              <a:spcBef>
                <a:spcPct val="20000"/>
              </a:spcBef>
              <a:buFont typeface="Wingdings" charset="2"/>
              <a:buChar char="§"/>
              <a:defRPr sz="2000" b="0" i="0">
                <a:solidFill>
                  <a:srgbClr val="535357"/>
                </a:solidFill>
                <a:latin typeface="Open Sans"/>
                <a:cs typeface="Open Sans"/>
              </a:defRPr>
            </a:lvl4pPr>
            <a:lvl5pPr marL="2171700" indent="-342900">
              <a:spcBef>
                <a:spcPct val="20000"/>
              </a:spcBef>
              <a:buFont typeface="Wingdings" charset="2"/>
              <a:buChar char="§"/>
              <a:defRPr sz="2000" b="0" i="0">
                <a:solidFill>
                  <a:srgbClr val="535357"/>
                </a:solidFill>
                <a:latin typeface="Open Sans"/>
                <a:cs typeface="Open Sans"/>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Refer to the business continuity program policy </a:t>
            </a:r>
            <a:r>
              <a:rPr lang="en-US" dirty="0" smtClean="0"/>
              <a:t>template</a:t>
            </a:r>
            <a:endParaRPr lang="en-US" dirty="0"/>
          </a:p>
          <a:p>
            <a:r>
              <a:rPr lang="en-US" dirty="0"/>
              <a:t>Tailor the policy template to your </a:t>
            </a:r>
            <a:r>
              <a:rPr lang="en-US" dirty="0" smtClean="0"/>
              <a:t>organization</a:t>
            </a:r>
            <a:endParaRPr lang="en-US" dirty="0"/>
          </a:p>
          <a:p>
            <a:r>
              <a:rPr lang="en-US" dirty="0"/>
              <a:t>Coordinate with your supervisor to identify a leader to serve as your executive </a:t>
            </a:r>
            <a:r>
              <a:rPr lang="en-US" dirty="0" smtClean="0"/>
              <a:t>sponsor </a:t>
            </a:r>
            <a:endParaRPr lang="en-US" dirty="0"/>
          </a:p>
          <a:p>
            <a:r>
              <a:rPr lang="en-US" dirty="0"/>
              <a:t>Work with your executive sponsor and supervisor to form your </a:t>
            </a:r>
            <a:r>
              <a:rPr lang="en-US" dirty="0" smtClean="0"/>
              <a:t>committees</a:t>
            </a:r>
            <a:endParaRPr lang="en-US" dirty="0"/>
          </a:p>
        </p:txBody>
      </p:sp>
      <p:sp>
        <p:nvSpPr>
          <p:cNvPr id="12" name="Footer Placeholder 11"/>
          <p:cNvSpPr>
            <a:spLocks noGrp="1"/>
          </p:cNvSpPr>
          <p:nvPr>
            <p:ph type="ftr" sz="quarter" idx="10"/>
          </p:nvPr>
        </p:nvSpPr>
        <p:spPr/>
        <p:txBody>
          <a:bodyPr/>
          <a:lstStyle/>
          <a:p>
            <a:r>
              <a:rPr lang="en-US" smtClean="0"/>
              <a:t>www.wakefieldbrunswick.com</a:t>
            </a:r>
            <a:endParaRPr lang="en-US" dirty="0"/>
          </a:p>
        </p:txBody>
      </p:sp>
      <p:sp>
        <p:nvSpPr>
          <p:cNvPr id="13" name="Slide Number Placeholder 12"/>
          <p:cNvSpPr>
            <a:spLocks noGrp="1"/>
          </p:cNvSpPr>
          <p:nvPr>
            <p:ph type="sldNum" sz="quarter" idx="11"/>
          </p:nvPr>
        </p:nvSpPr>
        <p:spPr/>
        <p:txBody>
          <a:bodyPr/>
          <a:lstStyle/>
          <a:p>
            <a:fld id="{093CB035-3BB7-AD43-BE7C-B33438FBBAB5}" type="slidenum">
              <a:rPr lang="en-US" smtClean="0"/>
              <a:pPr/>
              <a:t>40</a:t>
            </a:fld>
            <a:endParaRPr lang="en-US"/>
          </a:p>
        </p:txBody>
      </p:sp>
      <p:sp>
        <p:nvSpPr>
          <p:cNvPr id="8" name="Title 2"/>
          <p:cNvSpPr>
            <a:spLocks noGrp="1"/>
          </p:cNvSpPr>
          <p:nvPr>
            <p:ph type="title"/>
          </p:nvPr>
        </p:nvSpPr>
        <p:spPr>
          <a:xfrm>
            <a:off x="457200" y="265591"/>
            <a:ext cx="8229600" cy="1143000"/>
          </a:xfrm>
        </p:spPr>
        <p:txBody>
          <a:bodyPr vert="horz" lIns="91440" tIns="45720" rIns="91440" bIns="45720" rtlCol="0" anchor="ctr">
            <a:normAutofit/>
          </a:bodyPr>
          <a:lstStyle/>
          <a:p>
            <a:r>
              <a:rPr lang="en-US" sz="3600" b="1" dirty="0" smtClean="0"/>
              <a:t>Establish policy / identify sponsor</a:t>
            </a:r>
            <a:endParaRPr lang="en-US" sz="3600" b="1" dirty="0"/>
          </a:p>
        </p:txBody>
      </p:sp>
    </p:spTree>
    <p:extLst>
      <p:ext uri="{BB962C8B-B14F-4D97-AF65-F5344CB8AC3E}">
        <p14:creationId xmlns:p14="http://schemas.microsoft.com/office/powerpoint/2010/main" val="281642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5353" y="2055377"/>
            <a:ext cx="8024117" cy="1844984"/>
          </a:xfrm>
        </p:spPr>
        <p:txBody>
          <a:bodyPr vert="horz" lIns="91440" tIns="45720" rIns="91440" bIns="45720" rtlCol="0" anchor="ctr">
            <a:normAutofit fontScale="90000"/>
          </a:bodyPr>
          <a:lstStyle/>
          <a:p>
            <a:pPr marL="514350" indent="-514350">
              <a:lnSpc>
                <a:spcPct val="120000"/>
              </a:lnSpc>
            </a:pPr>
            <a:r>
              <a:rPr lang="en-US" sz="5900" b="1" dirty="0"/>
              <a:t>Form a </a:t>
            </a:r>
            <a:br>
              <a:rPr lang="en-US" sz="5900" b="1" dirty="0"/>
            </a:br>
            <a:r>
              <a:rPr lang="en-US" sz="5900" b="1" dirty="0"/>
              <a:t>Steering Committee</a:t>
            </a:r>
          </a:p>
        </p:txBody>
      </p:sp>
      <p:sp>
        <p:nvSpPr>
          <p:cNvPr id="3"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Open Sans"/>
                <a:cs typeface="Open Sans"/>
              </a:defRPr>
            </a:lvl1pPr>
          </a:lstStyle>
          <a:p>
            <a:r>
              <a:rPr lang="en-US" dirty="0" err="1" smtClean="0"/>
              <a:t>www.wakefieldbrunswick.com</a:t>
            </a:r>
            <a:endParaRPr lang="en-US" dirty="0"/>
          </a:p>
        </p:txBody>
      </p:sp>
      <p:sp>
        <p:nvSpPr>
          <p:cNvPr id="4"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100">
                <a:solidFill>
                  <a:schemeClr val="tx1">
                    <a:tint val="75000"/>
                  </a:schemeClr>
                </a:solidFill>
                <a:latin typeface="Open Sans"/>
                <a:cs typeface="Open Sans"/>
              </a:defRPr>
            </a:lvl1pPr>
          </a:lstStyle>
          <a:p>
            <a:fld id="{093CB035-3BB7-AD43-BE7C-B33438FBBAB5}" type="slidenum">
              <a:rPr lang="en-US" smtClean="0"/>
              <a:pPr/>
              <a:t>41</a:t>
            </a:fld>
            <a:endParaRPr lang="en-US"/>
          </a:p>
        </p:txBody>
      </p:sp>
    </p:spTree>
    <p:extLst>
      <p:ext uri="{BB962C8B-B14F-4D97-AF65-F5344CB8AC3E}">
        <p14:creationId xmlns:p14="http://schemas.microsoft.com/office/powerpoint/2010/main" val="3826948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www.wakefieldbrunswick.com</a:t>
            </a:r>
            <a:endParaRPr lang="en-US" dirty="0"/>
          </a:p>
        </p:txBody>
      </p:sp>
      <p:sp>
        <p:nvSpPr>
          <p:cNvPr id="4" name="Slide Number Placeholder 3"/>
          <p:cNvSpPr>
            <a:spLocks noGrp="1"/>
          </p:cNvSpPr>
          <p:nvPr>
            <p:ph type="sldNum" sz="quarter" idx="11"/>
          </p:nvPr>
        </p:nvSpPr>
        <p:spPr/>
        <p:txBody>
          <a:bodyPr/>
          <a:lstStyle/>
          <a:p>
            <a:fld id="{093CB035-3BB7-AD43-BE7C-B33438FBBAB5}" type="slidenum">
              <a:rPr lang="en-US" smtClean="0"/>
              <a:pPr/>
              <a:t>42</a:t>
            </a:fld>
            <a:endParaRPr lang="en-US" dirty="0"/>
          </a:p>
        </p:txBody>
      </p:sp>
      <p:grpSp>
        <p:nvGrpSpPr>
          <p:cNvPr id="6" name="Group 5"/>
          <p:cNvGrpSpPr/>
          <p:nvPr/>
        </p:nvGrpSpPr>
        <p:grpSpPr>
          <a:xfrm>
            <a:off x="266700" y="272501"/>
            <a:ext cx="8597900" cy="5117558"/>
            <a:chOff x="393700" y="1257300"/>
            <a:chExt cx="8597900" cy="5117558"/>
          </a:xfrm>
        </p:grpSpPr>
        <p:sp>
          <p:nvSpPr>
            <p:cNvPr id="7" name="Rounded Rectangle 6"/>
            <p:cNvSpPr/>
            <p:nvPr/>
          </p:nvSpPr>
          <p:spPr>
            <a:xfrm>
              <a:off x="393700" y="1536978"/>
              <a:ext cx="3422926" cy="1511300"/>
            </a:xfrm>
            <a:prstGeom prst="roundRect">
              <a:avLst/>
            </a:prstGeom>
            <a:solidFill>
              <a:srgbClr val="4F6092"/>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latin typeface="Open Sans"/>
                  <a:cs typeface="Open Sans"/>
                </a:rPr>
                <a:t>Steering Committee</a:t>
              </a:r>
            </a:p>
            <a:p>
              <a:pPr algn="ctr"/>
              <a:r>
                <a:rPr lang="en-US" dirty="0" smtClean="0">
                  <a:latin typeface="Open Sans"/>
                  <a:cs typeface="Open Sans"/>
                </a:rPr>
                <a:t>Chairperson</a:t>
              </a:r>
            </a:p>
            <a:p>
              <a:pPr algn="ctr"/>
              <a:endParaRPr lang="en-US" dirty="0">
                <a:latin typeface="Open Sans"/>
                <a:cs typeface="Open Sans"/>
              </a:endParaRPr>
            </a:p>
            <a:p>
              <a:pPr algn="ctr"/>
              <a:r>
                <a:rPr lang="en-US" dirty="0" smtClean="0">
                  <a:latin typeface="Open Sans"/>
                  <a:cs typeface="Open Sans"/>
                </a:rPr>
                <a:t>Members</a:t>
              </a:r>
              <a:endParaRPr lang="en-US" dirty="0">
                <a:latin typeface="Open Sans"/>
                <a:cs typeface="Open Sans"/>
              </a:endParaRPr>
            </a:p>
          </p:txBody>
        </p:sp>
        <p:sp>
          <p:nvSpPr>
            <p:cNvPr id="8" name="TextBox 7"/>
            <p:cNvSpPr txBox="1"/>
            <p:nvPr/>
          </p:nvSpPr>
          <p:spPr>
            <a:xfrm>
              <a:off x="4200939" y="1257300"/>
              <a:ext cx="4790661" cy="2062103"/>
            </a:xfrm>
            <a:prstGeom prst="rect">
              <a:avLst/>
            </a:prstGeom>
            <a:ln>
              <a:solidFill>
                <a:srgbClr val="4F609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smtClean="0">
                  <a:solidFill>
                    <a:srgbClr val="595959"/>
                  </a:solidFill>
                  <a:latin typeface="Open Sans"/>
                  <a:cs typeface="Open Sans"/>
                </a:rPr>
                <a:t>A committee responsible for program governance that meets at least quarterly to review progress reports and make decisions.  </a:t>
              </a:r>
            </a:p>
            <a:p>
              <a:endParaRPr lang="en-US" sz="1600" dirty="0">
                <a:solidFill>
                  <a:srgbClr val="595959"/>
                </a:solidFill>
                <a:latin typeface="Open Sans"/>
                <a:cs typeface="Open Sans"/>
              </a:endParaRPr>
            </a:p>
            <a:p>
              <a:r>
                <a:rPr lang="en-US" sz="1600" dirty="0" smtClean="0">
                  <a:solidFill>
                    <a:srgbClr val="595959"/>
                  </a:solidFill>
                  <a:latin typeface="Open Sans"/>
                  <a:cs typeface="Open Sans"/>
                </a:rPr>
                <a:t>Members include executive sponsor (e.g. COO), and key leaders (e.g. CNO, VP Facilities, CMO, VP Human Resources, Emergency Manager and CIO). </a:t>
              </a:r>
              <a:endParaRPr lang="en-US" sz="1600" dirty="0">
                <a:solidFill>
                  <a:srgbClr val="595959"/>
                </a:solidFill>
                <a:latin typeface="Open Sans"/>
                <a:cs typeface="Open Sans"/>
              </a:endParaRPr>
            </a:p>
          </p:txBody>
        </p:sp>
        <p:cxnSp>
          <p:nvCxnSpPr>
            <p:cNvPr id="9" name="Straight Connector 8"/>
            <p:cNvCxnSpPr>
              <a:stCxn id="7" idx="2"/>
              <a:endCxn id="10" idx="0"/>
            </p:cNvCxnSpPr>
            <p:nvPr/>
          </p:nvCxnSpPr>
          <p:spPr>
            <a:xfrm>
              <a:off x="2105163" y="3048278"/>
              <a:ext cx="0" cy="772035"/>
            </a:xfrm>
            <a:prstGeom prst="line">
              <a:avLst/>
            </a:prstGeom>
          </p:spPr>
          <p:style>
            <a:lnRef idx="2">
              <a:schemeClr val="accent1"/>
            </a:lnRef>
            <a:fillRef idx="0">
              <a:schemeClr val="accent1"/>
            </a:fillRef>
            <a:effectRef idx="1">
              <a:schemeClr val="accent1"/>
            </a:effectRef>
            <a:fontRef idx="minor">
              <a:schemeClr val="tx1"/>
            </a:fontRef>
          </p:style>
        </p:cxnSp>
        <p:sp>
          <p:nvSpPr>
            <p:cNvPr id="10" name="Rounded Rectangle 9"/>
            <p:cNvSpPr/>
            <p:nvPr/>
          </p:nvSpPr>
          <p:spPr>
            <a:xfrm>
              <a:off x="393700" y="3820313"/>
              <a:ext cx="3422926" cy="2554545"/>
            </a:xfrm>
            <a:prstGeom prst="roundRect">
              <a:avLst/>
            </a:prstGeom>
            <a:solidFill>
              <a:srgbClr val="4F6092"/>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latin typeface="Open Sans"/>
                  <a:cs typeface="Open Sans"/>
                </a:rPr>
                <a:t>Continuity Committee</a:t>
              </a:r>
            </a:p>
            <a:p>
              <a:pPr algn="ctr"/>
              <a:r>
                <a:rPr lang="en-US" dirty="0" smtClean="0">
                  <a:latin typeface="Open Sans"/>
                  <a:cs typeface="Open Sans"/>
                </a:rPr>
                <a:t>Chairperson</a:t>
              </a:r>
            </a:p>
            <a:p>
              <a:pPr algn="ctr"/>
              <a:endParaRPr lang="en-US" dirty="0">
                <a:latin typeface="Open Sans"/>
                <a:cs typeface="Open Sans"/>
              </a:endParaRPr>
            </a:p>
            <a:p>
              <a:pPr algn="ctr"/>
              <a:r>
                <a:rPr lang="en-US" dirty="0" smtClean="0">
                  <a:latin typeface="Open Sans"/>
                  <a:cs typeface="Open Sans"/>
                </a:rPr>
                <a:t>Members</a:t>
              </a:r>
              <a:endParaRPr lang="en-US" dirty="0">
                <a:latin typeface="Open Sans"/>
                <a:cs typeface="Open Sans"/>
              </a:endParaRPr>
            </a:p>
          </p:txBody>
        </p:sp>
        <p:cxnSp>
          <p:nvCxnSpPr>
            <p:cNvPr id="11" name="Straight Connector 10"/>
            <p:cNvCxnSpPr>
              <a:stCxn id="10" idx="3"/>
              <a:endCxn id="12" idx="1"/>
            </p:cNvCxnSpPr>
            <p:nvPr/>
          </p:nvCxnSpPr>
          <p:spPr>
            <a:xfrm>
              <a:off x="3816626" y="5097586"/>
              <a:ext cx="384313" cy="0"/>
            </a:xfrm>
            <a:prstGeom prst="line">
              <a:avLst/>
            </a:prstGeom>
            <a:ln>
              <a:solidFill>
                <a:srgbClr val="4F6092"/>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200939" y="3943424"/>
              <a:ext cx="4790661" cy="2308324"/>
            </a:xfrm>
            <a:prstGeom prst="rect">
              <a:avLst/>
            </a:prstGeom>
            <a:ln>
              <a:solidFill>
                <a:srgbClr val="4F609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solidFill>
                    <a:srgbClr val="595959"/>
                  </a:solidFill>
                  <a:latin typeface="Open Sans"/>
                  <a:cs typeface="Open Sans"/>
                </a:rPr>
                <a:t>A committee responsible for executing projects/activities led by the Continuity Coordinator/Chairperson.</a:t>
              </a:r>
            </a:p>
            <a:p>
              <a:endParaRPr lang="en-US" sz="1600" dirty="0">
                <a:solidFill>
                  <a:srgbClr val="595959"/>
                </a:solidFill>
                <a:latin typeface="Open Sans"/>
                <a:cs typeface="Open Sans"/>
              </a:endParaRPr>
            </a:p>
            <a:p>
              <a:r>
                <a:rPr lang="en-US" sz="1600" dirty="0">
                  <a:solidFill>
                    <a:srgbClr val="595959"/>
                  </a:solidFill>
                  <a:latin typeface="Open Sans"/>
                  <a:cs typeface="Open Sans"/>
                </a:rPr>
                <a:t>Members include key operational leaders (e.g. supply chain, support services, finance, risk/compliance, emergency management, IT disaster recovery, security, emergency dept., human resources, nursing)</a:t>
              </a:r>
            </a:p>
          </p:txBody>
        </p:sp>
        <p:cxnSp>
          <p:nvCxnSpPr>
            <p:cNvPr id="13" name="Straight Connector 12"/>
            <p:cNvCxnSpPr/>
            <p:nvPr/>
          </p:nvCxnSpPr>
          <p:spPr>
            <a:xfrm flipV="1">
              <a:off x="3816626" y="2167597"/>
              <a:ext cx="384313" cy="5135"/>
            </a:xfrm>
            <a:prstGeom prst="line">
              <a:avLst/>
            </a:prstGeom>
            <a:ln>
              <a:solidFill>
                <a:srgbClr val="4F6092"/>
              </a:solidFill>
            </a:ln>
          </p:spPr>
          <p:style>
            <a:lnRef idx="2">
              <a:schemeClr val="accent1"/>
            </a:lnRef>
            <a:fillRef idx="0">
              <a:schemeClr val="accent1"/>
            </a:fillRef>
            <a:effectRef idx="1">
              <a:schemeClr val="accent1"/>
            </a:effectRef>
            <a:fontRef idx="minor">
              <a:schemeClr val="tx1"/>
            </a:fontRef>
          </p:style>
        </p:cxnSp>
      </p:grpSp>
      <p:sp>
        <p:nvSpPr>
          <p:cNvPr id="2" name="TextBox 1"/>
          <p:cNvSpPr txBox="1"/>
          <p:nvPr/>
        </p:nvSpPr>
        <p:spPr>
          <a:xfrm>
            <a:off x="1288973" y="5610206"/>
            <a:ext cx="7063024" cy="369332"/>
          </a:xfrm>
          <a:prstGeom prst="rect">
            <a:avLst/>
          </a:prstGeom>
          <a:noFill/>
        </p:spPr>
        <p:txBody>
          <a:bodyPr wrap="none" rtlCol="0">
            <a:spAutoFit/>
          </a:bodyPr>
          <a:lstStyle/>
          <a:p>
            <a:r>
              <a:rPr lang="en-US" dirty="0" smtClean="0"/>
              <a:t>Note:  One person may fill many of these “roles” in a smaller organization</a:t>
            </a:r>
            <a:endParaRPr lang="en-US" dirty="0"/>
          </a:p>
        </p:txBody>
      </p:sp>
    </p:spTree>
    <p:extLst>
      <p:ext uri="{BB962C8B-B14F-4D97-AF65-F5344CB8AC3E}">
        <p14:creationId xmlns:p14="http://schemas.microsoft.com/office/powerpoint/2010/main" val="76093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681" y="1698710"/>
            <a:ext cx="8229600" cy="4517264"/>
          </a:xfrm>
          <a:ln w="38100"/>
        </p:spPr>
        <p:style>
          <a:lnRef idx="2">
            <a:schemeClr val="accent1"/>
          </a:lnRef>
          <a:fillRef idx="1">
            <a:schemeClr val="lt1"/>
          </a:fillRef>
          <a:effectRef idx="0">
            <a:schemeClr val="accent1"/>
          </a:effectRef>
          <a:fontRef idx="minor">
            <a:schemeClr val="dk1"/>
          </a:fontRef>
        </p:style>
        <p:txBody>
          <a:bodyPr>
            <a:noAutofit/>
          </a:bodyPr>
          <a:lstStyle/>
          <a:p>
            <a:pPr marL="457200" indent="-457200">
              <a:spcBef>
                <a:spcPts val="600"/>
              </a:spcBef>
              <a:spcAft>
                <a:spcPts val="600"/>
              </a:spcAft>
              <a:buFont typeface="+mj-lt"/>
              <a:buAutoNum type="arabicPeriod"/>
            </a:pPr>
            <a:r>
              <a:rPr lang="en-US" sz="1850" dirty="0" smtClean="0">
                <a:solidFill>
                  <a:srgbClr val="17375E"/>
                </a:solidFill>
                <a:latin typeface="Open Sans"/>
                <a:cs typeface="Tw Cen MT"/>
              </a:rPr>
              <a:t>Identify </a:t>
            </a:r>
            <a:r>
              <a:rPr lang="en-US" sz="1850" dirty="0">
                <a:solidFill>
                  <a:srgbClr val="17375E"/>
                </a:solidFill>
                <a:latin typeface="Open Sans"/>
                <a:cs typeface="Tw Cen MT"/>
              </a:rPr>
              <a:t>participant roles:</a:t>
            </a:r>
          </a:p>
          <a:p>
            <a:pPr marL="857250" lvl="1" indent="-282575">
              <a:spcBef>
                <a:spcPts val="600"/>
              </a:spcBef>
              <a:spcAft>
                <a:spcPts val="600"/>
              </a:spcAft>
            </a:pPr>
            <a:r>
              <a:rPr lang="en-US" sz="1850" dirty="0">
                <a:solidFill>
                  <a:srgbClr val="17375E"/>
                </a:solidFill>
                <a:latin typeface="Open Sans"/>
                <a:cs typeface="Tw Cen MT"/>
              </a:rPr>
              <a:t>The participant with a pink sticker on their test will be the coalition coordinator and lead the exercise. </a:t>
            </a:r>
          </a:p>
          <a:p>
            <a:pPr marL="857250" lvl="1" indent="-282575">
              <a:spcBef>
                <a:spcPts val="600"/>
              </a:spcBef>
              <a:spcAft>
                <a:spcPts val="600"/>
              </a:spcAft>
            </a:pPr>
            <a:r>
              <a:rPr lang="en-US" sz="1850" dirty="0">
                <a:solidFill>
                  <a:srgbClr val="17375E"/>
                </a:solidFill>
                <a:latin typeface="Open Sans"/>
                <a:cs typeface="Tw Cen MT"/>
              </a:rPr>
              <a:t>The participant with the orange sticker will be the hospital coordinator.</a:t>
            </a:r>
          </a:p>
          <a:p>
            <a:pPr marL="857250" lvl="1" indent="-282575">
              <a:spcBef>
                <a:spcPts val="600"/>
              </a:spcBef>
              <a:spcAft>
                <a:spcPts val="600"/>
              </a:spcAft>
            </a:pPr>
            <a:r>
              <a:rPr lang="en-US" sz="1850" dirty="0">
                <a:solidFill>
                  <a:srgbClr val="17375E"/>
                </a:solidFill>
                <a:latin typeface="Open Sans"/>
                <a:cs typeface="Tw Cen MT"/>
              </a:rPr>
              <a:t>The participant with the green sticker will take notes on the governance exercise document.</a:t>
            </a:r>
          </a:p>
          <a:p>
            <a:pPr marL="514350" indent="-514350">
              <a:spcBef>
                <a:spcPts val="600"/>
              </a:spcBef>
              <a:spcAft>
                <a:spcPts val="600"/>
              </a:spcAft>
              <a:buAutoNum type="arabicPeriod" startAt="2"/>
            </a:pPr>
            <a:r>
              <a:rPr lang="en-US" sz="1850" dirty="0">
                <a:solidFill>
                  <a:srgbClr val="17375E"/>
                </a:solidFill>
                <a:latin typeface="Open Sans"/>
                <a:cs typeface="Tw Cen MT"/>
              </a:rPr>
              <a:t>The coalition coordinator and the hospital coordinator will work together to address the </a:t>
            </a:r>
            <a:r>
              <a:rPr lang="en-US" sz="1850" dirty="0" smtClean="0">
                <a:solidFill>
                  <a:srgbClr val="17375E"/>
                </a:solidFill>
                <a:latin typeface="Open Sans"/>
                <a:cs typeface="Tw Cen MT"/>
              </a:rPr>
              <a:t>following three </a:t>
            </a:r>
            <a:r>
              <a:rPr lang="en-US" sz="1850" dirty="0">
                <a:solidFill>
                  <a:srgbClr val="17375E"/>
                </a:solidFill>
                <a:latin typeface="Open Sans"/>
                <a:cs typeface="Tw Cen MT"/>
              </a:rPr>
              <a:t>questions on the governance exercise document.</a:t>
            </a:r>
          </a:p>
          <a:p>
            <a:pPr marL="514350" indent="-514350">
              <a:spcBef>
                <a:spcPts val="600"/>
              </a:spcBef>
              <a:spcAft>
                <a:spcPts val="600"/>
              </a:spcAft>
            </a:pPr>
            <a:r>
              <a:rPr lang="en-US" sz="1850" dirty="0">
                <a:solidFill>
                  <a:srgbClr val="17375E"/>
                </a:solidFill>
                <a:latin typeface="Open Sans"/>
                <a:cs typeface="Tw Cen MT"/>
              </a:rPr>
              <a:t>3. 	The note taker will document answers on the governance exercise document</a:t>
            </a:r>
            <a:r>
              <a:rPr lang="en-US" sz="1850" b="1" dirty="0">
                <a:solidFill>
                  <a:srgbClr val="17375E"/>
                </a:solidFill>
                <a:latin typeface="Open Sans"/>
                <a:cs typeface="Tw Cen MT"/>
              </a:rPr>
              <a:t>.</a:t>
            </a:r>
          </a:p>
          <a:p>
            <a:pPr marL="0" indent="0">
              <a:buNone/>
            </a:pPr>
            <a:endParaRPr lang="en-US" sz="2000" dirty="0" smtClean="0">
              <a:solidFill>
                <a:srgbClr val="558ED5"/>
              </a:solidFill>
              <a:latin typeface="Open Sans"/>
              <a:cs typeface="Tw Cen MT"/>
            </a:endParaRPr>
          </a:p>
          <a:p>
            <a:endParaRPr lang="en-US" sz="2000" dirty="0" smtClean="0">
              <a:solidFill>
                <a:srgbClr val="558ED5"/>
              </a:solidFill>
              <a:latin typeface="Open Sans"/>
              <a:cs typeface="Tw Cen MT"/>
            </a:endParaRPr>
          </a:p>
          <a:p>
            <a:pPr marL="0" indent="0">
              <a:buNone/>
            </a:pPr>
            <a:endParaRPr lang="en-US" sz="2000" dirty="0" smtClean="0">
              <a:solidFill>
                <a:srgbClr val="558ED5"/>
              </a:solidFill>
              <a:latin typeface="Open Sans"/>
              <a:cs typeface="Tw Cen MT"/>
            </a:endParaRPr>
          </a:p>
          <a:p>
            <a:pPr marL="0" indent="0">
              <a:buNone/>
            </a:pPr>
            <a:endParaRPr lang="en-US" sz="2000" dirty="0">
              <a:latin typeface="Open Sans"/>
              <a:cs typeface="Tw Cen MT"/>
            </a:endParaRPr>
          </a:p>
          <a:p>
            <a:pPr marL="0" indent="0">
              <a:buNone/>
            </a:pPr>
            <a:endParaRPr lang="en-US" sz="2000" dirty="0" smtClean="0">
              <a:latin typeface="Open Sans"/>
              <a:cs typeface="Tw Cen MT"/>
            </a:endParaRPr>
          </a:p>
          <a:p>
            <a:endParaRPr lang="en-US" sz="2000" dirty="0">
              <a:latin typeface="Open Sans"/>
              <a:cs typeface="Tw Cen MT"/>
            </a:endParaRPr>
          </a:p>
          <a:p>
            <a:endParaRPr lang="en-US" sz="2000" dirty="0" smtClean="0">
              <a:latin typeface="Open Sans"/>
              <a:cs typeface="Tw Cen MT"/>
            </a:endParaRPr>
          </a:p>
          <a:p>
            <a:endParaRPr lang="en-US" sz="2000" dirty="0" smtClean="0">
              <a:latin typeface="Open Sans"/>
              <a:cs typeface="Tw Cen MT"/>
            </a:endParaRPr>
          </a:p>
          <a:p>
            <a:endParaRPr lang="en-US" sz="2000" dirty="0">
              <a:latin typeface="Open Sans"/>
              <a:cs typeface="Tw Cen MT"/>
            </a:endParaRPr>
          </a:p>
        </p:txBody>
      </p:sp>
      <p:grpSp>
        <p:nvGrpSpPr>
          <p:cNvPr id="4" name="Group 3"/>
          <p:cNvGrpSpPr/>
          <p:nvPr/>
        </p:nvGrpSpPr>
        <p:grpSpPr>
          <a:xfrm>
            <a:off x="455563" y="277186"/>
            <a:ext cx="8237713" cy="1143002"/>
            <a:chOff x="455563" y="277186"/>
            <a:chExt cx="8237713" cy="1143002"/>
          </a:xfrm>
        </p:grpSpPr>
        <p:sp>
          <p:nvSpPr>
            <p:cNvPr id="5" name="Title 2"/>
            <p:cNvSpPr txBox="1">
              <a:spLocks/>
            </p:cNvSpPr>
            <p:nvPr/>
          </p:nvSpPr>
          <p:spPr>
            <a:xfrm>
              <a:off x="457200" y="277187"/>
              <a:ext cx="8229600" cy="1143000"/>
            </a:xfrm>
            <a:prstGeom prst="rect">
              <a:avLst/>
            </a:prstGeom>
            <a:solidFill>
              <a:schemeClr val="tx2">
                <a:lumMod val="40000"/>
                <a:lumOff val="60000"/>
              </a:scheme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rgbClr val="535357"/>
                  </a:solidFill>
                  <a:latin typeface="Open Sans Semibold"/>
                  <a:ea typeface="+mj-ea"/>
                  <a:cs typeface="Open Sans Semibold"/>
                </a:defRPr>
              </a:lvl1pPr>
            </a:lstStyle>
            <a:p>
              <a:pPr>
                <a:lnSpc>
                  <a:spcPct val="120000"/>
                </a:lnSpc>
                <a:spcAft>
                  <a:spcPts val="600"/>
                </a:spcAft>
                <a:defRPr/>
              </a:pPr>
              <a:r>
                <a:rPr lang="en-US" b="1" dirty="0" smtClean="0">
                  <a:solidFill>
                    <a:srgbClr val="444444"/>
                  </a:solidFill>
                </a:rPr>
                <a:t>Exercise Setup - 4</a:t>
              </a:r>
              <a:endParaRPr lang="en-US" dirty="0"/>
            </a:p>
          </p:txBody>
        </p:sp>
        <p:pic>
          <p:nvPicPr>
            <p:cNvPr id="7" name="Picture 6"/>
            <p:cNvPicPr>
              <a:picLocks noChangeAspect="1"/>
            </p:cNvPicPr>
            <p:nvPr/>
          </p:nvPicPr>
          <p:blipFill rotWithShape="1">
            <a:blip r:embed="rId3"/>
            <a:srcRect t="9357" b="11306"/>
            <a:stretch/>
          </p:blipFill>
          <p:spPr>
            <a:xfrm>
              <a:off x="455563" y="277187"/>
              <a:ext cx="906305" cy="1143001"/>
            </a:xfrm>
            <a:prstGeom prst="rect">
              <a:avLst/>
            </a:prstGeom>
          </p:spPr>
        </p:pic>
        <p:pic>
          <p:nvPicPr>
            <p:cNvPr id="8" name="Picture 7"/>
            <p:cNvPicPr>
              <a:picLocks noChangeAspect="1"/>
            </p:cNvPicPr>
            <p:nvPr/>
          </p:nvPicPr>
          <p:blipFill rotWithShape="1">
            <a:blip r:embed="rId3"/>
            <a:srcRect t="9357" b="11306"/>
            <a:stretch/>
          </p:blipFill>
          <p:spPr>
            <a:xfrm>
              <a:off x="7786971" y="277186"/>
              <a:ext cx="906305" cy="1143001"/>
            </a:xfrm>
            <a:prstGeom prst="rect">
              <a:avLst/>
            </a:prstGeom>
          </p:spPr>
        </p:pic>
      </p:grpSp>
      <p:sp>
        <p:nvSpPr>
          <p:cNvPr id="10" name="Footer Placeholder 4"/>
          <p:cNvSpPr>
            <a:spLocks noGrp="1"/>
          </p:cNvSpPr>
          <p:nvPr>
            <p:ph type="ftr" sz="quarter" idx="4294967295"/>
          </p:nvPr>
        </p:nvSpPr>
        <p:spPr>
          <a:xfrm>
            <a:off x="3124200" y="6368884"/>
            <a:ext cx="2895600" cy="365125"/>
          </a:xfrm>
          <a:prstGeom prst="rect">
            <a:avLst/>
          </a:prstGeom>
        </p:spPr>
        <p:txBody>
          <a:bodyPr vert="horz" lIns="91440" tIns="45720" rIns="91440" bIns="45720" rtlCol="0" anchor="ctr"/>
          <a:lstStyle>
            <a:lvl1pPr algn="ctr">
              <a:defRPr sz="1100">
                <a:solidFill>
                  <a:schemeClr val="tx1">
                    <a:tint val="75000"/>
                  </a:schemeClr>
                </a:solidFill>
                <a:latin typeface="Open Sans"/>
                <a:cs typeface="Open Sans"/>
              </a:defRPr>
            </a:lvl1pPr>
          </a:lstStyle>
          <a:p>
            <a:r>
              <a:rPr lang="en-US" dirty="0" err="1" smtClean="0"/>
              <a:t>www.wakefieldbrunswick.com</a:t>
            </a:r>
            <a:endParaRPr lang="en-US" dirty="0"/>
          </a:p>
        </p:txBody>
      </p:sp>
      <p:sp>
        <p:nvSpPr>
          <p:cNvPr id="11" name="Slide Number Placeholder 5"/>
          <p:cNvSpPr txBox="1">
            <a:spLocks/>
          </p:cNvSpPr>
          <p:nvPr/>
        </p:nvSpPr>
        <p:spPr>
          <a:xfrm>
            <a:off x="6553200" y="6368884"/>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chemeClr val="tx1">
                    <a:tint val="75000"/>
                  </a:schemeClr>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93CB035-3BB7-AD43-BE7C-B33438FBBAB5}" type="slidenum">
              <a:rPr lang="en-US" smtClean="0"/>
              <a:pPr/>
              <a:t>43</a:t>
            </a:fld>
            <a:endParaRPr lang="en-US" dirty="0"/>
          </a:p>
        </p:txBody>
      </p:sp>
    </p:spTree>
    <p:extLst>
      <p:ext uri="{BB962C8B-B14F-4D97-AF65-F5344CB8AC3E}">
        <p14:creationId xmlns:p14="http://schemas.microsoft.com/office/powerpoint/2010/main" val="419704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681" y="1698710"/>
            <a:ext cx="8229600" cy="4517264"/>
          </a:xfrm>
          <a:ln w="38100"/>
        </p:spPr>
        <p:style>
          <a:lnRef idx="2">
            <a:schemeClr val="accent1"/>
          </a:lnRef>
          <a:fillRef idx="1">
            <a:schemeClr val="lt1"/>
          </a:fillRef>
          <a:effectRef idx="0">
            <a:schemeClr val="accent1"/>
          </a:effectRef>
          <a:fontRef idx="minor">
            <a:schemeClr val="dk1"/>
          </a:fontRef>
        </p:style>
        <p:txBody>
          <a:bodyPr>
            <a:noAutofit/>
          </a:bodyPr>
          <a:lstStyle/>
          <a:p>
            <a:pPr marL="457200" algn="ctr">
              <a:spcBef>
                <a:spcPts val="0"/>
              </a:spcBef>
              <a:spcAft>
                <a:spcPts val="1200"/>
              </a:spcAft>
              <a:buSzPct val="150000"/>
            </a:pPr>
            <a:r>
              <a:rPr lang="en-US" sz="2800" b="1" dirty="0" smtClean="0">
                <a:solidFill>
                  <a:srgbClr val="17375E"/>
                </a:solidFill>
                <a:latin typeface="Open Sans Semibold"/>
              </a:rPr>
              <a:t>Establishing governance structure</a:t>
            </a:r>
          </a:p>
          <a:p>
            <a:pPr marL="514350" indent="-514350">
              <a:spcBef>
                <a:spcPts val="1200"/>
              </a:spcBef>
              <a:buFont typeface="+mj-lt"/>
              <a:buAutoNum type="arabicPeriod"/>
            </a:pPr>
            <a:r>
              <a:rPr lang="en-US" sz="2000" dirty="0">
                <a:solidFill>
                  <a:srgbClr val="17375E"/>
                </a:solidFill>
                <a:latin typeface="Open Sans"/>
              </a:rPr>
              <a:t>What are the </a:t>
            </a:r>
            <a:r>
              <a:rPr lang="en-US" sz="2000" b="1" dirty="0">
                <a:solidFill>
                  <a:srgbClr val="17375E"/>
                </a:solidFill>
                <a:latin typeface="Open Sans"/>
              </a:rPr>
              <a:t>Business Continuity</a:t>
            </a:r>
            <a:r>
              <a:rPr lang="en-US" sz="2000" dirty="0">
                <a:solidFill>
                  <a:srgbClr val="17375E"/>
                </a:solidFill>
                <a:latin typeface="Open Sans"/>
              </a:rPr>
              <a:t> strategic priorities of your organization? </a:t>
            </a:r>
          </a:p>
          <a:p>
            <a:pPr marL="514350" lvl="0" indent="-514350">
              <a:spcBef>
                <a:spcPts val="1200"/>
              </a:spcBef>
              <a:buFont typeface="+mj-lt"/>
              <a:buAutoNum type="arabicPeriod"/>
            </a:pPr>
            <a:r>
              <a:rPr lang="en-US" sz="2000" dirty="0">
                <a:solidFill>
                  <a:srgbClr val="17375E"/>
                </a:solidFill>
                <a:latin typeface="Open Sans"/>
              </a:rPr>
              <a:t>Who is your executive sponsor?  If you do not have a sponsor identified, list one or more leaders you will approach to serve in this role.</a:t>
            </a:r>
          </a:p>
          <a:p>
            <a:pPr marL="514350" indent="-514350">
              <a:spcBef>
                <a:spcPts val="1200"/>
              </a:spcBef>
              <a:buFont typeface="+mj-lt"/>
              <a:buAutoNum type="arabicPeriod"/>
            </a:pPr>
            <a:r>
              <a:rPr lang="en-US" sz="2000" dirty="0">
                <a:solidFill>
                  <a:srgbClr val="17375E"/>
                </a:solidFill>
                <a:latin typeface="Open Sans"/>
              </a:rPr>
              <a:t>Who is on your business continuity steering committee?  If </a:t>
            </a:r>
            <a:r>
              <a:rPr lang="en-US" sz="2000" dirty="0" smtClean="0">
                <a:solidFill>
                  <a:srgbClr val="17375E"/>
                </a:solidFill>
                <a:latin typeface="Open Sans"/>
              </a:rPr>
              <a:t>you do </a:t>
            </a:r>
            <a:r>
              <a:rPr lang="en-US" sz="2000" dirty="0">
                <a:solidFill>
                  <a:srgbClr val="17375E"/>
                </a:solidFill>
                <a:latin typeface="Open Sans"/>
              </a:rPr>
              <a:t>not have one in place, describe how you will establish a committee and those you will approach to serve on this committee. </a:t>
            </a:r>
          </a:p>
          <a:p>
            <a:pPr marL="0" indent="0">
              <a:buNone/>
            </a:pPr>
            <a:endParaRPr lang="en-US" sz="2000" dirty="0" smtClean="0">
              <a:solidFill>
                <a:srgbClr val="558ED5"/>
              </a:solidFill>
              <a:latin typeface="Open Sans"/>
              <a:cs typeface="Tw Cen MT"/>
            </a:endParaRPr>
          </a:p>
          <a:p>
            <a:endParaRPr lang="en-US" sz="2000" dirty="0" smtClean="0">
              <a:solidFill>
                <a:srgbClr val="558ED5"/>
              </a:solidFill>
              <a:latin typeface="Open Sans"/>
              <a:cs typeface="Tw Cen MT"/>
            </a:endParaRPr>
          </a:p>
          <a:p>
            <a:pPr marL="0" indent="0">
              <a:buNone/>
            </a:pPr>
            <a:endParaRPr lang="en-US" sz="2000" dirty="0" smtClean="0">
              <a:solidFill>
                <a:srgbClr val="558ED5"/>
              </a:solidFill>
              <a:latin typeface="Open Sans"/>
              <a:cs typeface="Tw Cen MT"/>
            </a:endParaRPr>
          </a:p>
          <a:p>
            <a:pPr marL="0" indent="0">
              <a:buNone/>
            </a:pPr>
            <a:endParaRPr lang="en-US" sz="2000" dirty="0">
              <a:latin typeface="Open Sans"/>
              <a:cs typeface="Tw Cen MT"/>
            </a:endParaRPr>
          </a:p>
          <a:p>
            <a:pPr marL="0" indent="0">
              <a:buNone/>
            </a:pPr>
            <a:endParaRPr lang="en-US" sz="2000" dirty="0" smtClean="0">
              <a:latin typeface="Open Sans"/>
              <a:cs typeface="Tw Cen MT"/>
            </a:endParaRPr>
          </a:p>
          <a:p>
            <a:endParaRPr lang="en-US" sz="2000" dirty="0">
              <a:latin typeface="Open Sans"/>
              <a:cs typeface="Tw Cen MT"/>
            </a:endParaRPr>
          </a:p>
          <a:p>
            <a:endParaRPr lang="en-US" sz="2000" dirty="0" smtClean="0">
              <a:latin typeface="Open Sans"/>
              <a:cs typeface="Tw Cen MT"/>
            </a:endParaRPr>
          </a:p>
          <a:p>
            <a:endParaRPr lang="en-US" sz="2000" dirty="0" smtClean="0">
              <a:latin typeface="Open Sans"/>
              <a:cs typeface="Tw Cen MT"/>
            </a:endParaRPr>
          </a:p>
          <a:p>
            <a:endParaRPr lang="en-US" sz="2000" dirty="0">
              <a:latin typeface="Open Sans"/>
              <a:cs typeface="Tw Cen MT"/>
            </a:endParaRPr>
          </a:p>
        </p:txBody>
      </p:sp>
      <p:grpSp>
        <p:nvGrpSpPr>
          <p:cNvPr id="4" name="Group 3"/>
          <p:cNvGrpSpPr/>
          <p:nvPr/>
        </p:nvGrpSpPr>
        <p:grpSpPr>
          <a:xfrm>
            <a:off x="455563" y="277186"/>
            <a:ext cx="8237713" cy="1143002"/>
            <a:chOff x="455563" y="277186"/>
            <a:chExt cx="8237713" cy="1143002"/>
          </a:xfrm>
        </p:grpSpPr>
        <p:sp>
          <p:nvSpPr>
            <p:cNvPr id="5" name="Title 2"/>
            <p:cNvSpPr txBox="1">
              <a:spLocks/>
            </p:cNvSpPr>
            <p:nvPr/>
          </p:nvSpPr>
          <p:spPr>
            <a:xfrm>
              <a:off x="457200" y="277187"/>
              <a:ext cx="8229600" cy="1143000"/>
            </a:xfrm>
            <a:prstGeom prst="rect">
              <a:avLst/>
            </a:prstGeom>
            <a:solidFill>
              <a:schemeClr val="tx2">
                <a:lumMod val="40000"/>
                <a:lumOff val="60000"/>
              </a:scheme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rgbClr val="535357"/>
                  </a:solidFill>
                  <a:latin typeface="Open Sans Semibold"/>
                  <a:ea typeface="+mj-ea"/>
                  <a:cs typeface="Open Sans Semibold"/>
                </a:defRPr>
              </a:lvl1pPr>
            </a:lstStyle>
            <a:p>
              <a:pPr>
                <a:lnSpc>
                  <a:spcPct val="120000"/>
                </a:lnSpc>
                <a:spcAft>
                  <a:spcPts val="600"/>
                </a:spcAft>
                <a:defRPr/>
              </a:pPr>
              <a:r>
                <a:rPr lang="en-US" b="1" dirty="0" smtClean="0">
                  <a:solidFill>
                    <a:srgbClr val="444444"/>
                  </a:solidFill>
                </a:rPr>
                <a:t>Exercise - 4</a:t>
              </a:r>
              <a:endParaRPr lang="en-US" dirty="0"/>
            </a:p>
          </p:txBody>
        </p:sp>
        <p:pic>
          <p:nvPicPr>
            <p:cNvPr id="7" name="Picture 6"/>
            <p:cNvPicPr>
              <a:picLocks noChangeAspect="1"/>
            </p:cNvPicPr>
            <p:nvPr/>
          </p:nvPicPr>
          <p:blipFill rotWithShape="1">
            <a:blip r:embed="rId3"/>
            <a:srcRect t="9357" b="11306"/>
            <a:stretch/>
          </p:blipFill>
          <p:spPr>
            <a:xfrm>
              <a:off x="455563" y="277187"/>
              <a:ext cx="906305" cy="1143001"/>
            </a:xfrm>
            <a:prstGeom prst="rect">
              <a:avLst/>
            </a:prstGeom>
          </p:spPr>
        </p:pic>
        <p:pic>
          <p:nvPicPr>
            <p:cNvPr id="8" name="Picture 7"/>
            <p:cNvPicPr>
              <a:picLocks noChangeAspect="1"/>
            </p:cNvPicPr>
            <p:nvPr/>
          </p:nvPicPr>
          <p:blipFill rotWithShape="1">
            <a:blip r:embed="rId3"/>
            <a:srcRect t="9357" b="11306"/>
            <a:stretch/>
          </p:blipFill>
          <p:spPr>
            <a:xfrm>
              <a:off x="7786971" y="277186"/>
              <a:ext cx="906305" cy="1143001"/>
            </a:xfrm>
            <a:prstGeom prst="rect">
              <a:avLst/>
            </a:prstGeom>
          </p:spPr>
        </p:pic>
      </p:grpSp>
      <p:sp>
        <p:nvSpPr>
          <p:cNvPr id="10"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Open Sans"/>
                <a:cs typeface="Open Sans"/>
              </a:defRPr>
            </a:lvl1pPr>
          </a:lstStyle>
          <a:p>
            <a:r>
              <a:rPr lang="en-US" dirty="0" err="1" smtClean="0"/>
              <a:t>www.wakefieldbrunswick.com</a:t>
            </a:r>
            <a:endParaRPr lang="en-US" dirty="0"/>
          </a:p>
        </p:txBody>
      </p:sp>
      <p:sp>
        <p:nvSpPr>
          <p:cNvPr id="11"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100">
                <a:solidFill>
                  <a:schemeClr val="tx1">
                    <a:tint val="75000"/>
                  </a:schemeClr>
                </a:solidFill>
                <a:latin typeface="Open Sans"/>
                <a:cs typeface="Open Sans"/>
              </a:defRPr>
            </a:lvl1pPr>
          </a:lstStyle>
          <a:p>
            <a:fld id="{093CB035-3BB7-AD43-BE7C-B33438FBBAB5}" type="slidenum">
              <a:rPr lang="en-US" smtClean="0"/>
              <a:pPr/>
              <a:t>44</a:t>
            </a:fld>
            <a:endParaRPr lang="en-US"/>
          </a:p>
        </p:txBody>
      </p:sp>
    </p:spTree>
    <p:extLst>
      <p:ext uri="{BB962C8B-B14F-4D97-AF65-F5344CB8AC3E}">
        <p14:creationId xmlns:p14="http://schemas.microsoft.com/office/powerpoint/2010/main" val="342860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379" y="2063469"/>
            <a:ext cx="8385243" cy="1820708"/>
          </a:xfrm>
        </p:spPr>
        <p:txBody>
          <a:bodyPr vert="horz" lIns="91440" tIns="45720" rIns="91440" bIns="45720" rtlCol="0" anchor="ctr">
            <a:normAutofit fontScale="90000"/>
          </a:bodyPr>
          <a:lstStyle/>
          <a:p>
            <a:pPr marL="514350" indent="-514350">
              <a:lnSpc>
                <a:spcPct val="120000"/>
              </a:lnSpc>
            </a:pPr>
            <a:r>
              <a:rPr lang="en-US" sz="5900" b="1" dirty="0"/>
              <a:t>Leadership Engagement and </a:t>
            </a:r>
            <a:r>
              <a:rPr lang="en-US" sz="5900" b="1" dirty="0" smtClean="0"/>
              <a:t/>
            </a:r>
            <a:br>
              <a:rPr lang="en-US" sz="5900" b="1" dirty="0" smtClean="0"/>
            </a:br>
            <a:r>
              <a:rPr lang="en-US" sz="5900" b="1" dirty="0" smtClean="0"/>
              <a:t>Program </a:t>
            </a:r>
            <a:r>
              <a:rPr lang="en-US" sz="5900" b="1" dirty="0"/>
              <a:t>Governance</a:t>
            </a:r>
          </a:p>
        </p:txBody>
      </p:sp>
      <p:sp>
        <p:nvSpPr>
          <p:cNvPr id="3"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Open Sans"/>
                <a:cs typeface="Open Sans"/>
              </a:defRPr>
            </a:lvl1pPr>
          </a:lstStyle>
          <a:p>
            <a:r>
              <a:rPr lang="en-US" dirty="0" err="1" smtClean="0"/>
              <a:t>www.wakefieldbrunswick.com</a:t>
            </a:r>
            <a:endParaRPr lang="en-US" dirty="0"/>
          </a:p>
        </p:txBody>
      </p:sp>
      <p:sp>
        <p:nvSpPr>
          <p:cNvPr id="4"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100">
                <a:solidFill>
                  <a:schemeClr val="tx1">
                    <a:tint val="75000"/>
                  </a:schemeClr>
                </a:solidFill>
                <a:latin typeface="Open Sans"/>
                <a:cs typeface="Open Sans"/>
              </a:defRPr>
            </a:lvl1pPr>
          </a:lstStyle>
          <a:p>
            <a:fld id="{093CB035-3BB7-AD43-BE7C-B33438FBBAB5}" type="slidenum">
              <a:rPr lang="en-US" smtClean="0"/>
              <a:pPr/>
              <a:t>45</a:t>
            </a:fld>
            <a:endParaRPr lang="en-US"/>
          </a:p>
        </p:txBody>
      </p:sp>
    </p:spTree>
    <p:extLst>
      <p:ext uri="{BB962C8B-B14F-4D97-AF65-F5344CB8AC3E}">
        <p14:creationId xmlns:p14="http://schemas.microsoft.com/office/powerpoint/2010/main" val="88289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352270"/>
            <a:ext cx="867833" cy="5201424"/>
          </a:xfrm>
          <a:prstGeom prst="rect">
            <a:avLst/>
          </a:prstGeom>
          <a:noFill/>
          <a:ln>
            <a:noFill/>
          </a:ln>
        </p:spPr>
        <p:txBody>
          <a:bodyPr wrap="square" rtlCol="0">
            <a:spAutoFit/>
          </a:bodyPr>
          <a:lstStyle/>
          <a:p>
            <a:r>
              <a:rPr lang="en-US" sz="16600" dirty="0" smtClean="0">
                <a:solidFill>
                  <a:schemeClr val="accent1">
                    <a:lumMod val="40000"/>
                    <a:lumOff val="60000"/>
                  </a:schemeClr>
                </a:solidFill>
                <a:latin typeface="Geneva"/>
                <a:cs typeface="Geneva"/>
              </a:rPr>
              <a:t>“ </a:t>
            </a:r>
            <a:endParaRPr lang="en-US" sz="16600" dirty="0">
              <a:solidFill>
                <a:schemeClr val="accent1">
                  <a:lumMod val="40000"/>
                  <a:lumOff val="60000"/>
                </a:schemeClr>
              </a:solidFill>
              <a:latin typeface="Geneva"/>
              <a:cs typeface="Geneva"/>
            </a:endParaRPr>
          </a:p>
        </p:txBody>
      </p:sp>
      <p:sp>
        <p:nvSpPr>
          <p:cNvPr id="7" name="Rectangle 6"/>
          <p:cNvSpPr/>
          <p:nvPr/>
        </p:nvSpPr>
        <p:spPr>
          <a:xfrm>
            <a:off x="7363718" y="3709472"/>
            <a:ext cx="1232429" cy="2646878"/>
          </a:xfrm>
          <a:prstGeom prst="rect">
            <a:avLst/>
          </a:prstGeom>
        </p:spPr>
        <p:txBody>
          <a:bodyPr wrap="none">
            <a:spAutoFit/>
          </a:bodyPr>
          <a:lstStyle/>
          <a:p>
            <a:r>
              <a:rPr lang="en-US" sz="16600" dirty="0" smtClean="0">
                <a:solidFill>
                  <a:schemeClr val="accent1">
                    <a:lumMod val="40000"/>
                    <a:lumOff val="60000"/>
                  </a:schemeClr>
                </a:solidFill>
                <a:latin typeface="Geneva"/>
                <a:cs typeface="Geneva"/>
              </a:rPr>
              <a:t>”</a:t>
            </a:r>
            <a:endParaRPr lang="en-US" sz="16600" dirty="0"/>
          </a:p>
        </p:txBody>
      </p:sp>
      <p:sp>
        <p:nvSpPr>
          <p:cNvPr id="8" name="Footer Placeholder 7"/>
          <p:cNvSpPr>
            <a:spLocks noGrp="1"/>
          </p:cNvSpPr>
          <p:nvPr>
            <p:ph type="ftr" sz="quarter" idx="10"/>
          </p:nvPr>
        </p:nvSpPr>
        <p:spPr/>
        <p:txBody>
          <a:bodyPr/>
          <a:lstStyle/>
          <a:p>
            <a:r>
              <a:rPr lang="en-US" smtClean="0"/>
              <a:t>www.wakefieldbrunswick.com</a:t>
            </a:r>
            <a:endParaRPr lang="en-US" dirty="0"/>
          </a:p>
        </p:txBody>
      </p:sp>
      <p:sp>
        <p:nvSpPr>
          <p:cNvPr id="9" name="Slide Number Placeholder 8"/>
          <p:cNvSpPr>
            <a:spLocks noGrp="1"/>
          </p:cNvSpPr>
          <p:nvPr>
            <p:ph type="sldNum" sz="quarter" idx="11"/>
          </p:nvPr>
        </p:nvSpPr>
        <p:spPr/>
        <p:txBody>
          <a:bodyPr/>
          <a:lstStyle/>
          <a:p>
            <a:fld id="{093CB035-3BB7-AD43-BE7C-B33438FBBAB5}" type="slidenum">
              <a:rPr lang="en-US" smtClean="0"/>
              <a:pPr/>
              <a:t>46</a:t>
            </a:fld>
            <a:endParaRPr lang="en-US"/>
          </a:p>
        </p:txBody>
      </p:sp>
      <p:sp>
        <p:nvSpPr>
          <p:cNvPr id="10" name="Rectangle 9"/>
          <p:cNvSpPr/>
          <p:nvPr/>
        </p:nvSpPr>
        <p:spPr>
          <a:xfrm>
            <a:off x="1802932" y="1050868"/>
            <a:ext cx="6177001" cy="4585871"/>
          </a:xfrm>
          <a:prstGeom prst="rect">
            <a:avLst/>
          </a:prstGeom>
          <a:noFill/>
        </p:spPr>
        <p:txBody>
          <a:bodyPr wrap="square">
            <a:spAutoFit/>
          </a:bodyPr>
          <a:lstStyle/>
          <a:p>
            <a:r>
              <a:rPr lang="en-US" sz="2400" b="1" dirty="0" smtClean="0">
                <a:solidFill>
                  <a:srgbClr val="535357"/>
                </a:solidFill>
                <a:latin typeface="Open Sans"/>
                <a:cs typeface="Tw Cen MT"/>
              </a:rPr>
              <a:t>Leaders </a:t>
            </a:r>
            <a:r>
              <a:rPr lang="en-US" sz="2400" b="1" dirty="0">
                <a:solidFill>
                  <a:srgbClr val="535357"/>
                </a:solidFill>
                <a:latin typeface="Open Sans"/>
                <a:cs typeface="Tw Cen MT"/>
              </a:rPr>
              <a:t>have to worry about BCP. First, as broadly as possible, then focus on the key areas, then knit it into other work at the Institution … particularly people who deal with safety, </a:t>
            </a:r>
            <a:r>
              <a:rPr lang="en-US" sz="2400" b="1" dirty="0" smtClean="0">
                <a:solidFill>
                  <a:srgbClr val="535357"/>
                </a:solidFill>
                <a:latin typeface="Open Sans"/>
                <a:cs typeface="Tw Cen MT"/>
              </a:rPr>
              <a:t>operations </a:t>
            </a:r>
            <a:r>
              <a:rPr lang="en-US" sz="2400" b="1" dirty="0">
                <a:solidFill>
                  <a:srgbClr val="535357"/>
                </a:solidFill>
                <a:latin typeface="Open Sans"/>
                <a:cs typeface="Tw Cen MT"/>
              </a:rPr>
              <a:t>and security. Integrating BCP with the business of the </a:t>
            </a:r>
            <a:r>
              <a:rPr lang="en-US" sz="2400" b="1" dirty="0" smtClean="0">
                <a:solidFill>
                  <a:srgbClr val="535357"/>
                </a:solidFill>
                <a:latin typeface="Open Sans"/>
                <a:cs typeface="Tw Cen MT"/>
              </a:rPr>
              <a:t>institution, </a:t>
            </a:r>
            <a:r>
              <a:rPr lang="en-US" sz="2400" b="1" dirty="0">
                <a:solidFill>
                  <a:srgbClr val="535357"/>
                </a:solidFill>
                <a:latin typeface="Open Sans"/>
                <a:cs typeface="Tw Cen MT"/>
              </a:rPr>
              <a:t>as opposed to a function off to the </a:t>
            </a:r>
            <a:r>
              <a:rPr lang="en-US" sz="2400" b="1" dirty="0" smtClean="0">
                <a:solidFill>
                  <a:srgbClr val="535357"/>
                </a:solidFill>
                <a:latin typeface="Open Sans"/>
                <a:cs typeface="Tw Cen MT"/>
              </a:rPr>
              <a:t>side, </a:t>
            </a:r>
            <a:r>
              <a:rPr lang="en-US" sz="2400" b="1" dirty="0">
                <a:solidFill>
                  <a:srgbClr val="535357"/>
                </a:solidFill>
                <a:latin typeface="Open Sans"/>
                <a:cs typeface="Tw Cen MT"/>
              </a:rPr>
              <a:t>not only provides a risk mitigation strategy but a business effectiveness </a:t>
            </a:r>
            <a:r>
              <a:rPr lang="en-US" sz="2400" b="1" dirty="0" smtClean="0">
                <a:solidFill>
                  <a:srgbClr val="535357"/>
                </a:solidFill>
                <a:latin typeface="Open Sans"/>
                <a:cs typeface="Tw Cen MT"/>
              </a:rPr>
              <a:t>strategy.</a:t>
            </a:r>
          </a:p>
          <a:p>
            <a:endParaRPr lang="en-US" sz="2000" b="1" dirty="0">
              <a:solidFill>
                <a:srgbClr val="4F6092"/>
              </a:solidFill>
              <a:latin typeface="Open Sans"/>
              <a:cs typeface="Tw Cen MT"/>
            </a:endParaRPr>
          </a:p>
          <a:p>
            <a:r>
              <a:rPr lang="en-US" sz="1400" dirty="0" smtClean="0">
                <a:solidFill>
                  <a:srgbClr val="535357"/>
                </a:solidFill>
                <a:latin typeface="Open Sans"/>
                <a:cs typeface="Tw Cen MT"/>
              </a:rPr>
              <a:t>~James Conway, past COO Dana-Farber Cancer Institute, Senior Fellow, Institute for Healthcare Improvement</a:t>
            </a:r>
            <a:endParaRPr lang="en-US" sz="1400" dirty="0">
              <a:solidFill>
                <a:srgbClr val="535357"/>
              </a:solidFill>
              <a:latin typeface="Open Sans"/>
              <a:cs typeface="Tw Cen MT"/>
            </a:endParaRPr>
          </a:p>
        </p:txBody>
      </p:sp>
    </p:spTree>
    <p:extLst>
      <p:ext uri="{BB962C8B-B14F-4D97-AF65-F5344CB8AC3E}">
        <p14:creationId xmlns:p14="http://schemas.microsoft.com/office/powerpoint/2010/main" val="4160179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510872"/>
            <a:ext cx="8229599" cy="4265783"/>
          </a:xfrm>
          <a:prstGeom prst="rect">
            <a:avLst/>
          </a:prstGeom>
          <a:noFill/>
        </p:spPr>
        <p:txBody>
          <a:bodyPr vert="horz" wrap="square" lIns="91440" tIns="45720" rIns="91440" bIns="45720" rtlCol="0">
            <a:spAutoFit/>
          </a:bodyPr>
          <a:lstStyle>
            <a:defPPr>
              <a:defRPr lang="en-US"/>
            </a:defPPr>
            <a:lvl1pPr marL="461963" indent="-461963">
              <a:spcBef>
                <a:spcPct val="20000"/>
              </a:spcBef>
              <a:spcAft>
                <a:spcPts val="1800"/>
              </a:spcAft>
              <a:buFont typeface="Wingdings" charset="2"/>
              <a:buChar char="q"/>
              <a:defRPr sz="2400" b="0" i="0">
                <a:solidFill>
                  <a:srgbClr val="535357"/>
                </a:solidFill>
                <a:latin typeface="Open Sans"/>
                <a:cs typeface="Open Sans"/>
              </a:defRPr>
            </a:lvl1pPr>
            <a:lvl2pPr marL="914400" indent="-457200">
              <a:spcBef>
                <a:spcPct val="20000"/>
              </a:spcBef>
              <a:buFont typeface="Wingdings" charset="2"/>
              <a:buChar char="§"/>
              <a:defRPr sz="2800" b="0" i="0">
                <a:solidFill>
                  <a:srgbClr val="535357"/>
                </a:solidFill>
                <a:latin typeface="Open Sans"/>
                <a:cs typeface="Open Sans"/>
              </a:defRPr>
            </a:lvl2pPr>
            <a:lvl3pPr marL="1257300" indent="-342900">
              <a:spcBef>
                <a:spcPct val="20000"/>
              </a:spcBef>
              <a:buFont typeface="Wingdings" charset="2"/>
              <a:buChar char="§"/>
              <a:defRPr sz="2400" b="0" i="0">
                <a:solidFill>
                  <a:srgbClr val="535357"/>
                </a:solidFill>
                <a:latin typeface="Open Sans"/>
                <a:cs typeface="Open Sans"/>
              </a:defRPr>
            </a:lvl3pPr>
            <a:lvl4pPr marL="1714500" indent="-342900">
              <a:spcBef>
                <a:spcPct val="20000"/>
              </a:spcBef>
              <a:buFont typeface="Wingdings" charset="2"/>
              <a:buChar char="§"/>
              <a:defRPr sz="2000" b="0" i="0">
                <a:solidFill>
                  <a:srgbClr val="535357"/>
                </a:solidFill>
                <a:latin typeface="Open Sans"/>
                <a:cs typeface="Open Sans"/>
              </a:defRPr>
            </a:lvl4pPr>
            <a:lvl5pPr marL="2171700" indent="-342900">
              <a:spcBef>
                <a:spcPct val="20000"/>
              </a:spcBef>
              <a:buFont typeface="Wingdings" charset="2"/>
              <a:buChar char="§"/>
              <a:defRPr sz="2000" b="0" i="0">
                <a:solidFill>
                  <a:srgbClr val="535357"/>
                </a:solidFill>
                <a:latin typeface="Open Sans"/>
                <a:cs typeface="Open Sans"/>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Tailor the materials to your organization</a:t>
            </a:r>
          </a:p>
          <a:p>
            <a:r>
              <a:rPr lang="en-US" dirty="0"/>
              <a:t>Send executive letter with SBAR</a:t>
            </a:r>
          </a:p>
          <a:p>
            <a:r>
              <a:rPr lang="en-US" dirty="0"/>
              <a:t>Conduct an executive briefing/presentation and reinforce key principles in SBAR</a:t>
            </a:r>
          </a:p>
          <a:p>
            <a:r>
              <a:rPr lang="en-US" dirty="0"/>
              <a:t>Present the policy, organization chart and leadership briefing to your steering </a:t>
            </a:r>
            <a:r>
              <a:rPr lang="en-US" dirty="0" smtClean="0"/>
              <a:t>committee </a:t>
            </a:r>
            <a:endParaRPr lang="en-US" dirty="0"/>
          </a:p>
          <a:p>
            <a:r>
              <a:rPr lang="en-US" dirty="0"/>
              <a:t>Gain approval from steering committee on policy and organizational </a:t>
            </a:r>
            <a:r>
              <a:rPr lang="en-US" dirty="0" smtClean="0"/>
              <a:t>chart</a:t>
            </a:r>
            <a:endParaRPr lang="en-US" dirty="0"/>
          </a:p>
        </p:txBody>
      </p:sp>
      <p:sp>
        <p:nvSpPr>
          <p:cNvPr id="12" name="Footer Placeholder 11"/>
          <p:cNvSpPr>
            <a:spLocks noGrp="1"/>
          </p:cNvSpPr>
          <p:nvPr>
            <p:ph type="ftr" sz="quarter" idx="10"/>
          </p:nvPr>
        </p:nvSpPr>
        <p:spPr/>
        <p:txBody>
          <a:bodyPr/>
          <a:lstStyle/>
          <a:p>
            <a:r>
              <a:rPr lang="en-US" dirty="0" err="1" smtClean="0"/>
              <a:t>www.wakefieldbrunswick.com</a:t>
            </a:r>
            <a:endParaRPr lang="en-US" dirty="0"/>
          </a:p>
        </p:txBody>
      </p:sp>
      <p:sp>
        <p:nvSpPr>
          <p:cNvPr id="13" name="Slide Number Placeholder 12"/>
          <p:cNvSpPr>
            <a:spLocks noGrp="1"/>
          </p:cNvSpPr>
          <p:nvPr>
            <p:ph type="sldNum" sz="quarter" idx="11"/>
          </p:nvPr>
        </p:nvSpPr>
        <p:spPr/>
        <p:txBody>
          <a:bodyPr/>
          <a:lstStyle/>
          <a:p>
            <a:fld id="{093CB035-3BB7-AD43-BE7C-B33438FBBAB5}" type="slidenum">
              <a:rPr lang="en-US" smtClean="0"/>
              <a:pPr/>
              <a:t>47</a:t>
            </a:fld>
            <a:endParaRPr lang="en-US"/>
          </a:p>
        </p:txBody>
      </p:sp>
      <p:sp>
        <p:nvSpPr>
          <p:cNvPr id="10" name="Title 1"/>
          <p:cNvSpPr>
            <a:spLocks noGrp="1"/>
          </p:cNvSpPr>
          <p:nvPr>
            <p:ph type="title"/>
          </p:nvPr>
        </p:nvSpPr>
        <p:spPr>
          <a:xfrm>
            <a:off x="457200" y="274638"/>
            <a:ext cx="8229600" cy="1143000"/>
          </a:xfrm>
        </p:spPr>
        <p:txBody>
          <a:bodyPr>
            <a:normAutofit/>
          </a:bodyPr>
          <a:lstStyle/>
          <a:p>
            <a:r>
              <a:rPr lang="en-US" sz="3600" b="1" dirty="0" smtClean="0"/>
              <a:t>Educate and engage leadership</a:t>
            </a:r>
            <a:endParaRPr lang="en-US" sz="3600" b="1" dirty="0"/>
          </a:p>
        </p:txBody>
      </p:sp>
    </p:spTree>
    <p:extLst>
      <p:ext uri="{BB962C8B-B14F-4D97-AF65-F5344CB8AC3E}">
        <p14:creationId xmlns:p14="http://schemas.microsoft.com/office/powerpoint/2010/main" val="33721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298138" y="1602222"/>
            <a:ext cx="6388662" cy="4485653"/>
          </a:xfrm>
        </p:spPr>
        <p:txBody>
          <a:bodyPr>
            <a:noAutofit/>
          </a:bodyPr>
          <a:lstStyle/>
          <a:p>
            <a:pPr marL="457200" indent="-457200">
              <a:lnSpc>
                <a:spcPct val="114000"/>
              </a:lnSpc>
              <a:buFont typeface="+mj-lt"/>
              <a:buAutoNum type="arabicPeriod"/>
            </a:pPr>
            <a:r>
              <a:rPr lang="en-US" sz="1800" dirty="0"/>
              <a:t>Business </a:t>
            </a:r>
            <a:r>
              <a:rPr lang="en-US" sz="1800" dirty="0" smtClean="0"/>
              <a:t>Continuity </a:t>
            </a:r>
            <a:r>
              <a:rPr lang="en-US" sz="1800" dirty="0"/>
              <a:t>Action </a:t>
            </a:r>
            <a:r>
              <a:rPr lang="en-US" sz="1800" dirty="0" smtClean="0"/>
              <a:t>Plan</a:t>
            </a:r>
          </a:p>
          <a:p>
            <a:pPr marL="457200" indent="-457200">
              <a:lnSpc>
                <a:spcPct val="114000"/>
              </a:lnSpc>
              <a:buFont typeface="+mj-lt"/>
              <a:buAutoNum type="arabicPeriod"/>
            </a:pPr>
            <a:r>
              <a:rPr lang="en-US" sz="1800" dirty="0" smtClean="0"/>
              <a:t>PDF </a:t>
            </a:r>
            <a:r>
              <a:rPr lang="en-US" sz="1800" dirty="0"/>
              <a:t>of Module </a:t>
            </a:r>
            <a:r>
              <a:rPr lang="en-US" sz="1800" dirty="0" smtClean="0"/>
              <a:t>Presentation</a:t>
            </a:r>
          </a:p>
          <a:p>
            <a:pPr marL="457200" indent="-457200">
              <a:lnSpc>
                <a:spcPct val="114000"/>
              </a:lnSpc>
              <a:buFont typeface="+mj-lt"/>
              <a:buAutoNum type="arabicPeriod"/>
            </a:pPr>
            <a:r>
              <a:rPr lang="en-US" sz="1800" dirty="0" smtClean="0"/>
              <a:t>CEO Letter Template</a:t>
            </a:r>
          </a:p>
          <a:p>
            <a:pPr marL="457200" indent="-457200">
              <a:lnSpc>
                <a:spcPct val="114000"/>
              </a:lnSpc>
              <a:buFont typeface="+mj-lt"/>
              <a:buAutoNum type="arabicPeriod"/>
            </a:pPr>
            <a:r>
              <a:rPr lang="en-US" sz="1800" dirty="0" smtClean="0"/>
              <a:t>EM BCP Policy Template</a:t>
            </a:r>
          </a:p>
          <a:p>
            <a:pPr marL="457200" indent="-457200">
              <a:lnSpc>
                <a:spcPct val="114000"/>
              </a:lnSpc>
              <a:buFont typeface="+mj-lt"/>
              <a:buAutoNum type="arabicPeriod"/>
            </a:pPr>
            <a:r>
              <a:rPr lang="en-US" sz="1800" dirty="0" smtClean="0"/>
              <a:t>EM BCP SBAR Template</a:t>
            </a:r>
          </a:p>
          <a:p>
            <a:pPr marL="457200" indent="-457200">
              <a:lnSpc>
                <a:spcPct val="114000"/>
              </a:lnSpc>
              <a:buFont typeface="+mj-lt"/>
              <a:buAutoNum type="arabicPeriod"/>
            </a:pPr>
            <a:r>
              <a:rPr lang="en-US" sz="1800" dirty="0" smtClean="0"/>
              <a:t>Governance Committee PDF</a:t>
            </a:r>
            <a:endParaRPr lang="en-US" sz="1800" dirty="0"/>
          </a:p>
          <a:p>
            <a:pPr marL="457200" indent="-457200">
              <a:lnSpc>
                <a:spcPct val="114000"/>
              </a:lnSpc>
              <a:buFont typeface="+mj-lt"/>
              <a:buAutoNum type="arabicPeriod"/>
            </a:pPr>
            <a:r>
              <a:rPr lang="en-US" sz="1800" dirty="0" smtClean="0"/>
              <a:t>Task/Resource Planning Template</a:t>
            </a:r>
          </a:p>
          <a:p>
            <a:pPr marL="457200" indent="-457200">
              <a:lnSpc>
                <a:spcPct val="114000"/>
              </a:lnSpc>
              <a:buFont typeface="+mj-lt"/>
              <a:buAutoNum type="arabicPeriod"/>
            </a:pPr>
            <a:r>
              <a:rPr lang="en-US" sz="1800" dirty="0" smtClean="0"/>
              <a:t>Template List </a:t>
            </a:r>
            <a:r>
              <a:rPr lang="en-US" sz="1800" dirty="0"/>
              <a:t>of </a:t>
            </a:r>
            <a:r>
              <a:rPr lang="en-US" sz="1800" dirty="0" smtClean="0"/>
              <a:t>Core Services </a:t>
            </a:r>
            <a:r>
              <a:rPr lang="en-US" sz="1800" dirty="0"/>
              <a:t>and </a:t>
            </a:r>
            <a:r>
              <a:rPr lang="en-US" sz="1800" dirty="0" smtClean="0"/>
              <a:t>Operations </a:t>
            </a:r>
            <a:r>
              <a:rPr lang="en-US" sz="1800" dirty="0"/>
              <a:t>in </a:t>
            </a:r>
            <a:r>
              <a:rPr lang="en-US" sz="1800" dirty="0" smtClean="0"/>
              <a:t>Healthcare Facilities</a:t>
            </a:r>
            <a:endParaRPr lang="en-US" sz="1800" dirty="0"/>
          </a:p>
          <a:p>
            <a:pPr marL="457200" indent="-457200">
              <a:lnSpc>
                <a:spcPct val="114000"/>
              </a:lnSpc>
              <a:buFont typeface="+mj-lt"/>
              <a:buAutoNum type="arabicPeriod"/>
            </a:pPr>
            <a:r>
              <a:rPr lang="en-US" sz="1800" dirty="0" smtClean="0"/>
              <a:t>Governance Exercise</a:t>
            </a:r>
          </a:p>
          <a:p>
            <a:pPr marL="457200" indent="-457200">
              <a:lnSpc>
                <a:spcPct val="114000"/>
              </a:lnSpc>
              <a:buFont typeface="+mj-lt"/>
              <a:buAutoNum type="arabicPeriod"/>
            </a:pPr>
            <a:r>
              <a:rPr lang="en-US" sz="1800" dirty="0" smtClean="0"/>
              <a:t>Governance BCP Structure PowerPoint Slide</a:t>
            </a:r>
          </a:p>
          <a:p>
            <a:pPr marL="457200" indent="-457200">
              <a:lnSpc>
                <a:spcPct val="114000"/>
              </a:lnSpc>
              <a:buFont typeface="+mj-lt"/>
              <a:buAutoNum type="arabicPeriod"/>
            </a:pPr>
            <a:r>
              <a:rPr lang="en-US" sz="1800" dirty="0" smtClean="0"/>
              <a:t>Steps for Leadership and Physician Engagement</a:t>
            </a:r>
            <a:endParaRPr lang="en-US" sz="2000" dirty="0"/>
          </a:p>
        </p:txBody>
      </p:sp>
      <p:sp>
        <p:nvSpPr>
          <p:cNvPr id="5" name="Footer Placeholder 4"/>
          <p:cNvSpPr>
            <a:spLocks noGrp="1"/>
          </p:cNvSpPr>
          <p:nvPr>
            <p:ph type="ftr" sz="quarter" idx="3"/>
          </p:nvPr>
        </p:nvSpPr>
        <p:spPr/>
        <p:txBody>
          <a:bodyPr/>
          <a:lstStyle/>
          <a:p>
            <a:r>
              <a:rPr lang="en-US" dirty="0" smtClean="0"/>
              <a:t>www.wakefieldbrunswick.com</a:t>
            </a:r>
            <a:endParaRPr lang="en-US" dirty="0"/>
          </a:p>
        </p:txBody>
      </p:sp>
      <p:sp>
        <p:nvSpPr>
          <p:cNvPr id="6" name="Slide Number Placeholder 5"/>
          <p:cNvSpPr>
            <a:spLocks noGrp="1"/>
          </p:cNvSpPr>
          <p:nvPr>
            <p:ph type="sldNum" sz="quarter" idx="12"/>
          </p:nvPr>
        </p:nvSpPr>
        <p:spPr/>
        <p:txBody>
          <a:bodyPr/>
          <a:lstStyle/>
          <a:p>
            <a:fld id="{093CB035-3BB7-AD43-BE7C-B33438FBBAB5}" type="slidenum">
              <a:rPr lang="en-US" smtClean="0"/>
              <a:t>48</a:t>
            </a:fld>
            <a:endParaRPr lang="en-US"/>
          </a:p>
        </p:txBody>
      </p:sp>
      <p:sp>
        <p:nvSpPr>
          <p:cNvPr id="8" name="Rounded Rectangle 7"/>
          <p:cNvSpPr/>
          <p:nvPr/>
        </p:nvSpPr>
        <p:spPr>
          <a:xfrm>
            <a:off x="853833" y="2098808"/>
            <a:ext cx="1019741" cy="1019921"/>
          </a:xfrm>
          <a:prstGeom prst="roundRect">
            <a:avLst/>
          </a:prstGeom>
          <a:gradFill flip="none" rotWithShape="1">
            <a:gsLst>
              <a:gs pos="0">
                <a:schemeClr val="accent1">
                  <a:tint val="100000"/>
                  <a:shade val="100000"/>
                  <a:satMod val="130000"/>
                  <a:alpha val="37000"/>
                </a:schemeClr>
              </a:gs>
              <a:gs pos="100000">
                <a:schemeClr val="accent1">
                  <a:tint val="50000"/>
                  <a:shade val="100000"/>
                  <a:satMod val="350000"/>
                  <a:alpha val="37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latin typeface="Wingdings" charset="2"/>
                <a:cs typeface="Wingdings" charset="2"/>
              </a:rPr>
              <a:t>lll</a:t>
            </a:r>
            <a:endParaRPr lang="en-US" dirty="0">
              <a:solidFill>
                <a:schemeClr val="bg1"/>
              </a:solidFill>
              <a:latin typeface="Wingdings" charset="2"/>
              <a:cs typeface="Wingdings" charset="2"/>
            </a:endParaRPr>
          </a:p>
        </p:txBody>
      </p:sp>
      <p:sp>
        <p:nvSpPr>
          <p:cNvPr id="10" name="Title 1"/>
          <p:cNvSpPr>
            <a:spLocks noGrp="1"/>
          </p:cNvSpPr>
          <p:nvPr>
            <p:ph type="title"/>
          </p:nvPr>
        </p:nvSpPr>
        <p:spPr>
          <a:xfrm>
            <a:off x="457200" y="274638"/>
            <a:ext cx="8229600" cy="1143000"/>
          </a:xfrm>
        </p:spPr>
        <p:txBody>
          <a:bodyPr>
            <a:noAutofit/>
          </a:bodyPr>
          <a:lstStyle/>
          <a:p>
            <a:r>
              <a:rPr lang="en-US" sz="3600" b="1" dirty="0" smtClean="0"/>
              <a:t>Module 2 Resources</a:t>
            </a:r>
            <a:endParaRPr lang="en-US" sz="3600" b="1" dirty="0"/>
          </a:p>
        </p:txBody>
      </p:sp>
    </p:spTree>
    <p:extLst>
      <p:ext uri="{BB962C8B-B14F-4D97-AF65-F5344CB8AC3E}">
        <p14:creationId xmlns:p14="http://schemas.microsoft.com/office/powerpoint/2010/main" val="424869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Module 2 </a:t>
            </a:r>
            <a:r>
              <a:rPr lang="en-US" sz="3600" b="1" dirty="0"/>
              <a:t>S</a:t>
            </a:r>
            <a:r>
              <a:rPr lang="en-US" sz="3600" b="1" dirty="0" smtClean="0"/>
              <a:t>ummary</a:t>
            </a:r>
            <a:endParaRPr lang="en-US" sz="3600" b="1" dirty="0"/>
          </a:p>
        </p:txBody>
      </p:sp>
      <p:sp>
        <p:nvSpPr>
          <p:cNvPr id="5" name="Footer Placeholder 4"/>
          <p:cNvSpPr>
            <a:spLocks noGrp="1"/>
          </p:cNvSpPr>
          <p:nvPr>
            <p:ph type="ftr" sz="quarter" idx="3"/>
          </p:nvPr>
        </p:nvSpPr>
        <p:spPr/>
        <p:txBody>
          <a:bodyPr/>
          <a:lstStyle/>
          <a:p>
            <a:r>
              <a:rPr lang="en-US" smtClean="0"/>
              <a:t>www.wakefieldbrunswick.com</a:t>
            </a:r>
            <a:endParaRPr lang="en-US" dirty="0"/>
          </a:p>
        </p:txBody>
      </p:sp>
      <p:sp>
        <p:nvSpPr>
          <p:cNvPr id="6" name="Slide Number Placeholder 5"/>
          <p:cNvSpPr>
            <a:spLocks noGrp="1"/>
          </p:cNvSpPr>
          <p:nvPr>
            <p:ph type="sldNum" sz="quarter" idx="12"/>
          </p:nvPr>
        </p:nvSpPr>
        <p:spPr/>
        <p:txBody>
          <a:bodyPr/>
          <a:lstStyle/>
          <a:p>
            <a:fld id="{093CB035-3BB7-AD43-BE7C-B33438FBBAB5}" type="slidenum">
              <a:rPr lang="en-US" smtClean="0"/>
              <a:t>49</a:t>
            </a:fld>
            <a:endParaRPr lang="en-US"/>
          </a:p>
        </p:txBody>
      </p:sp>
      <p:sp>
        <p:nvSpPr>
          <p:cNvPr id="8" name="Rounded Rectangle 7"/>
          <p:cNvSpPr/>
          <p:nvPr/>
        </p:nvSpPr>
        <p:spPr>
          <a:xfrm>
            <a:off x="853833" y="2098808"/>
            <a:ext cx="1019741" cy="1019921"/>
          </a:xfrm>
          <a:prstGeom prst="roundRect">
            <a:avLst/>
          </a:prstGeom>
          <a:gradFill flip="none" rotWithShape="1">
            <a:gsLst>
              <a:gs pos="0">
                <a:schemeClr val="accent1">
                  <a:tint val="100000"/>
                  <a:shade val="100000"/>
                  <a:satMod val="130000"/>
                  <a:alpha val="37000"/>
                </a:schemeClr>
              </a:gs>
              <a:gs pos="100000">
                <a:schemeClr val="accent1">
                  <a:tint val="50000"/>
                  <a:shade val="100000"/>
                  <a:satMod val="350000"/>
                  <a:alpha val="37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latin typeface="Wingdings" charset="2"/>
                <a:cs typeface="Wingdings" charset="2"/>
              </a:rPr>
              <a:t>lll</a:t>
            </a:r>
            <a:endParaRPr lang="en-US" dirty="0">
              <a:solidFill>
                <a:schemeClr val="bg1"/>
              </a:solidFill>
              <a:latin typeface="Wingdings" charset="2"/>
              <a:cs typeface="Wingdings" charset="2"/>
            </a:endParaRPr>
          </a:p>
        </p:txBody>
      </p:sp>
      <p:sp>
        <p:nvSpPr>
          <p:cNvPr id="9" name="Content Placeholder 3"/>
          <p:cNvSpPr>
            <a:spLocks noGrp="1"/>
          </p:cNvSpPr>
          <p:nvPr>
            <p:ph sz="half" idx="2"/>
          </p:nvPr>
        </p:nvSpPr>
        <p:spPr>
          <a:xfrm>
            <a:off x="2298138" y="1594131"/>
            <a:ext cx="6388662" cy="4363241"/>
          </a:xfrm>
        </p:spPr>
        <p:txBody>
          <a:bodyPr>
            <a:normAutofit fontScale="92500"/>
          </a:bodyPr>
          <a:lstStyle/>
          <a:p>
            <a:pPr>
              <a:lnSpc>
                <a:spcPct val="150000"/>
              </a:lnSpc>
            </a:pPr>
            <a:r>
              <a:rPr lang="en-US" sz="2400" b="1" dirty="0" smtClean="0"/>
              <a:t>You should now know how to:</a:t>
            </a:r>
          </a:p>
          <a:p>
            <a:pPr marL="457200" indent="-457200">
              <a:lnSpc>
                <a:spcPct val="124000"/>
              </a:lnSpc>
              <a:buFont typeface="+mj-lt"/>
              <a:buAutoNum type="arabicPeriod"/>
            </a:pPr>
            <a:r>
              <a:rPr lang="en-US" sz="2400" dirty="0" smtClean="0"/>
              <a:t>Define your business continuity planning goals</a:t>
            </a:r>
          </a:p>
          <a:p>
            <a:pPr marL="457200" indent="-457200">
              <a:lnSpc>
                <a:spcPct val="124000"/>
              </a:lnSpc>
              <a:buFont typeface="+mj-lt"/>
              <a:buAutoNum type="arabicPeriod"/>
            </a:pPr>
            <a:r>
              <a:rPr lang="en-US" sz="2400" dirty="0" smtClean="0"/>
              <a:t>Complete a task plan</a:t>
            </a:r>
          </a:p>
          <a:p>
            <a:pPr marL="457200" indent="-457200">
              <a:lnSpc>
                <a:spcPct val="124000"/>
              </a:lnSpc>
              <a:buFont typeface="+mj-lt"/>
              <a:buAutoNum type="arabicPeriod"/>
            </a:pPr>
            <a:r>
              <a:rPr lang="en-US" sz="2400" dirty="0" smtClean="0"/>
              <a:t>Identify resources requirements</a:t>
            </a:r>
          </a:p>
          <a:p>
            <a:pPr marL="457200" indent="-457200">
              <a:lnSpc>
                <a:spcPct val="124000"/>
              </a:lnSpc>
              <a:buFont typeface="+mj-lt"/>
              <a:buAutoNum type="arabicPeriod"/>
            </a:pPr>
            <a:r>
              <a:rPr lang="en-US" sz="2400" dirty="0" smtClean="0"/>
              <a:t>Identify </a:t>
            </a:r>
            <a:r>
              <a:rPr lang="en-US" sz="2400" dirty="0"/>
              <a:t>your executive sponsor</a:t>
            </a:r>
          </a:p>
          <a:p>
            <a:pPr marL="457200" indent="-457200">
              <a:lnSpc>
                <a:spcPct val="124000"/>
              </a:lnSpc>
              <a:buFont typeface="+mj-lt"/>
              <a:buAutoNum type="arabicPeriod"/>
            </a:pPr>
            <a:r>
              <a:rPr lang="en-US" sz="2400" dirty="0" smtClean="0"/>
              <a:t>Form a </a:t>
            </a:r>
            <a:r>
              <a:rPr lang="en-US" sz="2400" dirty="0"/>
              <a:t>steering committee</a:t>
            </a:r>
          </a:p>
          <a:p>
            <a:pPr marL="457200" indent="-457200">
              <a:lnSpc>
                <a:spcPct val="124000"/>
              </a:lnSpc>
              <a:buFont typeface="+mj-lt"/>
              <a:buAutoNum type="arabicPeriod"/>
            </a:pPr>
            <a:r>
              <a:rPr lang="en-US" sz="2400" dirty="0" smtClean="0"/>
              <a:t>Create </a:t>
            </a:r>
            <a:r>
              <a:rPr lang="en-US" sz="2400" dirty="0"/>
              <a:t>a strategy for leadership engagement and program </a:t>
            </a:r>
            <a:r>
              <a:rPr lang="en-US" sz="2400" dirty="0" smtClean="0"/>
              <a:t>governance</a:t>
            </a:r>
          </a:p>
          <a:p>
            <a:pPr marL="514350" indent="-514350">
              <a:lnSpc>
                <a:spcPct val="150000"/>
              </a:lnSpc>
              <a:buFont typeface="Wingdings" charset="2"/>
              <a:buAutoNum type="arabicPlain"/>
            </a:pPr>
            <a:endParaRPr lang="en-US" dirty="0"/>
          </a:p>
        </p:txBody>
      </p:sp>
    </p:spTree>
    <p:extLst>
      <p:ext uri="{BB962C8B-B14F-4D97-AF65-F5344CB8AC3E}">
        <p14:creationId xmlns:p14="http://schemas.microsoft.com/office/powerpoint/2010/main" val="353144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www.wakefieldbrunswick.com</a:t>
            </a:r>
            <a:endParaRPr lang="en-US" dirty="0"/>
          </a:p>
        </p:txBody>
      </p:sp>
      <p:sp>
        <p:nvSpPr>
          <p:cNvPr id="5" name="Slide Number Placeholder 4"/>
          <p:cNvSpPr>
            <a:spLocks noGrp="1"/>
          </p:cNvSpPr>
          <p:nvPr>
            <p:ph type="sldNum" sz="quarter" idx="12"/>
          </p:nvPr>
        </p:nvSpPr>
        <p:spPr/>
        <p:txBody>
          <a:bodyPr/>
          <a:lstStyle/>
          <a:p>
            <a:fld id="{093CB035-3BB7-AD43-BE7C-B33438FBBAB5}" type="slidenum">
              <a:rPr lang="en-US" smtClean="0"/>
              <a:t>5</a:t>
            </a:fld>
            <a:endParaRPr lang="en-US"/>
          </a:p>
        </p:txBody>
      </p:sp>
      <p:pic>
        <p:nvPicPr>
          <p:cNvPr id="8" name="Picture 7" descr="DSC_005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5185833" cy="34572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34371" y="0"/>
            <a:ext cx="4609629" cy="34572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3377846"/>
            <a:ext cx="4640204" cy="34801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534372" y="3377847"/>
            <a:ext cx="4609628" cy="34801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p:cNvSpPr/>
          <p:nvPr/>
        </p:nvSpPr>
        <p:spPr>
          <a:xfrm>
            <a:off x="1" y="2303059"/>
            <a:ext cx="9144000" cy="2308325"/>
          </a:xfrm>
          <a:prstGeom prst="rect">
            <a:avLst/>
          </a:prstGeom>
          <a:solidFill>
            <a:srgbClr val="FFFFFF">
              <a:alpha val="8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1"/>
            <a:r>
              <a:rPr lang="en-US" sz="3600" dirty="0" smtClean="0">
                <a:solidFill>
                  <a:schemeClr val="tx1"/>
                </a:solidFill>
                <a:latin typeface="Open Sans"/>
                <a:cs typeface="Open Sans"/>
              </a:rPr>
              <a:t>Our work in the field informs the way we advise our clients and design our programs.</a:t>
            </a:r>
            <a:endParaRPr lang="en-US" sz="3600" dirty="0">
              <a:solidFill>
                <a:schemeClr val="tx1"/>
              </a:solidFill>
              <a:latin typeface="Open Sans"/>
              <a:cs typeface="Open Sans"/>
            </a:endParaRPr>
          </a:p>
        </p:txBody>
      </p:sp>
    </p:spTree>
    <p:extLst>
      <p:ext uri="{BB962C8B-B14F-4D97-AF65-F5344CB8AC3E}">
        <p14:creationId xmlns:p14="http://schemas.microsoft.com/office/powerpoint/2010/main" val="376187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8317"/>
            <a:ext cx="7772400" cy="3183346"/>
          </a:xfrm>
        </p:spPr>
        <p:txBody>
          <a:bodyPr>
            <a:normAutofit/>
          </a:bodyPr>
          <a:lstStyle/>
          <a:p>
            <a:r>
              <a:rPr lang="en-US" sz="4400" b="1" dirty="0" smtClean="0"/>
              <a:t>Identifying Essential Services and Applications</a:t>
            </a:r>
            <a:br>
              <a:rPr lang="en-US" sz="4400" b="1" dirty="0" smtClean="0"/>
            </a:br>
            <a:r>
              <a:rPr lang="en-US" sz="3600" b="1" dirty="0" smtClean="0"/>
              <a:t>(Data I)</a:t>
            </a:r>
            <a:endParaRPr lang="en-US" sz="3600" b="1" dirty="0"/>
          </a:p>
        </p:txBody>
      </p:sp>
      <p:sp>
        <p:nvSpPr>
          <p:cNvPr id="3" name="Subtitle 2"/>
          <p:cNvSpPr>
            <a:spLocks noGrp="1"/>
          </p:cNvSpPr>
          <p:nvPr>
            <p:ph type="subTitle" idx="1"/>
          </p:nvPr>
        </p:nvSpPr>
        <p:spPr>
          <a:xfrm>
            <a:off x="437323" y="4627659"/>
            <a:ext cx="8189842" cy="1384852"/>
          </a:xfrm>
        </p:spPr>
        <p:txBody>
          <a:bodyPr>
            <a:normAutofit fontScale="92500" lnSpcReduction="20000"/>
          </a:bodyPr>
          <a:lstStyle/>
          <a:p>
            <a:r>
              <a:rPr lang="en-US" sz="2400" dirty="0" smtClean="0"/>
              <a:t>Module 3</a:t>
            </a:r>
          </a:p>
          <a:p>
            <a:endParaRPr lang="en-US" sz="2400" dirty="0" smtClean="0"/>
          </a:p>
          <a:p>
            <a:r>
              <a:rPr lang="en-US" sz="2400" dirty="0" smtClean="0"/>
              <a:t>Minnesota Healthcare System</a:t>
            </a:r>
          </a:p>
          <a:p>
            <a:r>
              <a:rPr lang="en-US" sz="2400" dirty="0" smtClean="0"/>
              <a:t>Business Continuity Planning Workshop</a:t>
            </a:r>
            <a:endParaRPr lang="en-US" sz="2400" dirty="0"/>
          </a:p>
        </p:txBody>
      </p:sp>
      <p:sp>
        <p:nvSpPr>
          <p:cNvPr id="4" name="Footer Placeholder 3"/>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algn="ctr">
              <a:defRPr sz="1100">
                <a:solidFill>
                  <a:schemeClr val="tx1">
                    <a:tint val="75000"/>
                  </a:schemeClr>
                </a:solidFill>
                <a:latin typeface="Open Sans"/>
                <a:cs typeface="Open Sans"/>
              </a:defRPr>
            </a:lvl1pPr>
          </a:lstStyle>
          <a:p>
            <a:r>
              <a:rPr lang="en-US" dirty="0"/>
              <a:t>www.wakefieldbrunswick.com</a:t>
            </a:r>
          </a:p>
        </p:txBody>
      </p:sp>
      <p:sp>
        <p:nvSpPr>
          <p:cNvPr id="5" name="Slide Number Placeholder 4"/>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a:defRPr sz="1100">
                <a:solidFill>
                  <a:schemeClr val="tx1">
                    <a:tint val="75000"/>
                  </a:schemeClr>
                </a:solidFill>
                <a:latin typeface="Open Sans"/>
                <a:cs typeface="Open Sans"/>
              </a:defRPr>
            </a:lvl1pPr>
          </a:lstStyle>
          <a:p>
            <a:fld id="{20A2D9D9-9622-9C43-B790-079379D2BF15}" type="slidenum">
              <a:rPr lang="en-US"/>
              <a:pPr/>
              <a:t>50</a:t>
            </a:fld>
            <a:endParaRPr lang="en-US" dirty="0"/>
          </a:p>
        </p:txBody>
      </p:sp>
    </p:spTree>
    <p:extLst>
      <p:ext uri="{BB962C8B-B14F-4D97-AF65-F5344CB8AC3E}">
        <p14:creationId xmlns:p14="http://schemas.microsoft.com/office/powerpoint/2010/main" val="67535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r>
              <a:rPr lang="en-US" smtClean="0"/>
              <a:t>www.wakefieldbrunswick.com</a:t>
            </a:r>
            <a:endParaRPr lang="en-US" dirty="0"/>
          </a:p>
        </p:txBody>
      </p:sp>
      <p:sp>
        <p:nvSpPr>
          <p:cNvPr id="6" name="Slide Number Placeholder 5"/>
          <p:cNvSpPr>
            <a:spLocks noGrp="1"/>
          </p:cNvSpPr>
          <p:nvPr>
            <p:ph type="sldNum" sz="quarter" idx="12"/>
          </p:nvPr>
        </p:nvSpPr>
        <p:spPr/>
        <p:txBody>
          <a:bodyPr/>
          <a:lstStyle/>
          <a:p>
            <a:fld id="{093CB035-3BB7-AD43-BE7C-B33438FBBAB5}" type="slidenum">
              <a:rPr lang="en-US" smtClean="0"/>
              <a:t>51</a:t>
            </a:fld>
            <a:endParaRPr lang="en-US"/>
          </a:p>
        </p:txBody>
      </p:sp>
      <p:sp>
        <p:nvSpPr>
          <p:cNvPr id="8" name="Rounded Rectangle 7"/>
          <p:cNvSpPr/>
          <p:nvPr/>
        </p:nvSpPr>
        <p:spPr>
          <a:xfrm>
            <a:off x="853833" y="2072139"/>
            <a:ext cx="1019741" cy="1019921"/>
          </a:xfrm>
          <a:prstGeom prst="roundRect">
            <a:avLst/>
          </a:prstGeom>
          <a:gradFill flip="none" rotWithShape="1">
            <a:gsLst>
              <a:gs pos="0">
                <a:schemeClr val="accent1">
                  <a:tint val="100000"/>
                  <a:shade val="100000"/>
                  <a:satMod val="130000"/>
                  <a:alpha val="37000"/>
                </a:schemeClr>
              </a:gs>
              <a:gs pos="100000">
                <a:schemeClr val="accent1">
                  <a:tint val="50000"/>
                  <a:shade val="100000"/>
                  <a:satMod val="350000"/>
                  <a:alpha val="37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latin typeface="Wingdings" charset="2"/>
                <a:cs typeface="Wingdings" charset="2"/>
              </a:rPr>
              <a:t>lll</a:t>
            </a:r>
            <a:endParaRPr lang="en-US" dirty="0">
              <a:solidFill>
                <a:schemeClr val="bg1"/>
              </a:solidFill>
              <a:latin typeface="Wingdings" charset="2"/>
              <a:cs typeface="Wingdings" charset="2"/>
            </a:endParaRPr>
          </a:p>
        </p:txBody>
      </p:sp>
      <p:sp>
        <p:nvSpPr>
          <p:cNvPr id="9" name="Content Placeholder 3"/>
          <p:cNvSpPr>
            <a:spLocks noGrp="1"/>
          </p:cNvSpPr>
          <p:nvPr>
            <p:ph sz="half" idx="2"/>
          </p:nvPr>
        </p:nvSpPr>
        <p:spPr>
          <a:xfrm>
            <a:off x="2297927" y="1600200"/>
            <a:ext cx="6388873" cy="4525963"/>
          </a:xfrm>
        </p:spPr>
        <p:txBody>
          <a:bodyPr/>
          <a:lstStyle/>
          <a:p>
            <a:pPr marL="514350" indent="-514350">
              <a:spcBef>
                <a:spcPts val="600"/>
              </a:spcBef>
              <a:spcAft>
                <a:spcPts val="600"/>
              </a:spcAft>
              <a:buFont typeface="+mj-lt"/>
              <a:buAutoNum type="arabicPeriod"/>
            </a:pPr>
            <a:r>
              <a:rPr lang="en-US" sz="2400" dirty="0" smtClean="0"/>
              <a:t>How to identify and engage key </a:t>
            </a:r>
            <a:r>
              <a:rPr lang="en-US" sz="2400" dirty="0"/>
              <a:t>operational </a:t>
            </a:r>
            <a:r>
              <a:rPr lang="en-US" sz="2400" dirty="0" smtClean="0"/>
              <a:t>unit representatives</a:t>
            </a:r>
          </a:p>
          <a:p>
            <a:pPr marL="514350" indent="-514350">
              <a:spcBef>
                <a:spcPts val="600"/>
              </a:spcBef>
              <a:spcAft>
                <a:spcPts val="600"/>
              </a:spcAft>
              <a:buFont typeface="+mj-lt"/>
              <a:buAutoNum type="arabicPeriod"/>
            </a:pPr>
            <a:r>
              <a:rPr lang="en-US" sz="2400" dirty="0"/>
              <a:t>D</a:t>
            </a:r>
            <a:r>
              <a:rPr lang="en-US" sz="2400" dirty="0" smtClean="0"/>
              <a:t>ifferent types of interview questions and their uses</a:t>
            </a:r>
            <a:endParaRPr lang="en-US" sz="2400" dirty="0"/>
          </a:p>
          <a:p>
            <a:pPr marL="514350" indent="-514350">
              <a:spcBef>
                <a:spcPts val="600"/>
              </a:spcBef>
              <a:spcAft>
                <a:spcPts val="600"/>
              </a:spcAft>
              <a:buFont typeface="+mj-lt"/>
              <a:buAutoNum type="arabicPeriod"/>
            </a:pPr>
            <a:r>
              <a:rPr lang="en-US" sz="2400" dirty="0" smtClean="0"/>
              <a:t>How to conduct </a:t>
            </a:r>
            <a:r>
              <a:rPr lang="en-US" sz="2400" dirty="0"/>
              <a:t>an </a:t>
            </a:r>
            <a:r>
              <a:rPr lang="en-US" sz="2400" dirty="0" smtClean="0"/>
              <a:t>interview</a:t>
            </a:r>
          </a:p>
          <a:p>
            <a:pPr marL="514350" indent="-514350">
              <a:spcBef>
                <a:spcPts val="600"/>
              </a:spcBef>
              <a:spcAft>
                <a:spcPts val="600"/>
              </a:spcAft>
              <a:buFont typeface="+mj-lt"/>
              <a:buAutoNum type="arabicPeriod"/>
            </a:pPr>
            <a:r>
              <a:rPr lang="en-US" sz="2400" dirty="0" smtClean="0"/>
              <a:t>How to document information obtained in the interview</a:t>
            </a:r>
            <a:endParaRPr lang="en-US" dirty="0"/>
          </a:p>
        </p:txBody>
      </p:sp>
      <p:sp>
        <p:nvSpPr>
          <p:cNvPr id="10" name="Title 1"/>
          <p:cNvSpPr>
            <a:spLocks noGrp="1"/>
          </p:cNvSpPr>
          <p:nvPr>
            <p:ph type="title"/>
          </p:nvPr>
        </p:nvSpPr>
        <p:spPr>
          <a:xfrm>
            <a:off x="457200" y="274638"/>
            <a:ext cx="8229600" cy="1143000"/>
          </a:xfrm>
        </p:spPr>
        <p:txBody>
          <a:bodyPr>
            <a:noAutofit/>
          </a:bodyPr>
          <a:lstStyle/>
          <a:p>
            <a:r>
              <a:rPr lang="en-US" sz="3200" b="1" dirty="0" smtClean="0"/>
              <a:t>At the end of </a:t>
            </a:r>
            <a:r>
              <a:rPr lang="en-US" sz="3200" b="1" dirty="0"/>
              <a:t>M</a:t>
            </a:r>
            <a:r>
              <a:rPr lang="en-US" sz="3200" b="1" dirty="0" smtClean="0"/>
              <a:t>odule 3 you will know </a:t>
            </a:r>
            <a:r>
              <a:rPr lang="en-US" sz="3200" dirty="0" smtClean="0"/>
              <a:t>…</a:t>
            </a:r>
            <a:endParaRPr lang="en-US" sz="3200" b="1" dirty="0"/>
          </a:p>
        </p:txBody>
      </p:sp>
    </p:spTree>
    <p:extLst>
      <p:ext uri="{BB962C8B-B14F-4D97-AF65-F5344CB8AC3E}">
        <p14:creationId xmlns:p14="http://schemas.microsoft.com/office/powerpoint/2010/main" val="17017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Purpose</a:t>
            </a:r>
            <a:endParaRPr lang="en-US" sz="3600" b="1" dirty="0"/>
          </a:p>
        </p:txBody>
      </p:sp>
      <p:sp>
        <p:nvSpPr>
          <p:cNvPr id="3" name="Content Placeholder 2"/>
          <p:cNvSpPr>
            <a:spLocks noGrp="1"/>
          </p:cNvSpPr>
          <p:nvPr>
            <p:ph idx="1"/>
          </p:nvPr>
        </p:nvSpPr>
        <p:spPr>
          <a:xfrm>
            <a:off x="457200" y="1598084"/>
            <a:ext cx="8229600" cy="3527119"/>
          </a:xfrm>
          <a:noFill/>
        </p:spPr>
        <p:txBody>
          <a:bodyPr vert="horz" wrap="square" lIns="91440" tIns="45720" rIns="91440" bIns="45720" rtlCol="0">
            <a:spAutoFit/>
          </a:bodyPr>
          <a:lstStyle/>
          <a:p>
            <a:pPr marL="461963" indent="-461963">
              <a:spcAft>
                <a:spcPts val="1800"/>
              </a:spcAft>
              <a:buFont typeface="Wingdings" charset="2"/>
              <a:buChar char="q"/>
            </a:pPr>
            <a:r>
              <a:rPr lang="en-US" sz="2400" dirty="0"/>
              <a:t>Define the essential functions, services</a:t>
            </a:r>
          </a:p>
          <a:p>
            <a:pPr marL="461963" indent="-461963">
              <a:spcAft>
                <a:spcPts val="1800"/>
              </a:spcAft>
              <a:buFont typeface="Wingdings" charset="2"/>
              <a:buChar char="q"/>
            </a:pPr>
            <a:r>
              <a:rPr lang="en-US" sz="2400" dirty="0"/>
              <a:t>Determine the realistic impact of unplanned disruptions</a:t>
            </a:r>
          </a:p>
          <a:p>
            <a:pPr marL="461963" indent="-461963">
              <a:spcAft>
                <a:spcPts val="1800"/>
              </a:spcAft>
              <a:buFont typeface="Wingdings" charset="2"/>
              <a:buChar char="q"/>
            </a:pPr>
            <a:r>
              <a:rPr lang="en-US" sz="2400" dirty="0"/>
              <a:t>Identify applications and systems required</a:t>
            </a:r>
          </a:p>
          <a:p>
            <a:pPr marL="461963" indent="-461963">
              <a:spcAft>
                <a:spcPts val="1800"/>
              </a:spcAft>
              <a:buFont typeface="Wingdings" charset="2"/>
              <a:buChar char="q"/>
            </a:pPr>
            <a:r>
              <a:rPr lang="en-US" sz="2400" dirty="0"/>
              <a:t>Identify organizational and IT systems interdependencies</a:t>
            </a:r>
          </a:p>
          <a:p>
            <a:pPr marL="461963" indent="-461963">
              <a:spcAft>
                <a:spcPts val="1800"/>
              </a:spcAft>
              <a:buFont typeface="Wingdings" charset="2"/>
              <a:buChar char="q"/>
            </a:pPr>
            <a:r>
              <a:rPr lang="en-US" sz="2400" dirty="0"/>
              <a:t>Identify high level recovery actions and </a:t>
            </a:r>
            <a:r>
              <a:rPr lang="en-US" sz="2400" dirty="0" smtClean="0"/>
              <a:t>strategies</a:t>
            </a:r>
            <a:endParaRPr lang="en-US" sz="2400" dirty="0"/>
          </a:p>
        </p:txBody>
      </p:sp>
      <p:sp>
        <p:nvSpPr>
          <p:cNvPr id="5" name="Footer Placeholder 3"/>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algn="ctr">
              <a:defRPr sz="1100">
                <a:solidFill>
                  <a:schemeClr val="tx1">
                    <a:tint val="75000"/>
                  </a:schemeClr>
                </a:solidFill>
                <a:latin typeface="Open Sans"/>
                <a:cs typeface="Open Sans"/>
              </a:defRPr>
            </a:lvl1pPr>
          </a:lstStyle>
          <a:p>
            <a:r>
              <a:rPr lang="en-US" dirty="0"/>
              <a:t>www.wakefieldbrunswick.com</a:t>
            </a:r>
          </a:p>
        </p:txBody>
      </p:sp>
      <p:sp>
        <p:nvSpPr>
          <p:cNvPr id="6" name="Slide Number Placeholder 4"/>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a:defRPr sz="1100">
                <a:solidFill>
                  <a:schemeClr val="tx1">
                    <a:tint val="75000"/>
                  </a:schemeClr>
                </a:solidFill>
                <a:latin typeface="Open Sans"/>
                <a:cs typeface="Open Sans"/>
              </a:defRPr>
            </a:lvl1pPr>
          </a:lstStyle>
          <a:p>
            <a:fld id="{20A2D9D9-9622-9C43-B790-079379D2BF15}" type="slidenum">
              <a:rPr lang="en-US"/>
              <a:pPr/>
              <a:t>52</a:t>
            </a:fld>
            <a:endParaRPr lang="en-US" dirty="0"/>
          </a:p>
        </p:txBody>
      </p:sp>
    </p:spTree>
    <p:extLst>
      <p:ext uri="{BB962C8B-B14F-4D97-AF65-F5344CB8AC3E}">
        <p14:creationId xmlns:p14="http://schemas.microsoft.com/office/powerpoint/2010/main" val="398868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dirty="0" err="1" smtClean="0"/>
              <a:t>www.wakefieldbrunswick.com</a:t>
            </a:r>
            <a:endParaRPr lang="en-US" dirty="0"/>
          </a:p>
        </p:txBody>
      </p:sp>
      <p:sp>
        <p:nvSpPr>
          <p:cNvPr id="13" name="Slide Number Placeholder 12"/>
          <p:cNvSpPr>
            <a:spLocks noGrp="1"/>
          </p:cNvSpPr>
          <p:nvPr>
            <p:ph type="sldNum" sz="quarter" idx="11"/>
          </p:nvPr>
        </p:nvSpPr>
        <p:spPr/>
        <p:txBody>
          <a:bodyPr/>
          <a:lstStyle/>
          <a:p>
            <a:fld id="{093CB035-3BB7-AD43-BE7C-B33438FBBAB5}" type="slidenum">
              <a:rPr lang="en-US" smtClean="0"/>
              <a:pPr/>
              <a:t>53</a:t>
            </a:fld>
            <a:endParaRPr lang="en-US"/>
          </a:p>
        </p:txBody>
      </p:sp>
      <p:sp>
        <p:nvSpPr>
          <p:cNvPr id="2" name="Rectangle 1"/>
          <p:cNvSpPr/>
          <p:nvPr/>
        </p:nvSpPr>
        <p:spPr>
          <a:xfrm>
            <a:off x="457200" y="1634671"/>
            <a:ext cx="8229600" cy="3410164"/>
          </a:xfrm>
          <a:prstGeom prst="rect">
            <a:avLst/>
          </a:prstGeom>
        </p:spPr>
        <p:txBody>
          <a:bodyPr wrap="square">
            <a:spAutoFit/>
          </a:bodyPr>
          <a:lstStyle/>
          <a:p>
            <a:pPr marL="461963" indent="-461963">
              <a:lnSpc>
                <a:spcPct val="120000"/>
              </a:lnSpc>
              <a:spcAft>
                <a:spcPts val="1800"/>
              </a:spcAft>
              <a:buFont typeface="Wingdings" charset="2"/>
              <a:buChar char="q"/>
            </a:pPr>
            <a:r>
              <a:rPr lang="en-US" sz="2400" dirty="0">
                <a:solidFill>
                  <a:srgbClr val="535357"/>
                </a:solidFill>
                <a:latin typeface="Open Sans"/>
                <a:cs typeface="Open Sans"/>
              </a:rPr>
              <a:t>Start Simple – no more than 10 </a:t>
            </a:r>
            <a:r>
              <a:rPr lang="en-US" sz="2400" dirty="0" smtClean="0">
                <a:solidFill>
                  <a:srgbClr val="535357"/>
                </a:solidFill>
                <a:latin typeface="Open Sans"/>
                <a:cs typeface="Open Sans"/>
              </a:rPr>
              <a:t>questions</a:t>
            </a:r>
          </a:p>
          <a:p>
            <a:pPr marL="461963" indent="-461963">
              <a:lnSpc>
                <a:spcPct val="120000"/>
              </a:lnSpc>
              <a:buFont typeface="Wingdings" charset="2"/>
              <a:buChar char="q"/>
            </a:pPr>
            <a:r>
              <a:rPr lang="en-US" sz="2400" dirty="0" smtClean="0">
                <a:solidFill>
                  <a:srgbClr val="535357"/>
                </a:solidFill>
                <a:latin typeface="Open Sans"/>
                <a:cs typeface="Open Sans"/>
              </a:rPr>
              <a:t>Understand the desired outcomes</a:t>
            </a:r>
          </a:p>
          <a:p>
            <a:pPr marL="803275" lvl="1" indent="-341313">
              <a:lnSpc>
                <a:spcPct val="110000"/>
              </a:lnSpc>
              <a:spcBef>
                <a:spcPts val="600"/>
              </a:spcBef>
              <a:buFont typeface="Wingdings" charset="2"/>
              <a:buChar char="ü"/>
            </a:pPr>
            <a:r>
              <a:rPr lang="en-US" dirty="0">
                <a:latin typeface="Open Sans"/>
                <a:cs typeface="Open Sans"/>
              </a:rPr>
              <a:t>Essential functions and applications</a:t>
            </a:r>
          </a:p>
          <a:p>
            <a:pPr marL="803275" lvl="1" indent="-341313">
              <a:lnSpc>
                <a:spcPct val="110000"/>
              </a:lnSpc>
              <a:buFont typeface="Wingdings" charset="2"/>
              <a:buChar char="ü"/>
            </a:pPr>
            <a:r>
              <a:rPr lang="en-US" dirty="0">
                <a:latin typeface="Open Sans"/>
                <a:cs typeface="Open Sans"/>
              </a:rPr>
              <a:t>Impact of service interruptions</a:t>
            </a:r>
          </a:p>
          <a:p>
            <a:pPr marL="803275" lvl="1" indent="-341313">
              <a:lnSpc>
                <a:spcPct val="110000"/>
              </a:lnSpc>
              <a:buFont typeface="Wingdings" charset="2"/>
              <a:buChar char="ü"/>
            </a:pPr>
            <a:r>
              <a:rPr lang="en-US" dirty="0">
                <a:latin typeface="Open Sans"/>
                <a:cs typeface="Open Sans"/>
              </a:rPr>
              <a:t>Recovery actions</a:t>
            </a:r>
          </a:p>
          <a:p>
            <a:pPr marL="803275" lvl="1" indent="-341313">
              <a:lnSpc>
                <a:spcPct val="110000"/>
              </a:lnSpc>
              <a:buFont typeface="Wingdings" charset="2"/>
              <a:buChar char="ü"/>
            </a:pPr>
            <a:r>
              <a:rPr lang="en-US" dirty="0">
                <a:latin typeface="Open Sans"/>
                <a:cs typeface="Open Sans"/>
              </a:rPr>
              <a:t>Vital records </a:t>
            </a:r>
          </a:p>
          <a:p>
            <a:pPr marL="803275" lvl="1" indent="-341313">
              <a:lnSpc>
                <a:spcPct val="110000"/>
              </a:lnSpc>
              <a:spcAft>
                <a:spcPts val="1800"/>
              </a:spcAft>
              <a:buFont typeface="Wingdings" charset="2"/>
              <a:buChar char="ü"/>
            </a:pPr>
            <a:r>
              <a:rPr lang="en-US" dirty="0">
                <a:latin typeface="Open Sans"/>
                <a:cs typeface="Open Sans"/>
              </a:rPr>
              <a:t>Vital equipment</a:t>
            </a:r>
          </a:p>
          <a:p>
            <a:pPr marL="574675" indent="-457200">
              <a:lnSpc>
                <a:spcPct val="120000"/>
              </a:lnSpc>
              <a:spcAft>
                <a:spcPts val="1800"/>
              </a:spcAft>
              <a:buFont typeface="Wingdings" charset="2"/>
              <a:buChar char="q"/>
            </a:pPr>
            <a:endParaRPr lang="en-US" sz="2000" dirty="0" smtClean="0">
              <a:solidFill>
                <a:srgbClr val="535357"/>
              </a:solidFill>
              <a:latin typeface="Open Sans"/>
              <a:cs typeface="Open Sans"/>
            </a:endParaRPr>
          </a:p>
        </p:txBody>
      </p:sp>
      <p:sp>
        <p:nvSpPr>
          <p:cNvPr id="3" name="Title 2"/>
          <p:cNvSpPr>
            <a:spLocks noGrp="1"/>
          </p:cNvSpPr>
          <p:nvPr>
            <p:ph type="title"/>
          </p:nvPr>
        </p:nvSpPr>
        <p:spPr>
          <a:xfrm>
            <a:off x="457200" y="265591"/>
            <a:ext cx="8229600" cy="1143000"/>
          </a:xfrm>
        </p:spPr>
        <p:txBody>
          <a:bodyPr vert="horz" lIns="91440" tIns="45720" rIns="91440" bIns="45720" rtlCol="0" anchor="ctr">
            <a:normAutofit/>
          </a:bodyPr>
          <a:lstStyle/>
          <a:p>
            <a:r>
              <a:rPr lang="en-US" sz="3600" b="1" dirty="0"/>
              <a:t>Develop interview questions</a:t>
            </a:r>
          </a:p>
        </p:txBody>
      </p:sp>
    </p:spTree>
    <p:extLst>
      <p:ext uri="{BB962C8B-B14F-4D97-AF65-F5344CB8AC3E}">
        <p14:creationId xmlns:p14="http://schemas.microsoft.com/office/powerpoint/2010/main" val="211803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74638"/>
            <a:ext cx="8229600" cy="953028"/>
          </a:xfrm>
        </p:spPr>
        <p:txBody>
          <a:bodyPr>
            <a:normAutofit fontScale="90000"/>
          </a:bodyPr>
          <a:lstStyle/>
          <a:p>
            <a:r>
              <a:rPr lang="en-US" sz="3600" b="1" dirty="0" smtClean="0"/>
              <a:t>Exercise – Developing Questionnaire</a:t>
            </a:r>
            <a:endParaRPr lang="en-US" sz="3600" b="1" dirty="0"/>
          </a:p>
        </p:txBody>
      </p:sp>
      <p:grpSp>
        <p:nvGrpSpPr>
          <p:cNvPr id="9" name="Group 8"/>
          <p:cNvGrpSpPr/>
          <p:nvPr/>
        </p:nvGrpSpPr>
        <p:grpSpPr>
          <a:xfrm>
            <a:off x="455563" y="277186"/>
            <a:ext cx="8237713" cy="1143002"/>
            <a:chOff x="455563" y="277186"/>
            <a:chExt cx="8237713" cy="1143002"/>
          </a:xfrm>
        </p:grpSpPr>
        <p:sp>
          <p:nvSpPr>
            <p:cNvPr id="10" name="Title 2"/>
            <p:cNvSpPr txBox="1">
              <a:spLocks/>
            </p:cNvSpPr>
            <p:nvPr/>
          </p:nvSpPr>
          <p:spPr>
            <a:xfrm>
              <a:off x="457200" y="277187"/>
              <a:ext cx="8229600" cy="1143000"/>
            </a:xfrm>
            <a:prstGeom prst="rect">
              <a:avLst/>
            </a:prstGeom>
            <a:solidFill>
              <a:schemeClr val="tx2">
                <a:lumMod val="40000"/>
                <a:lumOff val="60000"/>
              </a:scheme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rgbClr val="535357"/>
                  </a:solidFill>
                  <a:latin typeface="Open Sans Semibold"/>
                  <a:ea typeface="+mj-ea"/>
                  <a:cs typeface="Open Sans Semibold"/>
                </a:defRPr>
              </a:lvl1pPr>
            </a:lstStyle>
            <a:p>
              <a:pPr>
                <a:lnSpc>
                  <a:spcPct val="120000"/>
                </a:lnSpc>
                <a:spcAft>
                  <a:spcPts val="600"/>
                </a:spcAft>
                <a:defRPr/>
              </a:pPr>
              <a:r>
                <a:rPr lang="en-US" b="1" dirty="0" smtClean="0">
                  <a:solidFill>
                    <a:srgbClr val="444444"/>
                  </a:solidFill>
                </a:rPr>
                <a:t>Exercise – 5a</a:t>
              </a:r>
              <a:endParaRPr lang="en-US" dirty="0"/>
            </a:p>
          </p:txBody>
        </p:sp>
        <p:pic>
          <p:nvPicPr>
            <p:cNvPr id="11" name="Picture 10"/>
            <p:cNvPicPr>
              <a:picLocks noChangeAspect="1"/>
            </p:cNvPicPr>
            <p:nvPr/>
          </p:nvPicPr>
          <p:blipFill rotWithShape="1">
            <a:blip r:embed="rId3"/>
            <a:srcRect t="9357" b="11306"/>
            <a:stretch/>
          </p:blipFill>
          <p:spPr>
            <a:xfrm>
              <a:off x="455563" y="277187"/>
              <a:ext cx="906305" cy="1143001"/>
            </a:xfrm>
            <a:prstGeom prst="rect">
              <a:avLst/>
            </a:prstGeom>
          </p:spPr>
        </p:pic>
        <p:pic>
          <p:nvPicPr>
            <p:cNvPr id="12" name="Picture 11"/>
            <p:cNvPicPr>
              <a:picLocks noChangeAspect="1"/>
            </p:cNvPicPr>
            <p:nvPr/>
          </p:nvPicPr>
          <p:blipFill rotWithShape="1">
            <a:blip r:embed="rId3"/>
            <a:srcRect t="9357" b="11306"/>
            <a:stretch/>
          </p:blipFill>
          <p:spPr>
            <a:xfrm>
              <a:off x="7786971" y="277186"/>
              <a:ext cx="906305" cy="1143001"/>
            </a:xfrm>
            <a:prstGeom prst="rect">
              <a:avLst/>
            </a:prstGeom>
          </p:spPr>
        </p:pic>
      </p:grpSp>
      <p:sp>
        <p:nvSpPr>
          <p:cNvPr id="17" name="Content Placeholder 2"/>
          <p:cNvSpPr>
            <a:spLocks noGrp="1"/>
          </p:cNvSpPr>
          <p:nvPr>
            <p:ph idx="1"/>
          </p:nvPr>
        </p:nvSpPr>
        <p:spPr>
          <a:xfrm>
            <a:off x="463681" y="1698710"/>
            <a:ext cx="8229600" cy="4517264"/>
          </a:xfrm>
          <a:ln w="38100"/>
        </p:spPr>
        <p:style>
          <a:lnRef idx="2">
            <a:schemeClr val="accent1"/>
          </a:lnRef>
          <a:fillRef idx="1">
            <a:schemeClr val="lt1"/>
          </a:fillRef>
          <a:effectRef idx="0">
            <a:schemeClr val="accent1"/>
          </a:effectRef>
          <a:fontRef idx="minor">
            <a:schemeClr val="dk1"/>
          </a:fontRef>
        </p:style>
        <p:txBody>
          <a:bodyPr>
            <a:noAutofit/>
          </a:bodyPr>
          <a:lstStyle/>
          <a:p>
            <a:pPr marL="457200" algn="ctr">
              <a:spcBef>
                <a:spcPts val="0"/>
              </a:spcBef>
              <a:spcAft>
                <a:spcPts val="1200"/>
              </a:spcAft>
              <a:buSzPct val="150000"/>
            </a:pPr>
            <a:r>
              <a:rPr lang="en-US" b="1" dirty="0" smtClean="0">
                <a:solidFill>
                  <a:srgbClr val="17375E"/>
                </a:solidFill>
                <a:latin typeface="Open Sans Semibold"/>
              </a:rPr>
              <a:t>Developing and conducting interviews - I</a:t>
            </a:r>
          </a:p>
          <a:p>
            <a:pPr marL="514350" indent="-457200">
              <a:lnSpc>
                <a:spcPct val="114000"/>
              </a:lnSpc>
              <a:buFont typeface="+mj-lt"/>
              <a:buAutoNum type="arabicPeriod"/>
            </a:pPr>
            <a:r>
              <a:rPr lang="en-US" sz="2000" dirty="0">
                <a:latin typeface="Open Sans"/>
              </a:rPr>
              <a:t>Refer to </a:t>
            </a:r>
            <a:r>
              <a:rPr lang="en-US" sz="2000" b="1" i="1" dirty="0">
                <a:solidFill>
                  <a:srgbClr val="506092"/>
                </a:solidFill>
                <a:latin typeface="Open Sans"/>
              </a:rPr>
              <a:t>“BCP Demo - Questionnaire” </a:t>
            </a:r>
            <a:r>
              <a:rPr lang="en-US" sz="2000" dirty="0">
                <a:latin typeface="Open Sans"/>
              </a:rPr>
              <a:t>in your </a:t>
            </a:r>
            <a:r>
              <a:rPr lang="en-US" sz="2000" dirty="0" smtClean="0">
                <a:latin typeface="Open Sans"/>
              </a:rPr>
              <a:t>exercise workbook</a:t>
            </a:r>
            <a:endParaRPr lang="en-US" sz="2000" dirty="0">
              <a:latin typeface="Open Sans"/>
            </a:endParaRPr>
          </a:p>
          <a:p>
            <a:pPr marL="514350" indent="-457200">
              <a:lnSpc>
                <a:spcPct val="114000"/>
              </a:lnSpc>
              <a:buFont typeface="+mj-lt"/>
              <a:buAutoNum type="arabicPeriod"/>
            </a:pPr>
            <a:r>
              <a:rPr lang="en-US" sz="2000" dirty="0">
                <a:latin typeface="Open Sans"/>
              </a:rPr>
              <a:t>Review example questions</a:t>
            </a:r>
          </a:p>
          <a:p>
            <a:pPr marL="514350" indent="-457200">
              <a:lnSpc>
                <a:spcPct val="114000"/>
              </a:lnSpc>
              <a:buFont typeface="+mj-lt"/>
              <a:buAutoNum type="arabicPeriod"/>
            </a:pPr>
            <a:r>
              <a:rPr lang="en-US" sz="2000" dirty="0">
                <a:latin typeface="Open Sans"/>
              </a:rPr>
              <a:t>Set objectives for your BIA</a:t>
            </a:r>
          </a:p>
          <a:p>
            <a:pPr marL="514350" indent="-457200">
              <a:lnSpc>
                <a:spcPct val="114000"/>
              </a:lnSpc>
              <a:buFont typeface="+mj-lt"/>
              <a:buAutoNum type="arabicPeriod"/>
            </a:pPr>
            <a:r>
              <a:rPr lang="en-US" sz="2000" dirty="0">
                <a:latin typeface="Open Sans"/>
              </a:rPr>
              <a:t>Develop your questions</a:t>
            </a:r>
          </a:p>
          <a:p>
            <a:pPr lvl="1" indent="-339725">
              <a:lnSpc>
                <a:spcPct val="114000"/>
              </a:lnSpc>
              <a:spcBef>
                <a:spcPts val="600"/>
              </a:spcBef>
            </a:pPr>
            <a:r>
              <a:rPr lang="en-US" sz="2000" dirty="0">
                <a:latin typeface="Open Sans"/>
              </a:rPr>
              <a:t>Questions that result in measurable data</a:t>
            </a:r>
          </a:p>
          <a:p>
            <a:pPr lvl="1" indent="-339725">
              <a:lnSpc>
                <a:spcPct val="114000"/>
              </a:lnSpc>
              <a:spcBef>
                <a:spcPts val="600"/>
              </a:spcBef>
            </a:pPr>
            <a:r>
              <a:rPr lang="en-US" sz="2000" dirty="0">
                <a:latin typeface="Open Sans"/>
              </a:rPr>
              <a:t>Avoid highly subjective questions</a:t>
            </a:r>
          </a:p>
          <a:p>
            <a:pPr lvl="1" indent="-339725">
              <a:lnSpc>
                <a:spcPct val="114000"/>
              </a:lnSpc>
              <a:spcBef>
                <a:spcPts val="600"/>
              </a:spcBef>
            </a:pPr>
            <a:r>
              <a:rPr lang="en-US" sz="2000" dirty="0">
                <a:latin typeface="Open Sans"/>
              </a:rPr>
              <a:t>Give specific examples for them to consider</a:t>
            </a:r>
          </a:p>
          <a:p>
            <a:pPr marL="0" indent="0">
              <a:buNone/>
            </a:pPr>
            <a:endParaRPr lang="en-US" sz="2000" dirty="0" smtClean="0">
              <a:solidFill>
                <a:srgbClr val="17375E"/>
              </a:solidFill>
              <a:latin typeface="Open Sans"/>
              <a:cs typeface="Tw Cen MT"/>
            </a:endParaRPr>
          </a:p>
          <a:p>
            <a:endParaRPr lang="en-US" sz="2000" dirty="0" smtClean="0">
              <a:solidFill>
                <a:srgbClr val="17375E"/>
              </a:solidFill>
              <a:latin typeface="Open Sans"/>
              <a:cs typeface="Tw Cen MT"/>
            </a:endParaRPr>
          </a:p>
          <a:p>
            <a:pPr marL="0" indent="0">
              <a:buNone/>
            </a:pPr>
            <a:endParaRPr lang="en-US" sz="2000" dirty="0" smtClean="0">
              <a:solidFill>
                <a:srgbClr val="17375E"/>
              </a:solidFill>
              <a:latin typeface="Open Sans"/>
              <a:cs typeface="Tw Cen MT"/>
            </a:endParaRPr>
          </a:p>
          <a:p>
            <a:pPr marL="0" indent="0">
              <a:buNone/>
            </a:pPr>
            <a:endParaRPr lang="en-US" sz="2000" dirty="0">
              <a:solidFill>
                <a:srgbClr val="17375E"/>
              </a:solidFill>
              <a:latin typeface="Open Sans"/>
              <a:cs typeface="Tw Cen MT"/>
            </a:endParaRPr>
          </a:p>
          <a:p>
            <a:pPr marL="0" indent="0">
              <a:buNone/>
            </a:pPr>
            <a:endParaRPr lang="en-US" sz="2000" dirty="0" smtClean="0">
              <a:solidFill>
                <a:srgbClr val="17375E"/>
              </a:solidFill>
              <a:latin typeface="Open Sans"/>
              <a:cs typeface="Tw Cen MT"/>
            </a:endParaRPr>
          </a:p>
          <a:p>
            <a:endParaRPr lang="en-US" sz="2000" dirty="0">
              <a:solidFill>
                <a:srgbClr val="17375E"/>
              </a:solidFill>
              <a:latin typeface="Open Sans"/>
              <a:cs typeface="Tw Cen MT"/>
            </a:endParaRPr>
          </a:p>
          <a:p>
            <a:endParaRPr lang="en-US" sz="2000" dirty="0" smtClean="0">
              <a:solidFill>
                <a:srgbClr val="17375E"/>
              </a:solidFill>
              <a:latin typeface="Open Sans"/>
              <a:cs typeface="Tw Cen MT"/>
            </a:endParaRPr>
          </a:p>
          <a:p>
            <a:endParaRPr lang="en-US" sz="2000" dirty="0" smtClean="0">
              <a:solidFill>
                <a:srgbClr val="17375E"/>
              </a:solidFill>
              <a:latin typeface="Open Sans"/>
              <a:cs typeface="Tw Cen MT"/>
            </a:endParaRPr>
          </a:p>
          <a:p>
            <a:endParaRPr lang="en-US" sz="2000" dirty="0">
              <a:solidFill>
                <a:srgbClr val="17375E"/>
              </a:solidFill>
              <a:latin typeface="Open Sans"/>
              <a:cs typeface="Tw Cen MT"/>
            </a:endParaRPr>
          </a:p>
        </p:txBody>
      </p:sp>
      <p:sp>
        <p:nvSpPr>
          <p:cNvPr id="13" name="Footer Placeholder 3"/>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algn="ctr">
              <a:defRPr sz="1100">
                <a:solidFill>
                  <a:schemeClr val="tx1">
                    <a:tint val="75000"/>
                  </a:schemeClr>
                </a:solidFill>
                <a:latin typeface="Open Sans"/>
                <a:cs typeface="Open Sans"/>
              </a:defRPr>
            </a:lvl1pPr>
          </a:lstStyle>
          <a:p>
            <a:r>
              <a:rPr lang="en-US" dirty="0"/>
              <a:t>www.wakefieldbrunswick.com</a:t>
            </a:r>
          </a:p>
        </p:txBody>
      </p:sp>
      <p:sp>
        <p:nvSpPr>
          <p:cNvPr id="14" name="Slide Number Placeholder 4"/>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a:defRPr sz="1100">
                <a:solidFill>
                  <a:schemeClr val="tx1">
                    <a:tint val="75000"/>
                  </a:schemeClr>
                </a:solidFill>
                <a:latin typeface="Open Sans"/>
                <a:cs typeface="Open Sans"/>
              </a:defRPr>
            </a:lvl1pPr>
          </a:lstStyle>
          <a:p>
            <a:fld id="{20A2D9D9-9622-9C43-B790-079379D2BF15}" type="slidenum">
              <a:rPr lang="en-US"/>
              <a:pPr/>
              <a:t>54</a:t>
            </a:fld>
            <a:endParaRPr lang="en-US" dirty="0"/>
          </a:p>
        </p:txBody>
      </p:sp>
    </p:spTree>
    <p:extLst>
      <p:ext uri="{BB962C8B-B14F-4D97-AF65-F5344CB8AC3E}">
        <p14:creationId xmlns:p14="http://schemas.microsoft.com/office/powerpoint/2010/main" val="328738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591442"/>
            <a:ext cx="8229600" cy="4108817"/>
          </a:xfrm>
          <a:prstGeom prst="rect">
            <a:avLst/>
          </a:prstGeom>
          <a:noFill/>
        </p:spPr>
        <p:txBody>
          <a:bodyPr vert="horz" wrap="square" lIns="91440" tIns="45720" rIns="91440" bIns="45720" rtlCol="0">
            <a:spAutoFit/>
          </a:bodyPr>
          <a:lstStyle>
            <a:defPPr>
              <a:defRPr lang="en-US"/>
            </a:defPPr>
            <a:lvl1pPr marL="461963" indent="-461963">
              <a:spcBef>
                <a:spcPct val="20000"/>
              </a:spcBef>
              <a:spcAft>
                <a:spcPts val="1800"/>
              </a:spcAft>
              <a:buFont typeface="Wingdings" charset="2"/>
              <a:buChar char="q"/>
              <a:defRPr sz="2000" b="0" i="0">
                <a:solidFill>
                  <a:srgbClr val="535357"/>
                </a:solidFill>
                <a:latin typeface="Open Sans"/>
                <a:cs typeface="Open Sans"/>
              </a:defRPr>
            </a:lvl1pPr>
            <a:lvl2pPr marL="914400" indent="-457200">
              <a:spcBef>
                <a:spcPct val="20000"/>
              </a:spcBef>
              <a:buFont typeface="Wingdings" charset="2"/>
              <a:buChar char="§"/>
              <a:defRPr sz="2800" b="0" i="0">
                <a:solidFill>
                  <a:srgbClr val="535357"/>
                </a:solidFill>
                <a:latin typeface="Open Sans"/>
                <a:cs typeface="Open Sans"/>
              </a:defRPr>
            </a:lvl2pPr>
            <a:lvl3pPr marL="1257300" indent="-342900">
              <a:spcBef>
                <a:spcPct val="20000"/>
              </a:spcBef>
              <a:buFont typeface="Wingdings" charset="2"/>
              <a:buChar char="§"/>
              <a:defRPr sz="2400" b="0" i="0">
                <a:solidFill>
                  <a:srgbClr val="535357"/>
                </a:solidFill>
                <a:latin typeface="Open Sans"/>
                <a:cs typeface="Open Sans"/>
              </a:defRPr>
            </a:lvl3pPr>
            <a:lvl4pPr marL="1714500" indent="-342900">
              <a:spcBef>
                <a:spcPct val="20000"/>
              </a:spcBef>
              <a:buFont typeface="Wingdings" charset="2"/>
              <a:buChar char="§"/>
              <a:defRPr sz="2000" b="0" i="0">
                <a:solidFill>
                  <a:srgbClr val="535357"/>
                </a:solidFill>
                <a:latin typeface="Open Sans"/>
                <a:cs typeface="Open Sans"/>
              </a:defRPr>
            </a:lvl4pPr>
            <a:lvl5pPr marL="2171700" indent="-342900">
              <a:spcBef>
                <a:spcPct val="20000"/>
              </a:spcBef>
              <a:buFont typeface="Wingdings" charset="2"/>
              <a:buChar char="§"/>
              <a:defRPr sz="2000" b="0" i="0">
                <a:solidFill>
                  <a:srgbClr val="535357"/>
                </a:solidFill>
                <a:latin typeface="Open Sans"/>
                <a:cs typeface="Open Sans"/>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Identify operational departments identified in plan development goals</a:t>
            </a:r>
          </a:p>
          <a:p>
            <a:r>
              <a:rPr lang="en-US" dirty="0"/>
              <a:t>Coordinate with departmental management to identify representative to participate in the interview</a:t>
            </a:r>
          </a:p>
          <a:p>
            <a:r>
              <a:rPr lang="en-US" dirty="0"/>
              <a:t>Communicate with representative to provide information about the process and schedule interview</a:t>
            </a:r>
          </a:p>
          <a:p>
            <a:pPr marL="803275" lvl="1" indent="-341313">
              <a:lnSpc>
                <a:spcPct val="110000"/>
              </a:lnSpc>
              <a:buFont typeface="Wingdings" charset="2"/>
              <a:buChar char="ü"/>
            </a:pPr>
            <a:r>
              <a:rPr lang="en-US" sz="1800" dirty="0">
                <a:solidFill>
                  <a:schemeClr val="tx1"/>
                </a:solidFill>
              </a:rPr>
              <a:t>Send out introductory e-mail at least 3-4 weeks prior to interview and a follow-up e-mail one week prior</a:t>
            </a:r>
          </a:p>
          <a:p>
            <a:pPr marL="803275" lvl="1" indent="-341313">
              <a:lnSpc>
                <a:spcPct val="110000"/>
              </a:lnSpc>
              <a:buFont typeface="Wingdings" charset="2"/>
              <a:buChar char="ü"/>
            </a:pPr>
            <a:r>
              <a:rPr lang="en-US" sz="1800" dirty="0">
                <a:solidFill>
                  <a:schemeClr val="tx1"/>
                </a:solidFill>
              </a:rPr>
              <a:t>Schedule 1-1/2 Hour  for Interview with Operations representatives, 2 hours with IT representatives </a:t>
            </a:r>
          </a:p>
        </p:txBody>
      </p:sp>
      <p:sp>
        <p:nvSpPr>
          <p:cNvPr id="12" name="Footer Placeholder 11"/>
          <p:cNvSpPr>
            <a:spLocks noGrp="1"/>
          </p:cNvSpPr>
          <p:nvPr>
            <p:ph type="ftr" sz="quarter" idx="10"/>
          </p:nvPr>
        </p:nvSpPr>
        <p:spPr/>
        <p:txBody>
          <a:bodyPr/>
          <a:lstStyle/>
          <a:p>
            <a:r>
              <a:rPr lang="en-US" dirty="0" err="1" smtClean="0"/>
              <a:t>www.wakefieldbrunswick.com</a:t>
            </a:r>
            <a:endParaRPr lang="en-US" dirty="0"/>
          </a:p>
        </p:txBody>
      </p:sp>
      <p:sp>
        <p:nvSpPr>
          <p:cNvPr id="13" name="Slide Number Placeholder 12"/>
          <p:cNvSpPr>
            <a:spLocks noGrp="1"/>
          </p:cNvSpPr>
          <p:nvPr>
            <p:ph type="sldNum" sz="quarter" idx="11"/>
          </p:nvPr>
        </p:nvSpPr>
        <p:spPr/>
        <p:txBody>
          <a:bodyPr/>
          <a:lstStyle/>
          <a:p>
            <a:fld id="{093CB035-3BB7-AD43-BE7C-B33438FBBAB5}" type="slidenum">
              <a:rPr lang="en-US" smtClean="0"/>
              <a:pPr/>
              <a:t>55</a:t>
            </a:fld>
            <a:endParaRPr lang="en-US" dirty="0"/>
          </a:p>
        </p:txBody>
      </p:sp>
      <p:sp>
        <p:nvSpPr>
          <p:cNvPr id="10" name="Title 2"/>
          <p:cNvSpPr>
            <a:spLocks noGrp="1"/>
          </p:cNvSpPr>
          <p:nvPr>
            <p:ph type="title"/>
          </p:nvPr>
        </p:nvSpPr>
        <p:spPr>
          <a:xfrm>
            <a:off x="457200" y="265591"/>
            <a:ext cx="8229600" cy="1143000"/>
          </a:xfrm>
        </p:spPr>
        <p:txBody>
          <a:bodyPr vert="horz" lIns="91440" tIns="45720" rIns="91440" bIns="45720" rtlCol="0" anchor="ctr">
            <a:normAutofit/>
          </a:bodyPr>
          <a:lstStyle/>
          <a:p>
            <a:r>
              <a:rPr lang="en-US" sz="3600" b="1" dirty="0"/>
              <a:t>Setting up interviews</a:t>
            </a:r>
          </a:p>
        </p:txBody>
      </p:sp>
    </p:spTree>
    <p:extLst>
      <p:ext uri="{BB962C8B-B14F-4D97-AF65-F5344CB8AC3E}">
        <p14:creationId xmlns:p14="http://schemas.microsoft.com/office/powerpoint/2010/main" val="150033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608995"/>
            <a:ext cx="8229600" cy="4475071"/>
          </a:xfrm>
          <a:prstGeom prst="rect">
            <a:avLst/>
          </a:prstGeom>
          <a:noFill/>
        </p:spPr>
        <p:txBody>
          <a:bodyPr vert="horz" wrap="square" lIns="91440" tIns="45720" rIns="91440" bIns="45720" rtlCol="0">
            <a:spAutoFit/>
          </a:bodyPr>
          <a:lstStyle>
            <a:lvl1pPr marL="461963" indent="-461963">
              <a:spcBef>
                <a:spcPct val="20000"/>
              </a:spcBef>
              <a:spcAft>
                <a:spcPts val="1800"/>
              </a:spcAft>
              <a:buFont typeface="Wingdings" charset="2"/>
              <a:buChar char="q"/>
              <a:defRPr sz="2400" b="0" i="0">
                <a:solidFill>
                  <a:srgbClr val="535357"/>
                </a:solidFill>
                <a:latin typeface="Open Sans"/>
                <a:cs typeface="Open Sans"/>
              </a:defRPr>
            </a:lvl1pPr>
            <a:lvl2pPr marL="914400" indent="-457200">
              <a:spcBef>
                <a:spcPct val="20000"/>
              </a:spcBef>
              <a:buFont typeface="Wingdings" charset="2"/>
              <a:buChar char="§"/>
              <a:defRPr sz="2800" b="0" i="0">
                <a:solidFill>
                  <a:srgbClr val="535357"/>
                </a:solidFill>
                <a:latin typeface="Open Sans"/>
                <a:cs typeface="Open Sans"/>
              </a:defRPr>
            </a:lvl2pPr>
            <a:lvl3pPr marL="1257300" indent="-342900">
              <a:spcBef>
                <a:spcPct val="20000"/>
              </a:spcBef>
              <a:buFont typeface="Wingdings" charset="2"/>
              <a:buChar char="§"/>
              <a:defRPr sz="2400" b="0" i="0">
                <a:solidFill>
                  <a:srgbClr val="535357"/>
                </a:solidFill>
                <a:latin typeface="Open Sans"/>
                <a:cs typeface="Open Sans"/>
              </a:defRPr>
            </a:lvl3pPr>
            <a:lvl4pPr marL="1714500" indent="-342900">
              <a:spcBef>
                <a:spcPct val="20000"/>
              </a:spcBef>
              <a:buFont typeface="Wingdings" charset="2"/>
              <a:buChar char="§"/>
              <a:defRPr sz="2000" b="0" i="0">
                <a:solidFill>
                  <a:srgbClr val="535357"/>
                </a:solidFill>
                <a:latin typeface="Open Sans"/>
                <a:cs typeface="Open Sans"/>
              </a:defRPr>
            </a:lvl4pPr>
            <a:lvl5pPr marL="2171700" indent="-342900">
              <a:spcBef>
                <a:spcPct val="20000"/>
              </a:spcBef>
              <a:buFont typeface="Wingdings" charset="2"/>
              <a:buChar char="§"/>
              <a:defRPr sz="2000" b="0" i="0">
                <a:solidFill>
                  <a:srgbClr val="535357"/>
                </a:solidFill>
                <a:latin typeface="Open Sans"/>
                <a:cs typeface="Open Sans"/>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sz="2000" dirty="0"/>
              <a:t>Hold the interviews in a neutral site (i.e. conference room) so they come to you – where distractions are limited</a:t>
            </a:r>
          </a:p>
          <a:p>
            <a:r>
              <a:rPr lang="en-US" sz="2000" dirty="0"/>
              <a:t>Schedule the interviews back-to-back (with 15 minute break for notes review) </a:t>
            </a:r>
          </a:p>
          <a:p>
            <a:r>
              <a:rPr lang="en-US" sz="2000" dirty="0"/>
              <a:t>Limit the interviews to one functional area and no more than around 5- 6 people beside yourself – err on the side of less people</a:t>
            </a:r>
          </a:p>
          <a:p>
            <a:r>
              <a:rPr lang="en-US" sz="2000" dirty="0"/>
              <a:t>You take all of the notes!!!  Interviewees will love you for it and you will end up with better control of the project deliverables</a:t>
            </a:r>
          </a:p>
          <a:p>
            <a:r>
              <a:rPr lang="en-US" sz="2000" dirty="0"/>
              <a:t>Conclude by reflecting back to interviewees any actions, to-do items, or issues you have identified</a:t>
            </a:r>
          </a:p>
        </p:txBody>
      </p:sp>
      <p:sp>
        <p:nvSpPr>
          <p:cNvPr id="12" name="Footer Placeholder 11"/>
          <p:cNvSpPr>
            <a:spLocks noGrp="1"/>
          </p:cNvSpPr>
          <p:nvPr>
            <p:ph type="ftr" sz="quarter" idx="10"/>
          </p:nvPr>
        </p:nvSpPr>
        <p:spPr/>
        <p:txBody>
          <a:bodyPr/>
          <a:lstStyle/>
          <a:p>
            <a:r>
              <a:rPr lang="en-US" dirty="0" err="1" smtClean="0"/>
              <a:t>www.wakefieldbrunswick.com</a:t>
            </a:r>
            <a:endParaRPr lang="en-US" dirty="0"/>
          </a:p>
        </p:txBody>
      </p:sp>
      <p:sp>
        <p:nvSpPr>
          <p:cNvPr id="13" name="Slide Number Placeholder 12"/>
          <p:cNvSpPr>
            <a:spLocks noGrp="1"/>
          </p:cNvSpPr>
          <p:nvPr>
            <p:ph type="sldNum" sz="quarter" idx="11"/>
          </p:nvPr>
        </p:nvSpPr>
        <p:spPr/>
        <p:txBody>
          <a:bodyPr/>
          <a:lstStyle/>
          <a:p>
            <a:fld id="{093CB035-3BB7-AD43-BE7C-B33438FBBAB5}" type="slidenum">
              <a:rPr lang="en-US" smtClean="0"/>
              <a:pPr/>
              <a:t>56</a:t>
            </a:fld>
            <a:endParaRPr lang="en-US"/>
          </a:p>
        </p:txBody>
      </p:sp>
      <p:sp>
        <p:nvSpPr>
          <p:cNvPr id="10" name="Title 2"/>
          <p:cNvSpPr>
            <a:spLocks noGrp="1"/>
          </p:cNvSpPr>
          <p:nvPr>
            <p:ph type="title"/>
          </p:nvPr>
        </p:nvSpPr>
        <p:spPr>
          <a:xfrm>
            <a:off x="457200" y="265591"/>
            <a:ext cx="8229600" cy="1143000"/>
          </a:xfrm>
        </p:spPr>
        <p:txBody>
          <a:bodyPr vert="horz" lIns="91440" tIns="45720" rIns="91440" bIns="45720" rtlCol="0" anchor="ctr">
            <a:normAutofit/>
          </a:bodyPr>
          <a:lstStyle/>
          <a:p>
            <a:r>
              <a:rPr lang="en-US" sz="3600" b="1" dirty="0"/>
              <a:t>Conducting the interview</a:t>
            </a:r>
          </a:p>
        </p:txBody>
      </p:sp>
    </p:spTree>
    <p:extLst>
      <p:ext uri="{BB962C8B-B14F-4D97-AF65-F5344CB8AC3E}">
        <p14:creationId xmlns:p14="http://schemas.microsoft.com/office/powerpoint/2010/main" val="298983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www.wakefieldbrunswick.com</a:t>
            </a:r>
            <a:endParaRPr lang="en-US" dirty="0"/>
          </a:p>
        </p:txBody>
      </p:sp>
      <p:sp>
        <p:nvSpPr>
          <p:cNvPr id="4" name="Slide Number Placeholder 3"/>
          <p:cNvSpPr>
            <a:spLocks noGrp="1"/>
          </p:cNvSpPr>
          <p:nvPr>
            <p:ph type="sldNum" sz="quarter" idx="11"/>
          </p:nvPr>
        </p:nvSpPr>
        <p:spPr/>
        <p:txBody>
          <a:bodyPr/>
          <a:lstStyle/>
          <a:p>
            <a:fld id="{093CB035-3BB7-AD43-BE7C-B33438FBBAB5}" type="slidenum">
              <a:rPr lang="en-US" smtClean="0"/>
              <a:pPr/>
              <a:t>57</a:t>
            </a:fld>
            <a:endParaRPr lang="en-US"/>
          </a:p>
        </p:txBody>
      </p:sp>
      <p:graphicFrame>
        <p:nvGraphicFramePr>
          <p:cNvPr id="5" name="Group 44"/>
          <p:cNvGraphicFramePr>
            <a:graphicFrameLocks/>
          </p:cNvGraphicFramePr>
          <p:nvPr>
            <p:extLst>
              <p:ext uri="{D42A27DB-BD31-4B8C-83A1-F6EECF244321}">
                <p14:modId xmlns:p14="http://schemas.microsoft.com/office/powerpoint/2010/main" val="2221254006"/>
              </p:ext>
            </p:extLst>
          </p:nvPr>
        </p:nvGraphicFramePr>
        <p:xfrm>
          <a:off x="457200" y="1571570"/>
          <a:ext cx="8229600" cy="4509728"/>
        </p:xfrm>
        <a:graphic>
          <a:graphicData uri="http://schemas.openxmlformats.org/drawingml/2006/table">
            <a:tbl>
              <a:tblPr/>
              <a:tblGrid>
                <a:gridCol w="2205038"/>
                <a:gridCol w="2925762"/>
                <a:gridCol w="3098800"/>
              </a:tblGrid>
              <a:tr h="340840">
                <a:tc>
                  <a:txBody>
                    <a:bodyPr/>
                    <a:lstStyle/>
                    <a:p>
                      <a:pPr marL="0" marR="0" lvl="0" indent="0" algn="ctr" defTabSz="914400" rtl="0" eaLnBrk="1" fontAlgn="base" latinLnBrk="0" hangingPunct="1">
                        <a:lnSpc>
                          <a:spcPct val="100000"/>
                        </a:lnSpc>
                        <a:spcBef>
                          <a:spcPct val="0"/>
                        </a:spcBef>
                        <a:spcAft>
                          <a:spcPct val="0"/>
                        </a:spcAft>
                        <a:buClr>
                          <a:schemeClr val="tx1"/>
                        </a:buClr>
                        <a:buSzPct val="75000"/>
                        <a:buFontTx/>
                        <a:buNone/>
                        <a:tabLst>
                          <a:tab pos="457200" algn="r"/>
                          <a:tab pos="2743200" algn="ctr"/>
                          <a:tab pos="5486400" algn="r"/>
                        </a:tabLst>
                      </a:pPr>
                      <a:r>
                        <a:rPr kumimoji="0" lang="en-US" sz="1800" b="1" i="0" u="none" strike="noStrike" cap="none" normalizeH="0" baseline="0" dirty="0">
                          <a:ln>
                            <a:noFill/>
                          </a:ln>
                          <a:solidFill>
                            <a:srgbClr val="F5F3EF"/>
                          </a:solidFill>
                          <a:effectLst/>
                          <a:latin typeface="Open Sans"/>
                          <a:ea typeface="ＭＳ Ｐゴシック" charset="0"/>
                          <a:cs typeface="Open Sans"/>
                        </a:rPr>
                        <a:t>Technique</a:t>
                      </a:r>
                    </a:p>
                  </a:txBody>
                  <a:tcPr marL="45720" marR="45720"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6092"/>
                    </a:solidFill>
                  </a:tcPr>
                </a:tc>
                <a:tc>
                  <a:txBody>
                    <a:bodyPr/>
                    <a:lstStyle/>
                    <a:p>
                      <a:pPr marL="4763" marR="0" lvl="0" indent="-4763" algn="ctr" defTabSz="914400" rtl="0" eaLnBrk="1" fontAlgn="base" latinLnBrk="0" hangingPunct="1">
                        <a:lnSpc>
                          <a:spcPct val="100000"/>
                        </a:lnSpc>
                        <a:spcBef>
                          <a:spcPct val="0"/>
                        </a:spcBef>
                        <a:spcAft>
                          <a:spcPct val="0"/>
                        </a:spcAft>
                        <a:buClr>
                          <a:schemeClr val="tx1"/>
                        </a:buClr>
                        <a:buSzPct val="75000"/>
                        <a:buFontTx/>
                        <a:buNone/>
                        <a:tabLst>
                          <a:tab pos="5486400" algn="r"/>
                        </a:tabLst>
                      </a:pPr>
                      <a:r>
                        <a:rPr kumimoji="0" lang="en-US" sz="1800" b="1" i="0" u="none" strike="noStrike" cap="none" normalizeH="0" baseline="0">
                          <a:ln>
                            <a:noFill/>
                          </a:ln>
                          <a:solidFill>
                            <a:srgbClr val="F5F3EF"/>
                          </a:solidFill>
                          <a:effectLst/>
                          <a:latin typeface="Open Sans"/>
                          <a:ea typeface="ＭＳ Ｐゴシック" charset="0"/>
                          <a:cs typeface="Open Sans"/>
                        </a:rPr>
                        <a:t>Description</a:t>
                      </a:r>
                    </a:p>
                  </a:txBody>
                  <a:tcPr marL="45720" marR="45720"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6092"/>
                    </a:solidFill>
                  </a:tcPr>
                </a:tc>
                <a:tc>
                  <a:txBody>
                    <a:bodyPr/>
                    <a:lstStyle/>
                    <a:p>
                      <a:pPr marL="4763" marR="0" lvl="0" indent="-4763" algn="ctr" defTabSz="914400" rtl="0" eaLnBrk="1" fontAlgn="base" latinLnBrk="0" hangingPunct="1">
                        <a:lnSpc>
                          <a:spcPct val="100000"/>
                        </a:lnSpc>
                        <a:spcBef>
                          <a:spcPct val="0"/>
                        </a:spcBef>
                        <a:spcAft>
                          <a:spcPct val="0"/>
                        </a:spcAft>
                        <a:buClr>
                          <a:schemeClr val="tx1"/>
                        </a:buClr>
                        <a:buSzPct val="75000"/>
                        <a:buFontTx/>
                        <a:buNone/>
                        <a:tabLst/>
                      </a:pPr>
                      <a:r>
                        <a:rPr kumimoji="0" lang="en-US" sz="1800" b="1" i="0" u="none" strike="noStrike" cap="none" normalizeH="0" baseline="0" dirty="0">
                          <a:ln>
                            <a:noFill/>
                          </a:ln>
                          <a:solidFill>
                            <a:srgbClr val="F5F3EF"/>
                          </a:solidFill>
                          <a:effectLst/>
                          <a:latin typeface="Open Sans"/>
                          <a:ea typeface="ＭＳ Ｐゴシック" charset="0"/>
                          <a:cs typeface="Open Sans"/>
                        </a:rPr>
                        <a:t>Example</a:t>
                      </a:r>
                    </a:p>
                  </a:txBody>
                  <a:tcPr marL="45720" marR="45720"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6092"/>
                    </a:solidFill>
                  </a:tcPr>
                </a:tc>
              </a:tr>
              <a:tr h="910423">
                <a:tc>
                  <a:txBody>
                    <a:bodyPr/>
                    <a:lstStyle/>
                    <a:p>
                      <a:pPr marL="342900" marR="0" lvl="0" indent="-342900" algn="l" defTabSz="914400" rtl="0" eaLnBrk="1" fontAlgn="base" latinLnBrk="0" hangingPunct="1">
                        <a:lnSpc>
                          <a:spcPct val="100000"/>
                        </a:lnSpc>
                        <a:spcBef>
                          <a:spcPct val="0"/>
                        </a:spcBef>
                        <a:spcAft>
                          <a:spcPct val="0"/>
                        </a:spcAft>
                        <a:buClr>
                          <a:schemeClr val="tx1"/>
                        </a:buClr>
                        <a:buSzPct val="75000"/>
                        <a:buFontTx/>
                        <a:buNone/>
                        <a:tabLst>
                          <a:tab pos="457200" algn="r"/>
                          <a:tab pos="2743200" algn="ctr"/>
                          <a:tab pos="5486400" algn="r"/>
                        </a:tabLst>
                      </a:pPr>
                      <a:r>
                        <a:rPr kumimoji="0" lang="en-US" sz="1600" b="1" i="0" u="none" strike="noStrike" cap="none" normalizeH="0" baseline="0" dirty="0">
                          <a:ln>
                            <a:noFill/>
                          </a:ln>
                          <a:solidFill>
                            <a:schemeClr val="tx1"/>
                          </a:solidFill>
                          <a:effectLst/>
                          <a:latin typeface="Open Sans"/>
                          <a:ea typeface="Times New Roman" charset="0"/>
                          <a:cs typeface="Open Sans"/>
                        </a:rPr>
                        <a:t>Direct Question</a:t>
                      </a:r>
                    </a:p>
                  </a:txBody>
                  <a:tcPr marT="91432" marB="914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763" marR="0" lvl="0" indent="-4763" algn="l" defTabSz="914400" rtl="0" eaLnBrk="1" fontAlgn="base" latinLnBrk="0" hangingPunct="1">
                        <a:lnSpc>
                          <a:spcPct val="100000"/>
                        </a:lnSpc>
                        <a:spcBef>
                          <a:spcPct val="0"/>
                        </a:spcBef>
                        <a:spcAft>
                          <a:spcPct val="0"/>
                        </a:spcAft>
                        <a:buClr>
                          <a:schemeClr val="tx1"/>
                        </a:buClr>
                        <a:buSzPct val="75000"/>
                        <a:buFontTx/>
                        <a:buNone/>
                        <a:tabLst>
                          <a:tab pos="5486400" algn="r"/>
                        </a:tabLst>
                      </a:pPr>
                      <a:r>
                        <a:rPr kumimoji="0" lang="en-US" sz="1200" b="0" i="0" u="none" strike="noStrike" cap="none" normalizeH="0" baseline="0" dirty="0">
                          <a:ln>
                            <a:noFill/>
                          </a:ln>
                          <a:solidFill>
                            <a:schemeClr val="tx1"/>
                          </a:solidFill>
                          <a:effectLst/>
                          <a:latin typeface="Open Sans"/>
                          <a:ea typeface="Times New Roman" charset="0"/>
                          <a:cs typeface="Open Sans"/>
                        </a:rPr>
                        <a:t>Seeks specific information.</a:t>
                      </a:r>
                    </a:p>
                  </a:txBody>
                  <a:tcPr marT="91432" marB="914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763" marR="0" lvl="0" indent="-4763" algn="l" defTabSz="914400" rtl="0" eaLnBrk="1" fontAlgn="base" latinLnBrk="0" hangingPunct="1">
                        <a:lnSpc>
                          <a:spcPct val="100000"/>
                        </a:lnSpc>
                        <a:spcBef>
                          <a:spcPct val="0"/>
                        </a:spcBef>
                        <a:spcAft>
                          <a:spcPct val="0"/>
                        </a:spcAft>
                        <a:buClr>
                          <a:schemeClr val="tx1"/>
                        </a:buClr>
                        <a:buSzPct val="75000"/>
                        <a:buFontTx/>
                        <a:buNone/>
                        <a:tabLst/>
                      </a:pPr>
                      <a:r>
                        <a:rPr kumimoji="0" lang="en-US" sz="1200" b="0" i="0" u="none" strike="noStrike" cap="none" normalizeH="0" baseline="0" dirty="0" smtClean="0">
                          <a:ln>
                            <a:noFill/>
                          </a:ln>
                          <a:solidFill>
                            <a:schemeClr val="tx1"/>
                          </a:solidFill>
                          <a:effectLst/>
                          <a:latin typeface="Open Sans"/>
                          <a:ea typeface="Times New Roman" charset="0"/>
                          <a:cs typeface="Open Sans"/>
                        </a:rPr>
                        <a:t>How would you rate the risk to patient safety, when your are unable to enter physician orders?</a:t>
                      </a:r>
                      <a:endParaRPr kumimoji="0" lang="en-US" sz="1200" b="0" i="0" u="none" strike="noStrike" cap="none" normalizeH="0" baseline="0" dirty="0">
                        <a:ln>
                          <a:noFill/>
                        </a:ln>
                        <a:solidFill>
                          <a:schemeClr val="tx1"/>
                        </a:solidFill>
                        <a:effectLst/>
                        <a:latin typeface="Open Sans"/>
                        <a:ea typeface="Times New Roman" charset="0"/>
                        <a:cs typeface="Open Sans"/>
                      </a:endParaRPr>
                    </a:p>
                  </a:txBody>
                  <a:tcPr marT="91432" marB="914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39043">
                <a:tc>
                  <a:txBody>
                    <a:bodyPr/>
                    <a:lstStyle/>
                    <a:p>
                      <a:pPr marL="342900" marR="0" lvl="0" indent="-342900" algn="l" defTabSz="914400" rtl="0" eaLnBrk="1" fontAlgn="base" latinLnBrk="0" hangingPunct="1">
                        <a:lnSpc>
                          <a:spcPct val="100000"/>
                        </a:lnSpc>
                        <a:spcBef>
                          <a:spcPct val="0"/>
                        </a:spcBef>
                        <a:spcAft>
                          <a:spcPct val="0"/>
                        </a:spcAft>
                        <a:buClr>
                          <a:schemeClr val="tx1"/>
                        </a:buClr>
                        <a:buSzPct val="75000"/>
                        <a:buFontTx/>
                        <a:buNone/>
                        <a:tabLst>
                          <a:tab pos="457200" algn="r"/>
                          <a:tab pos="2743200" algn="ctr"/>
                          <a:tab pos="5486400" algn="r"/>
                        </a:tabLst>
                      </a:pPr>
                      <a:r>
                        <a:rPr kumimoji="0" lang="en-US" sz="1600" b="1" i="0" u="none" strike="noStrike" cap="none" normalizeH="0" baseline="0" dirty="0">
                          <a:ln>
                            <a:noFill/>
                          </a:ln>
                          <a:solidFill>
                            <a:schemeClr val="tx1"/>
                          </a:solidFill>
                          <a:effectLst/>
                          <a:latin typeface="Open Sans"/>
                          <a:ea typeface="Times New Roman" charset="0"/>
                          <a:cs typeface="Open Sans"/>
                        </a:rPr>
                        <a:t>What If/</a:t>
                      </a:r>
                    </a:p>
                    <a:p>
                      <a:pPr marL="342900" marR="0" lvl="0" indent="-342900" algn="l" defTabSz="914400" rtl="0" eaLnBrk="1" fontAlgn="base" latinLnBrk="0" hangingPunct="1">
                        <a:lnSpc>
                          <a:spcPct val="100000"/>
                        </a:lnSpc>
                        <a:spcBef>
                          <a:spcPct val="0"/>
                        </a:spcBef>
                        <a:spcAft>
                          <a:spcPct val="0"/>
                        </a:spcAft>
                        <a:buClrTx/>
                        <a:buSzPct val="75000"/>
                        <a:buFontTx/>
                        <a:buNone/>
                        <a:tabLst>
                          <a:tab pos="457200" algn="r"/>
                          <a:tab pos="2743200" algn="ctr"/>
                          <a:tab pos="5486400" algn="r"/>
                        </a:tabLst>
                      </a:pPr>
                      <a:r>
                        <a:rPr kumimoji="0" lang="en-US" sz="1600" b="1" i="0" u="none" strike="noStrike" cap="none" normalizeH="0" baseline="0" dirty="0">
                          <a:ln>
                            <a:noFill/>
                          </a:ln>
                          <a:solidFill>
                            <a:schemeClr val="tx1"/>
                          </a:solidFill>
                          <a:effectLst/>
                          <a:latin typeface="Open Sans"/>
                          <a:ea typeface="Times New Roman" charset="0"/>
                          <a:cs typeface="Open Sans"/>
                        </a:rPr>
                        <a:t>Just Suppose</a:t>
                      </a:r>
                    </a:p>
                  </a:txBody>
                  <a:tcPr marT="91432" marB="914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763" marR="0" lvl="0" indent="-4763" algn="l" defTabSz="914400" rtl="0" eaLnBrk="1" fontAlgn="base" latinLnBrk="0" hangingPunct="1">
                        <a:lnSpc>
                          <a:spcPct val="100000"/>
                        </a:lnSpc>
                        <a:spcBef>
                          <a:spcPct val="0"/>
                        </a:spcBef>
                        <a:spcAft>
                          <a:spcPct val="0"/>
                        </a:spcAft>
                        <a:buClr>
                          <a:schemeClr val="tx1"/>
                        </a:buClr>
                        <a:buSzPct val="75000"/>
                        <a:buFontTx/>
                        <a:buNone/>
                        <a:tabLst/>
                      </a:pPr>
                      <a:r>
                        <a:rPr kumimoji="0" lang="en-US" sz="1200" b="0" i="0" u="none" strike="noStrike" cap="none" normalizeH="0" baseline="0" dirty="0">
                          <a:ln>
                            <a:noFill/>
                          </a:ln>
                          <a:solidFill>
                            <a:schemeClr val="tx1"/>
                          </a:solidFill>
                          <a:effectLst/>
                          <a:latin typeface="Open Sans"/>
                          <a:ea typeface="Times New Roman" charset="0"/>
                          <a:cs typeface="Open Sans"/>
                        </a:rPr>
                        <a:t>Helps people move beyond their limited, well-defined, present circumstances to consider creative alternatives.</a:t>
                      </a:r>
                    </a:p>
                  </a:txBody>
                  <a:tcPr marT="91432" marB="914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763" marR="0" lvl="0" indent="-4763" algn="l" defTabSz="914400" rtl="0" eaLnBrk="1" fontAlgn="base" latinLnBrk="0" hangingPunct="1">
                        <a:lnSpc>
                          <a:spcPct val="100000"/>
                        </a:lnSpc>
                        <a:spcBef>
                          <a:spcPct val="0"/>
                        </a:spcBef>
                        <a:spcAft>
                          <a:spcPct val="0"/>
                        </a:spcAft>
                        <a:buClr>
                          <a:schemeClr val="tx1"/>
                        </a:buClr>
                        <a:buSzPct val="75000"/>
                        <a:buFontTx/>
                        <a:buNone/>
                        <a:tabLst/>
                      </a:pPr>
                      <a:r>
                        <a:rPr kumimoji="0" lang="en-US" sz="1200" b="0" i="0" u="none" strike="noStrike" cap="none" normalizeH="0" baseline="0" dirty="0">
                          <a:ln>
                            <a:noFill/>
                          </a:ln>
                          <a:solidFill>
                            <a:schemeClr val="tx1"/>
                          </a:solidFill>
                          <a:effectLst/>
                          <a:latin typeface="Open Sans"/>
                          <a:ea typeface="Times New Roman" charset="0"/>
                          <a:cs typeface="Open Sans"/>
                        </a:rPr>
                        <a:t>What if </a:t>
                      </a:r>
                      <a:r>
                        <a:rPr kumimoji="0" lang="en-US" sz="1200" b="0" i="0" u="none" strike="noStrike" cap="none" normalizeH="0" baseline="0" dirty="0" smtClean="0">
                          <a:ln>
                            <a:noFill/>
                          </a:ln>
                          <a:solidFill>
                            <a:schemeClr val="tx1"/>
                          </a:solidFill>
                          <a:effectLst/>
                          <a:latin typeface="Open Sans"/>
                          <a:ea typeface="Times New Roman" charset="0"/>
                          <a:cs typeface="Open Sans"/>
                        </a:rPr>
                        <a:t>your primary space of operations was unavailable - what </a:t>
                      </a:r>
                      <a:r>
                        <a:rPr kumimoji="0" lang="en-US" sz="1200" b="0" i="0" u="none" strike="noStrike" cap="none" normalizeH="0" baseline="0" dirty="0">
                          <a:ln>
                            <a:noFill/>
                          </a:ln>
                          <a:solidFill>
                            <a:schemeClr val="tx1"/>
                          </a:solidFill>
                          <a:effectLst/>
                          <a:latin typeface="Open Sans"/>
                          <a:ea typeface="Times New Roman" charset="0"/>
                          <a:cs typeface="Open Sans"/>
                        </a:rPr>
                        <a:t>would you do </a:t>
                      </a:r>
                      <a:r>
                        <a:rPr kumimoji="0" lang="en-US" sz="1200" b="0" i="0" u="none" strike="noStrike" cap="none" normalizeH="0" baseline="0" dirty="0" smtClean="0">
                          <a:ln>
                            <a:noFill/>
                          </a:ln>
                          <a:solidFill>
                            <a:schemeClr val="tx1"/>
                          </a:solidFill>
                          <a:effectLst/>
                          <a:latin typeface="Open Sans"/>
                          <a:ea typeface="Times New Roman" charset="0"/>
                          <a:cs typeface="Open Sans"/>
                        </a:rPr>
                        <a:t>first to resume your department’s essential functions?  </a:t>
                      </a:r>
                      <a:endParaRPr kumimoji="0" lang="en-US" sz="1200" b="0" i="0" u="none" strike="noStrike" cap="none" normalizeH="0" baseline="0" dirty="0">
                        <a:ln>
                          <a:noFill/>
                        </a:ln>
                        <a:solidFill>
                          <a:schemeClr val="tx1"/>
                        </a:solidFill>
                        <a:effectLst/>
                        <a:latin typeface="Open Sans"/>
                        <a:ea typeface="Times New Roman" charset="0"/>
                        <a:cs typeface="Open Sans"/>
                      </a:endParaRPr>
                    </a:p>
                  </a:txBody>
                  <a:tcPr marT="91432" marB="914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97938">
                <a:tc>
                  <a:txBody>
                    <a:bodyPr/>
                    <a:lstStyle/>
                    <a:p>
                      <a:pPr marL="0" marR="0" lvl="0" indent="0" algn="l" defTabSz="914400" rtl="0" eaLnBrk="1" fontAlgn="base" latinLnBrk="0" hangingPunct="1">
                        <a:lnSpc>
                          <a:spcPct val="100000"/>
                        </a:lnSpc>
                        <a:spcBef>
                          <a:spcPct val="0"/>
                        </a:spcBef>
                        <a:spcAft>
                          <a:spcPct val="0"/>
                        </a:spcAft>
                        <a:buClr>
                          <a:schemeClr val="tx1"/>
                        </a:buClr>
                        <a:buSzPct val="75000"/>
                        <a:buFontTx/>
                        <a:buNone/>
                        <a:tabLst>
                          <a:tab pos="457200" algn="r"/>
                          <a:tab pos="2743200" algn="ctr"/>
                          <a:tab pos="5486400" algn="r"/>
                        </a:tabLst>
                      </a:pPr>
                      <a:r>
                        <a:rPr kumimoji="0" lang="en-US" sz="1600" b="1" i="0" u="none" strike="noStrike" cap="none" normalizeH="0" baseline="0" dirty="0">
                          <a:ln>
                            <a:noFill/>
                          </a:ln>
                          <a:solidFill>
                            <a:schemeClr val="tx1"/>
                          </a:solidFill>
                          <a:effectLst/>
                          <a:latin typeface="Open Sans"/>
                          <a:ea typeface="Times New Roman" charset="0"/>
                          <a:cs typeface="Open Sans"/>
                        </a:rPr>
                        <a:t>Use prompts and probes</a:t>
                      </a:r>
                    </a:p>
                  </a:txBody>
                  <a:tcPr marT="91423" marB="914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Pct val="75000"/>
                        <a:buFontTx/>
                        <a:buNone/>
                        <a:tabLst/>
                      </a:pPr>
                      <a:r>
                        <a:rPr kumimoji="0" lang="en-US" sz="1200" b="0" i="0" u="none" strike="noStrike" cap="none" normalizeH="0" baseline="0" dirty="0">
                          <a:ln>
                            <a:noFill/>
                          </a:ln>
                          <a:solidFill>
                            <a:schemeClr val="tx1"/>
                          </a:solidFill>
                          <a:effectLst/>
                          <a:latin typeface="Open Sans"/>
                          <a:ea typeface="Times New Roman" charset="0"/>
                          <a:cs typeface="Open Sans"/>
                        </a:rPr>
                        <a:t>The first answer you get is rarely all of it. Learn to follow-up on a question, and to prompt more from people on the meaty issues.</a:t>
                      </a:r>
                    </a:p>
                  </a:txBody>
                  <a:tcPr marT="91423" marB="914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Pct val="75000"/>
                        <a:buFontTx/>
                        <a:buNone/>
                        <a:tabLst/>
                      </a:pPr>
                      <a:r>
                        <a:rPr kumimoji="0" lang="en-US" sz="1200" b="0" i="0" u="none" strike="noStrike" cap="none" normalizeH="0" baseline="0" dirty="0">
                          <a:ln>
                            <a:noFill/>
                          </a:ln>
                          <a:solidFill>
                            <a:schemeClr val="tx1"/>
                          </a:solidFill>
                          <a:effectLst/>
                          <a:latin typeface="Open Sans"/>
                          <a:ea typeface="Times New Roman" charset="0"/>
                          <a:cs typeface="Open Sans"/>
                        </a:rPr>
                        <a:t>-  Really? Can you be more specific about that?</a:t>
                      </a:r>
                    </a:p>
                    <a:p>
                      <a:pPr marL="0" marR="0" lvl="0" indent="0" algn="l" defTabSz="914400" rtl="0" eaLnBrk="1" fontAlgn="base" latinLnBrk="0" hangingPunct="1">
                        <a:lnSpc>
                          <a:spcPct val="100000"/>
                        </a:lnSpc>
                        <a:spcBef>
                          <a:spcPct val="0"/>
                        </a:spcBef>
                        <a:spcAft>
                          <a:spcPct val="0"/>
                        </a:spcAft>
                        <a:buClr>
                          <a:schemeClr val="tx1"/>
                        </a:buClr>
                        <a:buSzPct val="75000"/>
                        <a:buFontTx/>
                        <a:buNone/>
                        <a:tabLst/>
                      </a:pPr>
                      <a:r>
                        <a:rPr kumimoji="0" lang="en-US" sz="1200" b="0" i="0" u="none" strike="noStrike" cap="none" normalizeH="0" baseline="0" dirty="0">
                          <a:ln>
                            <a:noFill/>
                          </a:ln>
                          <a:solidFill>
                            <a:schemeClr val="tx1"/>
                          </a:solidFill>
                          <a:effectLst/>
                          <a:latin typeface="Open Sans"/>
                          <a:ea typeface="Times New Roman" charset="0"/>
                          <a:cs typeface="Open Sans"/>
                        </a:rPr>
                        <a:t>-  That</a:t>
                      </a:r>
                      <a:r>
                        <a:rPr kumimoji="0" lang="ja-JP" altLang="en-US" sz="1200" b="0" i="0" u="none" strike="noStrike" cap="none" normalizeH="0" baseline="0" dirty="0">
                          <a:ln>
                            <a:noFill/>
                          </a:ln>
                          <a:solidFill>
                            <a:schemeClr val="tx1"/>
                          </a:solidFill>
                          <a:effectLst/>
                          <a:latin typeface="Open Sans"/>
                          <a:ea typeface="Times New Roman" charset="0"/>
                          <a:cs typeface="Open Sans"/>
                        </a:rPr>
                        <a:t>’</a:t>
                      </a:r>
                      <a:r>
                        <a:rPr kumimoji="0" lang="en-US" sz="1200" b="0" i="0" u="none" strike="noStrike" cap="none" normalizeH="0" baseline="0" dirty="0">
                          <a:ln>
                            <a:noFill/>
                          </a:ln>
                          <a:solidFill>
                            <a:schemeClr val="tx1"/>
                          </a:solidFill>
                          <a:effectLst/>
                          <a:latin typeface="Open Sans"/>
                          <a:ea typeface="Times New Roman" charset="0"/>
                          <a:cs typeface="Open Sans"/>
                        </a:rPr>
                        <a:t>s good, but it would help if you could give me a few examples.</a:t>
                      </a:r>
                    </a:p>
                    <a:p>
                      <a:pPr marL="0" marR="0" lvl="0" indent="0" algn="l" defTabSz="914400" rtl="0" eaLnBrk="1" fontAlgn="base" latinLnBrk="0" hangingPunct="1">
                        <a:lnSpc>
                          <a:spcPct val="100000"/>
                        </a:lnSpc>
                        <a:spcBef>
                          <a:spcPct val="0"/>
                        </a:spcBef>
                        <a:spcAft>
                          <a:spcPct val="0"/>
                        </a:spcAft>
                        <a:buClrTx/>
                        <a:buSzPct val="75000"/>
                        <a:buFontTx/>
                        <a:buNone/>
                        <a:tabLst/>
                      </a:pPr>
                      <a:r>
                        <a:rPr kumimoji="0" lang="en-US" sz="1200" b="0" i="0" u="none" strike="noStrike" cap="none" normalizeH="0" baseline="0" dirty="0">
                          <a:ln>
                            <a:noFill/>
                          </a:ln>
                          <a:solidFill>
                            <a:schemeClr val="tx1"/>
                          </a:solidFill>
                          <a:effectLst/>
                          <a:latin typeface="Open Sans"/>
                          <a:ea typeface="Times New Roman" charset="0"/>
                          <a:cs typeface="Open Sans"/>
                        </a:rPr>
                        <a:t>-  Oh? And then what happened?</a:t>
                      </a:r>
                    </a:p>
                  </a:txBody>
                  <a:tcPr marT="91423" marB="914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80838">
                <a:tc>
                  <a:txBody>
                    <a:bodyPr/>
                    <a:lstStyle/>
                    <a:p>
                      <a:pPr marL="342900" marR="0" lvl="0" indent="-342900" algn="l" defTabSz="914400" rtl="0" eaLnBrk="1" fontAlgn="base" latinLnBrk="0" hangingPunct="1">
                        <a:lnSpc>
                          <a:spcPct val="100000"/>
                        </a:lnSpc>
                        <a:spcBef>
                          <a:spcPct val="0"/>
                        </a:spcBef>
                        <a:spcAft>
                          <a:spcPct val="0"/>
                        </a:spcAft>
                        <a:buClr>
                          <a:schemeClr val="tx1"/>
                        </a:buClr>
                        <a:buSzPct val="75000"/>
                        <a:buFontTx/>
                        <a:buNone/>
                        <a:tabLst>
                          <a:tab pos="457200" algn="r"/>
                          <a:tab pos="2743200" algn="ctr"/>
                          <a:tab pos="5486400" algn="r"/>
                        </a:tabLst>
                      </a:pPr>
                      <a:r>
                        <a:rPr kumimoji="0" lang="en-US" sz="1600" b="1" i="0" u="none" strike="noStrike" cap="none" normalizeH="0" baseline="0" dirty="0">
                          <a:ln>
                            <a:noFill/>
                          </a:ln>
                          <a:solidFill>
                            <a:schemeClr val="tx1"/>
                          </a:solidFill>
                          <a:effectLst/>
                          <a:latin typeface="Open Sans"/>
                          <a:ea typeface="Times New Roman" charset="0"/>
                          <a:cs typeface="Open Sans"/>
                        </a:rPr>
                        <a:t>Summarize</a:t>
                      </a:r>
                    </a:p>
                  </a:txBody>
                  <a:tcPr marT="91432" marB="914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763" marR="0" lvl="0" indent="-4763" algn="l" defTabSz="914400" rtl="0" eaLnBrk="1" fontAlgn="base" latinLnBrk="0" hangingPunct="1">
                        <a:lnSpc>
                          <a:spcPct val="100000"/>
                        </a:lnSpc>
                        <a:spcBef>
                          <a:spcPct val="0"/>
                        </a:spcBef>
                        <a:spcAft>
                          <a:spcPct val="0"/>
                        </a:spcAft>
                        <a:buClr>
                          <a:schemeClr val="tx1"/>
                        </a:buClr>
                        <a:buSzPct val="75000"/>
                        <a:buFontTx/>
                        <a:buNone/>
                        <a:tabLst/>
                      </a:pPr>
                      <a:r>
                        <a:rPr kumimoji="0" lang="en-US" sz="1200" b="0" i="0" u="none" strike="noStrike" cap="none" normalizeH="0" baseline="0" dirty="0">
                          <a:ln>
                            <a:noFill/>
                          </a:ln>
                          <a:solidFill>
                            <a:schemeClr val="tx1"/>
                          </a:solidFill>
                          <a:effectLst/>
                          <a:latin typeface="Open Sans"/>
                          <a:ea typeface="Times New Roman" charset="0"/>
                          <a:cs typeface="Open Sans"/>
                        </a:rPr>
                        <a:t>Periodically, recap the key points the interviewee has raised. This helps ensure mutual understanding.  It also serves as a prompt to elicit </a:t>
                      </a:r>
                      <a:r>
                        <a:rPr kumimoji="0" lang="en-US" sz="1200" b="0" i="0" u="none" strike="noStrike" cap="none" normalizeH="0" baseline="0" dirty="0" smtClean="0">
                          <a:ln>
                            <a:noFill/>
                          </a:ln>
                          <a:solidFill>
                            <a:schemeClr val="tx1"/>
                          </a:solidFill>
                          <a:effectLst/>
                          <a:latin typeface="Open Sans"/>
                          <a:ea typeface="Times New Roman" charset="0"/>
                          <a:cs typeface="Open Sans"/>
                        </a:rPr>
                        <a:t>more information</a:t>
                      </a:r>
                      <a:endParaRPr kumimoji="0" lang="en-US" sz="1200" b="0" i="0" u="none" strike="noStrike" cap="none" normalizeH="0" baseline="0" dirty="0">
                        <a:ln>
                          <a:noFill/>
                        </a:ln>
                        <a:solidFill>
                          <a:schemeClr val="tx1"/>
                        </a:solidFill>
                        <a:effectLst/>
                        <a:latin typeface="Open Sans"/>
                        <a:ea typeface="Times New Roman" charset="0"/>
                        <a:cs typeface="Open Sans"/>
                      </a:endParaRPr>
                    </a:p>
                  </a:txBody>
                  <a:tcPr marT="91432" marB="914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763" marR="0" lvl="0" indent="-4763" algn="l" defTabSz="914400" rtl="0" eaLnBrk="1" fontAlgn="base" latinLnBrk="0" hangingPunct="1">
                        <a:lnSpc>
                          <a:spcPct val="100000"/>
                        </a:lnSpc>
                        <a:spcBef>
                          <a:spcPct val="0"/>
                        </a:spcBef>
                        <a:spcAft>
                          <a:spcPct val="0"/>
                        </a:spcAft>
                        <a:buClr>
                          <a:schemeClr val="tx1"/>
                        </a:buClr>
                        <a:buSzPct val="75000"/>
                        <a:buFontTx/>
                        <a:buNone/>
                        <a:tabLst/>
                      </a:pPr>
                      <a:r>
                        <a:rPr kumimoji="0" lang="en-US" sz="1200" b="0" i="0" u="none" strike="noStrike" cap="none" normalizeH="0" baseline="0" dirty="0">
                          <a:ln>
                            <a:noFill/>
                          </a:ln>
                          <a:solidFill>
                            <a:schemeClr val="tx1"/>
                          </a:solidFill>
                          <a:effectLst/>
                          <a:latin typeface="Open Sans"/>
                          <a:ea typeface="Times New Roman" charset="0"/>
                          <a:cs typeface="Open Sans"/>
                        </a:rPr>
                        <a:t>So if I</a:t>
                      </a:r>
                      <a:r>
                        <a:rPr kumimoji="0" lang="ja-JP" altLang="en-US" sz="1200" b="0" i="0" u="none" strike="noStrike" cap="none" normalizeH="0" baseline="0" dirty="0">
                          <a:ln>
                            <a:noFill/>
                          </a:ln>
                          <a:solidFill>
                            <a:schemeClr val="tx1"/>
                          </a:solidFill>
                          <a:effectLst/>
                          <a:latin typeface="Open Sans"/>
                          <a:ea typeface="Times New Roman" charset="0"/>
                          <a:cs typeface="Open Sans"/>
                        </a:rPr>
                        <a:t>’</a:t>
                      </a:r>
                      <a:r>
                        <a:rPr kumimoji="0" lang="en-US" sz="1200" b="0" i="0" u="none" strike="noStrike" cap="none" normalizeH="0" baseline="0" dirty="0" err="1">
                          <a:ln>
                            <a:noFill/>
                          </a:ln>
                          <a:solidFill>
                            <a:schemeClr val="tx1"/>
                          </a:solidFill>
                          <a:effectLst/>
                          <a:latin typeface="Open Sans"/>
                          <a:ea typeface="Times New Roman" charset="0"/>
                          <a:cs typeface="Open Sans"/>
                        </a:rPr>
                        <a:t>ve</a:t>
                      </a:r>
                      <a:r>
                        <a:rPr kumimoji="0" lang="en-US" sz="1200" b="0" i="0" u="none" strike="noStrike" cap="none" normalizeH="0" baseline="0" dirty="0">
                          <a:ln>
                            <a:noFill/>
                          </a:ln>
                          <a:solidFill>
                            <a:schemeClr val="tx1"/>
                          </a:solidFill>
                          <a:effectLst/>
                          <a:latin typeface="Open Sans"/>
                          <a:ea typeface="Times New Roman" charset="0"/>
                          <a:cs typeface="Open Sans"/>
                        </a:rPr>
                        <a:t> understood you correctly, your primary concern would be </a:t>
                      </a:r>
                      <a:r>
                        <a:rPr kumimoji="0" lang="en-US" sz="1200" b="0" i="0" u="none" strike="noStrike" cap="none" normalizeH="0" baseline="0" dirty="0" smtClean="0">
                          <a:ln>
                            <a:noFill/>
                          </a:ln>
                          <a:solidFill>
                            <a:schemeClr val="tx1"/>
                          </a:solidFill>
                          <a:effectLst/>
                          <a:latin typeface="Open Sans"/>
                          <a:ea typeface="Times New Roman" charset="0"/>
                          <a:cs typeface="Open Sans"/>
                        </a:rPr>
                        <a:t>contacting vendors needed to establish mobile operations.  Is </a:t>
                      </a:r>
                      <a:r>
                        <a:rPr kumimoji="0" lang="en-US" sz="1200" b="0" i="0" u="none" strike="noStrike" cap="none" normalizeH="0" baseline="0" dirty="0">
                          <a:ln>
                            <a:noFill/>
                          </a:ln>
                          <a:solidFill>
                            <a:schemeClr val="tx1"/>
                          </a:solidFill>
                          <a:effectLst/>
                          <a:latin typeface="Open Sans"/>
                          <a:ea typeface="Times New Roman" charset="0"/>
                          <a:cs typeface="Open Sans"/>
                        </a:rPr>
                        <a:t>this correct?</a:t>
                      </a:r>
                    </a:p>
                  </a:txBody>
                  <a:tcPr marT="91432" marB="914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Title 4"/>
          <p:cNvSpPr>
            <a:spLocks noGrp="1"/>
          </p:cNvSpPr>
          <p:nvPr>
            <p:ph type="title"/>
          </p:nvPr>
        </p:nvSpPr>
        <p:spPr>
          <a:xfrm>
            <a:off x="457200" y="274638"/>
            <a:ext cx="8229600" cy="1143000"/>
          </a:xfrm>
        </p:spPr>
        <p:txBody>
          <a:bodyPr vert="horz" lIns="91440" tIns="45720" rIns="91440" bIns="45720" rtlCol="0" anchor="ctr">
            <a:normAutofit fontScale="90000"/>
          </a:bodyPr>
          <a:lstStyle/>
          <a:p>
            <a:r>
              <a:rPr lang="en-US" sz="3600" b="1" dirty="0"/>
              <a:t>Techniques for Successful Interviews</a:t>
            </a:r>
          </a:p>
        </p:txBody>
      </p:sp>
    </p:spTree>
    <p:extLst>
      <p:ext uri="{BB962C8B-B14F-4D97-AF65-F5344CB8AC3E}">
        <p14:creationId xmlns:p14="http://schemas.microsoft.com/office/powerpoint/2010/main" val="257027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www.wakefieldbrunswick.com</a:t>
            </a:r>
            <a:endParaRPr lang="en-US" dirty="0"/>
          </a:p>
        </p:txBody>
      </p:sp>
      <p:sp>
        <p:nvSpPr>
          <p:cNvPr id="4" name="Slide Number Placeholder 3"/>
          <p:cNvSpPr>
            <a:spLocks noGrp="1"/>
          </p:cNvSpPr>
          <p:nvPr>
            <p:ph type="sldNum" sz="quarter" idx="11"/>
          </p:nvPr>
        </p:nvSpPr>
        <p:spPr/>
        <p:txBody>
          <a:bodyPr/>
          <a:lstStyle/>
          <a:p>
            <a:fld id="{093CB035-3BB7-AD43-BE7C-B33438FBBAB5}" type="slidenum">
              <a:rPr lang="en-US" smtClean="0"/>
              <a:pPr/>
              <a:t>58</a:t>
            </a:fld>
            <a:endParaRPr lang="en-US"/>
          </a:p>
        </p:txBody>
      </p:sp>
      <p:sp>
        <p:nvSpPr>
          <p:cNvPr id="6" name="Title 4"/>
          <p:cNvSpPr>
            <a:spLocks noGrp="1"/>
          </p:cNvSpPr>
          <p:nvPr>
            <p:ph type="title"/>
          </p:nvPr>
        </p:nvSpPr>
        <p:spPr>
          <a:xfrm>
            <a:off x="457200" y="274638"/>
            <a:ext cx="8229600" cy="1143000"/>
          </a:xfrm>
        </p:spPr>
        <p:txBody>
          <a:bodyPr vert="horz" lIns="91440" tIns="45720" rIns="91440" bIns="45720" rtlCol="0" anchor="ctr">
            <a:normAutofit/>
          </a:bodyPr>
          <a:lstStyle/>
          <a:p>
            <a:r>
              <a:rPr lang="en-US" sz="3600" b="1" dirty="0"/>
              <a:t>Types of Interviews</a:t>
            </a:r>
          </a:p>
        </p:txBody>
      </p:sp>
      <p:sp>
        <p:nvSpPr>
          <p:cNvPr id="7" name="TextBox 6"/>
          <p:cNvSpPr txBox="1"/>
          <p:nvPr/>
        </p:nvSpPr>
        <p:spPr>
          <a:xfrm>
            <a:off x="457200" y="2228074"/>
            <a:ext cx="8229600" cy="1615827"/>
          </a:xfrm>
          <a:prstGeom prst="rect">
            <a:avLst/>
          </a:prstGeom>
          <a:noFill/>
        </p:spPr>
        <p:txBody>
          <a:bodyPr wrap="square" rtlCol="0">
            <a:spAutoFit/>
          </a:bodyPr>
          <a:lstStyle/>
          <a:p>
            <a:pPr marL="461963" indent="-461963">
              <a:lnSpc>
                <a:spcPct val="150000"/>
              </a:lnSpc>
              <a:spcAft>
                <a:spcPts val="1800"/>
              </a:spcAft>
              <a:buFont typeface="Wingdings" charset="2"/>
              <a:buChar char="q"/>
              <a:tabLst>
                <a:tab pos="461963" algn="l"/>
              </a:tabLst>
            </a:pPr>
            <a:r>
              <a:rPr lang="en-US" sz="2800" dirty="0" smtClean="0">
                <a:solidFill>
                  <a:srgbClr val="535357"/>
                </a:solidFill>
                <a:latin typeface="Open Sans"/>
                <a:cs typeface="Open Sans"/>
              </a:rPr>
              <a:t>Structured</a:t>
            </a:r>
          </a:p>
          <a:p>
            <a:pPr marL="461963" indent="-461963">
              <a:lnSpc>
                <a:spcPct val="150000"/>
              </a:lnSpc>
              <a:buFont typeface="Wingdings" charset="2"/>
              <a:buChar char="q"/>
            </a:pPr>
            <a:r>
              <a:rPr lang="en-US" sz="2800" dirty="0" smtClean="0">
                <a:solidFill>
                  <a:srgbClr val="535357"/>
                </a:solidFill>
                <a:latin typeface="Open Sans"/>
                <a:cs typeface="Open Sans"/>
              </a:rPr>
              <a:t>Unstructured</a:t>
            </a:r>
            <a:endParaRPr lang="en-US" sz="2800" dirty="0">
              <a:solidFill>
                <a:srgbClr val="535357"/>
              </a:solidFill>
              <a:latin typeface="Open Sans"/>
              <a:cs typeface="Open Sans"/>
            </a:endParaRPr>
          </a:p>
        </p:txBody>
      </p:sp>
      <p:pic>
        <p:nvPicPr>
          <p:cNvPr id="8" name="Picture 7"/>
          <p:cNvPicPr>
            <a:picLocks noChangeAspect="1"/>
          </p:cNvPicPr>
          <p:nvPr/>
        </p:nvPicPr>
        <p:blipFill rotWithShape="1">
          <a:blip r:embed="rId3"/>
          <a:srcRect l="20594" t="1647" r="12026" b="32862"/>
          <a:stretch/>
        </p:blipFill>
        <p:spPr>
          <a:xfrm>
            <a:off x="4483812" y="1920298"/>
            <a:ext cx="4660187" cy="3008562"/>
          </a:xfrm>
          <a:prstGeom prst="rect">
            <a:avLst/>
          </a:prstGeom>
          <a:ln>
            <a:noFill/>
          </a:ln>
          <a:effectLst>
            <a:softEdge rad="112500"/>
          </a:effectLst>
        </p:spPr>
      </p:pic>
    </p:spTree>
    <p:extLst>
      <p:ext uri="{BB962C8B-B14F-4D97-AF65-F5344CB8AC3E}">
        <p14:creationId xmlns:p14="http://schemas.microsoft.com/office/powerpoint/2010/main" val="312087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681" y="1698710"/>
            <a:ext cx="8229600" cy="4517264"/>
          </a:xfrm>
          <a:ln w="38100"/>
        </p:spPr>
        <p:style>
          <a:lnRef idx="2">
            <a:schemeClr val="accent1"/>
          </a:lnRef>
          <a:fillRef idx="1">
            <a:schemeClr val="lt1"/>
          </a:fillRef>
          <a:effectRef idx="0">
            <a:schemeClr val="accent1"/>
          </a:effectRef>
          <a:fontRef idx="minor">
            <a:schemeClr val="dk1"/>
          </a:fontRef>
        </p:style>
        <p:txBody>
          <a:bodyPr>
            <a:noAutofit/>
          </a:bodyPr>
          <a:lstStyle/>
          <a:p>
            <a:pPr algn="ctr">
              <a:spcBef>
                <a:spcPts val="0"/>
              </a:spcBef>
              <a:spcAft>
                <a:spcPts val="1200"/>
              </a:spcAft>
              <a:buSzPct val="150000"/>
            </a:pPr>
            <a:r>
              <a:rPr lang="en-US" sz="2800" b="1" dirty="0" smtClean="0">
                <a:solidFill>
                  <a:srgbClr val="17375E"/>
                </a:solidFill>
                <a:latin typeface="Open Sans Semibold"/>
              </a:rPr>
              <a:t>Developing and </a:t>
            </a:r>
            <a:r>
              <a:rPr lang="en-US" sz="2800" b="1" dirty="0">
                <a:solidFill>
                  <a:srgbClr val="17375E"/>
                </a:solidFill>
                <a:latin typeface="Open Sans Semibold"/>
              </a:rPr>
              <a:t>c</a:t>
            </a:r>
            <a:r>
              <a:rPr lang="en-US" sz="2800" b="1" dirty="0" smtClean="0">
                <a:solidFill>
                  <a:srgbClr val="17375E"/>
                </a:solidFill>
                <a:latin typeface="Open Sans Semibold"/>
              </a:rPr>
              <a:t>onducting </a:t>
            </a:r>
            <a:r>
              <a:rPr lang="en-US" sz="2800" b="1" dirty="0">
                <a:solidFill>
                  <a:srgbClr val="17375E"/>
                </a:solidFill>
                <a:latin typeface="Open Sans Semibold"/>
              </a:rPr>
              <a:t>i</a:t>
            </a:r>
            <a:r>
              <a:rPr lang="en-US" sz="2800" b="1" dirty="0" smtClean="0">
                <a:solidFill>
                  <a:srgbClr val="17375E"/>
                </a:solidFill>
                <a:latin typeface="Open Sans Semibold"/>
              </a:rPr>
              <a:t>nterviews - II</a:t>
            </a:r>
          </a:p>
          <a:p>
            <a:pPr marL="514350" indent="-457200">
              <a:spcBef>
                <a:spcPts val="600"/>
              </a:spcBef>
              <a:spcAft>
                <a:spcPts val="600"/>
              </a:spcAft>
              <a:buFont typeface="+mj-lt"/>
              <a:buAutoNum type="arabicPeriod"/>
              <a:defRPr/>
            </a:pPr>
            <a:r>
              <a:rPr lang="en-US" sz="2000" b="1" dirty="0" smtClean="0">
                <a:solidFill>
                  <a:srgbClr val="17375E"/>
                </a:solidFill>
                <a:latin typeface="Open Sans"/>
              </a:rPr>
              <a:t>Assign </a:t>
            </a:r>
            <a:r>
              <a:rPr lang="en-US" sz="2000" b="1" dirty="0">
                <a:solidFill>
                  <a:srgbClr val="17375E"/>
                </a:solidFill>
                <a:latin typeface="Open Sans"/>
              </a:rPr>
              <a:t>roles</a:t>
            </a:r>
            <a:r>
              <a:rPr lang="en-US" sz="2000" dirty="0" smtClean="0">
                <a:solidFill>
                  <a:srgbClr val="17375E"/>
                </a:solidFill>
                <a:latin typeface="Open Sans"/>
              </a:rPr>
              <a:t>: </a:t>
            </a:r>
          </a:p>
          <a:p>
            <a:pPr marL="971550" lvl="1" indent="0">
              <a:spcBef>
                <a:spcPts val="600"/>
              </a:spcBef>
              <a:spcAft>
                <a:spcPts val="600"/>
              </a:spcAft>
              <a:buNone/>
              <a:defRPr/>
            </a:pPr>
            <a:r>
              <a:rPr lang="en-US" sz="1800" dirty="0" smtClean="0">
                <a:solidFill>
                  <a:srgbClr val="17375E"/>
                </a:solidFill>
                <a:latin typeface="Open Sans"/>
              </a:rPr>
              <a:t>Department </a:t>
            </a:r>
            <a:r>
              <a:rPr lang="en-US" sz="1800" dirty="0">
                <a:solidFill>
                  <a:srgbClr val="17375E"/>
                </a:solidFill>
                <a:latin typeface="Open Sans"/>
              </a:rPr>
              <a:t>representative; </a:t>
            </a:r>
            <a:r>
              <a:rPr lang="en-US" sz="1800" dirty="0" smtClean="0">
                <a:solidFill>
                  <a:srgbClr val="17375E"/>
                </a:solidFill>
                <a:latin typeface="Open Sans"/>
              </a:rPr>
              <a:t>Interviewer</a:t>
            </a:r>
            <a:r>
              <a:rPr lang="en-US" sz="1800" dirty="0">
                <a:solidFill>
                  <a:srgbClr val="17375E"/>
                </a:solidFill>
                <a:latin typeface="Open Sans"/>
              </a:rPr>
              <a:t>; </a:t>
            </a:r>
            <a:r>
              <a:rPr lang="en-US" sz="1800" dirty="0" smtClean="0">
                <a:solidFill>
                  <a:srgbClr val="17375E"/>
                </a:solidFill>
                <a:latin typeface="Open Sans"/>
              </a:rPr>
              <a:t>Note </a:t>
            </a:r>
            <a:r>
              <a:rPr lang="en-US" sz="1800" dirty="0">
                <a:solidFill>
                  <a:srgbClr val="17375E"/>
                </a:solidFill>
                <a:latin typeface="Open Sans"/>
              </a:rPr>
              <a:t>taker</a:t>
            </a:r>
          </a:p>
          <a:p>
            <a:pPr marL="514350" indent="-457200">
              <a:spcBef>
                <a:spcPts val="600"/>
              </a:spcBef>
              <a:spcAft>
                <a:spcPts val="600"/>
              </a:spcAft>
              <a:buFont typeface="+mj-lt"/>
              <a:buAutoNum type="arabicPeriod" startAt="3"/>
              <a:defRPr/>
            </a:pPr>
            <a:r>
              <a:rPr lang="en-US" sz="2000" b="1" dirty="0">
                <a:solidFill>
                  <a:srgbClr val="17375E"/>
                </a:solidFill>
                <a:latin typeface="Open Sans"/>
              </a:rPr>
              <a:t>Rotate roles: </a:t>
            </a:r>
            <a:r>
              <a:rPr lang="en-US" sz="2000" dirty="0">
                <a:solidFill>
                  <a:srgbClr val="17375E"/>
                </a:solidFill>
                <a:latin typeface="Open Sans"/>
              </a:rPr>
              <a:t>Each person </a:t>
            </a:r>
            <a:r>
              <a:rPr lang="en-US" sz="2000" dirty="0" smtClean="0">
                <a:solidFill>
                  <a:srgbClr val="17375E"/>
                </a:solidFill>
                <a:latin typeface="Open Sans"/>
              </a:rPr>
              <a:t>takes </a:t>
            </a:r>
            <a:r>
              <a:rPr lang="en-US" sz="2000" dirty="0">
                <a:solidFill>
                  <a:srgbClr val="17375E"/>
                </a:solidFill>
                <a:latin typeface="Open Sans"/>
              </a:rPr>
              <a:t>a</a:t>
            </a:r>
            <a:r>
              <a:rPr lang="en-US" sz="2000" dirty="0" smtClean="0">
                <a:solidFill>
                  <a:srgbClr val="17375E"/>
                </a:solidFill>
                <a:latin typeface="Open Sans"/>
              </a:rPr>
              <a:t> </a:t>
            </a:r>
            <a:r>
              <a:rPr lang="en-US" sz="2000" dirty="0">
                <a:solidFill>
                  <a:srgbClr val="17375E"/>
                </a:solidFill>
                <a:latin typeface="Open Sans"/>
              </a:rPr>
              <a:t>different role at least once</a:t>
            </a:r>
          </a:p>
          <a:p>
            <a:pPr marL="514350" indent="-457200">
              <a:spcBef>
                <a:spcPts val="600"/>
              </a:spcBef>
              <a:spcAft>
                <a:spcPts val="600"/>
              </a:spcAft>
              <a:buFont typeface="+mj-lt"/>
              <a:buAutoNum type="arabicPeriod" startAt="3"/>
              <a:defRPr/>
            </a:pPr>
            <a:r>
              <a:rPr lang="en-US" sz="2000" b="1" dirty="0" smtClean="0">
                <a:solidFill>
                  <a:srgbClr val="17375E"/>
                </a:solidFill>
                <a:latin typeface="Open Sans"/>
              </a:rPr>
              <a:t>Select</a:t>
            </a:r>
            <a:r>
              <a:rPr lang="en-US" sz="2000" dirty="0" smtClean="0">
                <a:solidFill>
                  <a:srgbClr val="17375E"/>
                </a:solidFill>
                <a:latin typeface="Open Sans"/>
              </a:rPr>
              <a:t> </a:t>
            </a:r>
            <a:r>
              <a:rPr lang="en-US" sz="2000" dirty="0">
                <a:solidFill>
                  <a:srgbClr val="17375E"/>
                </a:solidFill>
                <a:latin typeface="Open Sans"/>
              </a:rPr>
              <a:t>a department from the scenarios created in Exercise-2.</a:t>
            </a:r>
            <a:endParaRPr lang="en-US" sz="2000" b="1" dirty="0" smtClean="0">
              <a:solidFill>
                <a:srgbClr val="17375E"/>
              </a:solidFill>
              <a:latin typeface="Open Sans"/>
            </a:endParaRPr>
          </a:p>
          <a:p>
            <a:pPr marL="514350" indent="-457200">
              <a:spcBef>
                <a:spcPts val="600"/>
              </a:spcBef>
              <a:spcAft>
                <a:spcPts val="600"/>
              </a:spcAft>
              <a:buFont typeface="+mj-lt"/>
              <a:buAutoNum type="arabicPeriod" startAt="3"/>
              <a:defRPr/>
            </a:pPr>
            <a:r>
              <a:rPr lang="en-US" sz="2000" b="1" dirty="0" smtClean="0">
                <a:solidFill>
                  <a:srgbClr val="17375E"/>
                </a:solidFill>
                <a:latin typeface="Open Sans"/>
              </a:rPr>
              <a:t>Conduct </a:t>
            </a:r>
            <a:r>
              <a:rPr lang="en-US" sz="2000" b="1" dirty="0">
                <a:solidFill>
                  <a:srgbClr val="17375E"/>
                </a:solidFill>
                <a:latin typeface="Open Sans"/>
              </a:rPr>
              <a:t>interview </a:t>
            </a:r>
            <a:r>
              <a:rPr lang="en-US" sz="2000" dirty="0">
                <a:solidFill>
                  <a:srgbClr val="17375E"/>
                </a:solidFill>
                <a:latin typeface="Open Sans"/>
              </a:rPr>
              <a:t>using a combination of open-ended, “what if/ just suppose”, and probing questions to identify:</a:t>
            </a:r>
          </a:p>
          <a:p>
            <a:pPr marL="1036638" lvl="2">
              <a:spcBef>
                <a:spcPts val="0"/>
              </a:spcBef>
              <a:spcAft>
                <a:spcPts val="600"/>
              </a:spcAft>
              <a:buSzPct val="150000"/>
              <a:buFont typeface="Wingdings" panose="05000000000000000000" pitchFamily="2" charset="2"/>
              <a:buChar char="§"/>
              <a:defRPr/>
            </a:pPr>
            <a:r>
              <a:rPr lang="en-US" sz="1800" dirty="0">
                <a:solidFill>
                  <a:srgbClr val="17375E"/>
                </a:solidFill>
                <a:latin typeface="Open Sans"/>
                <a:cs typeface="Open Sans"/>
              </a:rPr>
              <a:t>The most important activities that they do? (tasks, functions, etc.)</a:t>
            </a:r>
          </a:p>
          <a:p>
            <a:pPr marL="1036638" lvl="2">
              <a:spcBef>
                <a:spcPts val="0"/>
              </a:spcBef>
              <a:spcAft>
                <a:spcPts val="600"/>
              </a:spcAft>
              <a:buSzPct val="150000"/>
              <a:buFont typeface="Wingdings" panose="05000000000000000000" pitchFamily="2" charset="2"/>
              <a:buChar char="§"/>
              <a:defRPr/>
            </a:pPr>
            <a:r>
              <a:rPr lang="en-US" sz="1800" dirty="0">
                <a:solidFill>
                  <a:srgbClr val="17375E"/>
                </a:solidFill>
                <a:latin typeface="Open Sans"/>
                <a:cs typeface="Open Sans"/>
              </a:rPr>
              <a:t>Who do they rely upon to do it and who relies upon them (interdependencies)?</a:t>
            </a:r>
          </a:p>
          <a:p>
            <a:pPr marL="1036638" lvl="2">
              <a:spcBef>
                <a:spcPts val="0"/>
              </a:spcBef>
              <a:spcAft>
                <a:spcPts val="600"/>
              </a:spcAft>
              <a:buSzPct val="150000"/>
              <a:buFont typeface="Wingdings" panose="05000000000000000000" pitchFamily="2" charset="2"/>
              <a:buChar char="§"/>
              <a:defRPr/>
            </a:pPr>
            <a:r>
              <a:rPr lang="en-US" sz="1800" dirty="0">
                <a:solidFill>
                  <a:srgbClr val="17375E"/>
                </a:solidFill>
                <a:latin typeface="Open Sans"/>
                <a:cs typeface="Open Sans"/>
              </a:rPr>
              <a:t>What equipment, systems, applications and resources they use?</a:t>
            </a:r>
            <a:endParaRPr lang="en-US" sz="1400" dirty="0">
              <a:solidFill>
                <a:srgbClr val="17375E"/>
              </a:solidFill>
              <a:latin typeface="Open Sans"/>
              <a:cs typeface="Open Sans"/>
            </a:endParaRPr>
          </a:p>
          <a:p>
            <a:pPr marL="0" indent="0">
              <a:buNone/>
            </a:pPr>
            <a:endParaRPr lang="en-US" sz="2000" dirty="0" smtClean="0">
              <a:solidFill>
                <a:srgbClr val="17375E"/>
              </a:solidFill>
              <a:latin typeface="Open Sans"/>
              <a:cs typeface="Tw Cen MT"/>
            </a:endParaRPr>
          </a:p>
          <a:p>
            <a:endParaRPr lang="en-US" sz="2000" dirty="0" smtClean="0">
              <a:solidFill>
                <a:srgbClr val="17375E"/>
              </a:solidFill>
              <a:latin typeface="Open Sans"/>
              <a:cs typeface="Tw Cen MT"/>
            </a:endParaRPr>
          </a:p>
          <a:p>
            <a:pPr marL="0" indent="0">
              <a:buNone/>
            </a:pPr>
            <a:endParaRPr lang="en-US" sz="2000" dirty="0" smtClean="0">
              <a:solidFill>
                <a:srgbClr val="17375E"/>
              </a:solidFill>
              <a:latin typeface="Open Sans"/>
              <a:cs typeface="Tw Cen MT"/>
            </a:endParaRPr>
          </a:p>
          <a:p>
            <a:pPr marL="0" indent="0">
              <a:buNone/>
            </a:pPr>
            <a:endParaRPr lang="en-US" sz="2000" dirty="0">
              <a:solidFill>
                <a:srgbClr val="17375E"/>
              </a:solidFill>
              <a:latin typeface="Open Sans"/>
              <a:cs typeface="Tw Cen MT"/>
            </a:endParaRPr>
          </a:p>
          <a:p>
            <a:pPr marL="0" indent="0">
              <a:buNone/>
            </a:pPr>
            <a:endParaRPr lang="en-US" sz="2000" dirty="0" smtClean="0">
              <a:solidFill>
                <a:srgbClr val="17375E"/>
              </a:solidFill>
              <a:latin typeface="Open Sans"/>
              <a:cs typeface="Tw Cen MT"/>
            </a:endParaRPr>
          </a:p>
          <a:p>
            <a:endParaRPr lang="en-US" sz="2000" dirty="0">
              <a:solidFill>
                <a:srgbClr val="17375E"/>
              </a:solidFill>
              <a:latin typeface="Open Sans"/>
              <a:cs typeface="Tw Cen MT"/>
            </a:endParaRPr>
          </a:p>
          <a:p>
            <a:endParaRPr lang="en-US" sz="2000" dirty="0" smtClean="0">
              <a:solidFill>
                <a:srgbClr val="17375E"/>
              </a:solidFill>
              <a:latin typeface="Open Sans"/>
              <a:cs typeface="Tw Cen MT"/>
            </a:endParaRPr>
          </a:p>
          <a:p>
            <a:endParaRPr lang="en-US" sz="2000" dirty="0" smtClean="0">
              <a:solidFill>
                <a:srgbClr val="17375E"/>
              </a:solidFill>
              <a:latin typeface="Open Sans"/>
              <a:cs typeface="Tw Cen MT"/>
            </a:endParaRPr>
          </a:p>
          <a:p>
            <a:endParaRPr lang="en-US" sz="2000" dirty="0">
              <a:solidFill>
                <a:srgbClr val="17375E"/>
              </a:solidFill>
              <a:latin typeface="Open Sans"/>
              <a:cs typeface="Tw Cen MT"/>
            </a:endParaRPr>
          </a:p>
        </p:txBody>
      </p:sp>
      <p:grpSp>
        <p:nvGrpSpPr>
          <p:cNvPr id="4" name="Group 3"/>
          <p:cNvGrpSpPr/>
          <p:nvPr/>
        </p:nvGrpSpPr>
        <p:grpSpPr>
          <a:xfrm>
            <a:off x="455563" y="277186"/>
            <a:ext cx="8237713" cy="1143002"/>
            <a:chOff x="455563" y="277186"/>
            <a:chExt cx="8237713" cy="1143002"/>
          </a:xfrm>
        </p:grpSpPr>
        <p:sp>
          <p:nvSpPr>
            <p:cNvPr id="5" name="Title 2"/>
            <p:cNvSpPr txBox="1">
              <a:spLocks/>
            </p:cNvSpPr>
            <p:nvPr/>
          </p:nvSpPr>
          <p:spPr>
            <a:xfrm>
              <a:off x="457200" y="277187"/>
              <a:ext cx="8229600" cy="1143000"/>
            </a:xfrm>
            <a:prstGeom prst="rect">
              <a:avLst/>
            </a:prstGeom>
            <a:solidFill>
              <a:schemeClr val="tx2">
                <a:lumMod val="40000"/>
                <a:lumOff val="60000"/>
              </a:scheme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rgbClr val="535357"/>
                  </a:solidFill>
                  <a:latin typeface="Open Sans Semibold"/>
                  <a:ea typeface="+mj-ea"/>
                  <a:cs typeface="Open Sans Semibold"/>
                </a:defRPr>
              </a:lvl1pPr>
            </a:lstStyle>
            <a:p>
              <a:pPr>
                <a:lnSpc>
                  <a:spcPct val="120000"/>
                </a:lnSpc>
                <a:spcAft>
                  <a:spcPts val="600"/>
                </a:spcAft>
                <a:defRPr/>
              </a:pPr>
              <a:r>
                <a:rPr lang="en-US" b="1" dirty="0" smtClean="0">
                  <a:solidFill>
                    <a:srgbClr val="444444"/>
                  </a:solidFill>
                </a:rPr>
                <a:t>Exercise – 5b</a:t>
              </a:r>
              <a:endParaRPr lang="en-US" dirty="0"/>
            </a:p>
          </p:txBody>
        </p:sp>
        <p:pic>
          <p:nvPicPr>
            <p:cNvPr id="7" name="Picture 6"/>
            <p:cNvPicPr>
              <a:picLocks noChangeAspect="1"/>
            </p:cNvPicPr>
            <p:nvPr/>
          </p:nvPicPr>
          <p:blipFill rotWithShape="1">
            <a:blip r:embed="rId3"/>
            <a:srcRect t="9357" b="11306"/>
            <a:stretch/>
          </p:blipFill>
          <p:spPr>
            <a:xfrm>
              <a:off x="455563" y="277187"/>
              <a:ext cx="906305" cy="1143001"/>
            </a:xfrm>
            <a:prstGeom prst="rect">
              <a:avLst/>
            </a:prstGeom>
          </p:spPr>
        </p:pic>
        <p:pic>
          <p:nvPicPr>
            <p:cNvPr id="8" name="Picture 7"/>
            <p:cNvPicPr>
              <a:picLocks noChangeAspect="1"/>
            </p:cNvPicPr>
            <p:nvPr/>
          </p:nvPicPr>
          <p:blipFill rotWithShape="1">
            <a:blip r:embed="rId3"/>
            <a:srcRect t="9357" b="11306"/>
            <a:stretch/>
          </p:blipFill>
          <p:spPr>
            <a:xfrm>
              <a:off x="7786971" y="277186"/>
              <a:ext cx="906305" cy="1143001"/>
            </a:xfrm>
            <a:prstGeom prst="rect">
              <a:avLst/>
            </a:prstGeom>
          </p:spPr>
        </p:pic>
      </p:grpSp>
      <p:sp>
        <p:nvSpPr>
          <p:cNvPr id="10" name="Footer Placeholder 3"/>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algn="ctr">
              <a:defRPr sz="1100">
                <a:solidFill>
                  <a:schemeClr val="tx1">
                    <a:tint val="75000"/>
                  </a:schemeClr>
                </a:solidFill>
                <a:latin typeface="Open Sans"/>
                <a:cs typeface="Open Sans"/>
              </a:defRPr>
            </a:lvl1pPr>
          </a:lstStyle>
          <a:p>
            <a:r>
              <a:rPr lang="en-US" dirty="0"/>
              <a:t>www.wakefieldbrunswick.com</a:t>
            </a:r>
          </a:p>
        </p:txBody>
      </p:sp>
      <p:sp>
        <p:nvSpPr>
          <p:cNvPr id="11" name="Slide Number Placeholder 4"/>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a:defRPr sz="1100">
                <a:solidFill>
                  <a:schemeClr val="tx1">
                    <a:tint val="75000"/>
                  </a:schemeClr>
                </a:solidFill>
                <a:latin typeface="Open Sans"/>
                <a:cs typeface="Open Sans"/>
              </a:defRPr>
            </a:lvl1pPr>
          </a:lstStyle>
          <a:p>
            <a:fld id="{20A2D9D9-9622-9C43-B790-079379D2BF15}" type="slidenum">
              <a:rPr lang="en-US"/>
              <a:pPr/>
              <a:t>59</a:t>
            </a:fld>
            <a:endParaRPr lang="en-US" dirty="0"/>
          </a:p>
        </p:txBody>
      </p:sp>
    </p:spTree>
    <p:extLst>
      <p:ext uri="{BB962C8B-B14F-4D97-AF65-F5344CB8AC3E}">
        <p14:creationId xmlns:p14="http://schemas.microsoft.com/office/powerpoint/2010/main" val="103813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Why are </a:t>
            </a:r>
            <a:r>
              <a:rPr lang="en-US" sz="3600" b="1" dirty="0"/>
              <a:t>w</a:t>
            </a:r>
            <a:r>
              <a:rPr lang="en-US" sz="3600" b="1" dirty="0" smtClean="0"/>
              <a:t>e here?</a:t>
            </a:r>
            <a:endParaRPr lang="en-US" sz="3600" b="1" dirty="0"/>
          </a:p>
        </p:txBody>
      </p:sp>
      <p:sp>
        <p:nvSpPr>
          <p:cNvPr id="3" name="Content Placeholder 2"/>
          <p:cNvSpPr>
            <a:spLocks noGrp="1"/>
          </p:cNvSpPr>
          <p:nvPr>
            <p:ph idx="1"/>
          </p:nvPr>
        </p:nvSpPr>
        <p:spPr>
          <a:xfrm>
            <a:off x="457200" y="1584434"/>
            <a:ext cx="8229600" cy="4541729"/>
          </a:xfrm>
        </p:spPr>
        <p:txBody>
          <a:bodyPr>
            <a:normAutofit/>
          </a:bodyPr>
          <a:lstStyle/>
          <a:p>
            <a:pPr algn="ctr">
              <a:lnSpc>
                <a:spcPct val="150000"/>
              </a:lnSpc>
            </a:pPr>
            <a:r>
              <a:rPr lang="en-US" sz="2400" b="1" dirty="0" smtClean="0"/>
              <a:t>To </a:t>
            </a:r>
            <a:r>
              <a:rPr lang="en-US" sz="2400" b="1" dirty="0"/>
              <a:t>begin </a:t>
            </a:r>
            <a:r>
              <a:rPr lang="en-US" sz="2400" b="1" dirty="0" smtClean="0"/>
              <a:t>a multi-year process to develop the business continuity action plans and strategies needed to maintain effective levels of patient care and essential services.</a:t>
            </a:r>
          </a:p>
          <a:p>
            <a:endParaRPr lang="en-US" dirty="0"/>
          </a:p>
        </p:txBody>
      </p:sp>
      <p:sp>
        <p:nvSpPr>
          <p:cNvPr id="4" name="Footer Placeholder 3"/>
          <p:cNvSpPr>
            <a:spLocks noGrp="1"/>
          </p:cNvSpPr>
          <p:nvPr>
            <p:ph type="ftr" sz="quarter" idx="11"/>
          </p:nvPr>
        </p:nvSpPr>
        <p:spPr/>
        <p:txBody>
          <a:bodyPr/>
          <a:lstStyle/>
          <a:p>
            <a:r>
              <a:rPr lang="en-US" smtClean="0"/>
              <a:t>www.wakefieldbrunswick.com</a:t>
            </a:r>
            <a:endParaRPr lang="en-US" dirty="0"/>
          </a:p>
        </p:txBody>
      </p:sp>
      <p:sp>
        <p:nvSpPr>
          <p:cNvPr id="5" name="Slide Number Placeholder 4"/>
          <p:cNvSpPr>
            <a:spLocks noGrp="1"/>
          </p:cNvSpPr>
          <p:nvPr>
            <p:ph type="sldNum" sz="quarter" idx="12"/>
          </p:nvPr>
        </p:nvSpPr>
        <p:spPr/>
        <p:txBody>
          <a:bodyPr/>
          <a:lstStyle/>
          <a:p>
            <a:fld id="{20A2D9D9-9622-9C43-B790-079379D2BF15}" type="slidenum">
              <a:rPr lang="en-US" smtClean="0"/>
              <a:t>6</a:t>
            </a:fld>
            <a:endParaRPr lang="en-US"/>
          </a:p>
        </p:txBody>
      </p:sp>
    </p:spTree>
    <p:extLst>
      <p:ext uri="{BB962C8B-B14F-4D97-AF65-F5344CB8AC3E}">
        <p14:creationId xmlns:p14="http://schemas.microsoft.com/office/powerpoint/2010/main" val="109099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601044"/>
            <a:ext cx="8229600" cy="2548390"/>
          </a:xfrm>
          <a:prstGeom prst="rect">
            <a:avLst/>
          </a:prstGeom>
          <a:noFill/>
        </p:spPr>
        <p:txBody>
          <a:bodyPr vert="horz" wrap="square" lIns="91440" tIns="45720" rIns="91440" bIns="45720" rtlCol="0">
            <a:spAutoFit/>
          </a:bodyPr>
          <a:lstStyle>
            <a:lvl1pPr marL="461963" indent="-461963">
              <a:spcBef>
                <a:spcPct val="20000"/>
              </a:spcBef>
              <a:spcAft>
                <a:spcPts val="1800"/>
              </a:spcAft>
              <a:buFont typeface="Wingdings" charset="2"/>
              <a:buChar char="q"/>
              <a:defRPr sz="2400" b="0" i="0">
                <a:solidFill>
                  <a:srgbClr val="535357"/>
                </a:solidFill>
                <a:latin typeface="Open Sans"/>
                <a:cs typeface="Open Sans"/>
              </a:defRPr>
            </a:lvl1pPr>
            <a:lvl2pPr marL="914400" indent="-457200">
              <a:spcBef>
                <a:spcPct val="20000"/>
              </a:spcBef>
              <a:buFont typeface="Wingdings" charset="2"/>
              <a:buChar char="§"/>
              <a:defRPr sz="2800" b="0" i="0">
                <a:solidFill>
                  <a:srgbClr val="535357"/>
                </a:solidFill>
                <a:latin typeface="Open Sans"/>
                <a:cs typeface="Open Sans"/>
              </a:defRPr>
            </a:lvl2pPr>
            <a:lvl3pPr marL="1257300" indent="-342900">
              <a:spcBef>
                <a:spcPct val="20000"/>
              </a:spcBef>
              <a:buFont typeface="Wingdings" charset="2"/>
              <a:buChar char="§"/>
              <a:defRPr sz="2400" b="0" i="0">
                <a:solidFill>
                  <a:srgbClr val="535357"/>
                </a:solidFill>
                <a:latin typeface="Open Sans"/>
                <a:cs typeface="Open Sans"/>
              </a:defRPr>
            </a:lvl3pPr>
            <a:lvl4pPr marL="1714500" indent="-342900">
              <a:spcBef>
                <a:spcPct val="20000"/>
              </a:spcBef>
              <a:buFont typeface="Wingdings" charset="2"/>
              <a:buChar char="§"/>
              <a:defRPr sz="2000" b="0" i="0">
                <a:solidFill>
                  <a:srgbClr val="535357"/>
                </a:solidFill>
                <a:latin typeface="Open Sans"/>
                <a:cs typeface="Open Sans"/>
              </a:defRPr>
            </a:lvl4pPr>
            <a:lvl5pPr marL="2171700" indent="-342900">
              <a:spcBef>
                <a:spcPct val="20000"/>
              </a:spcBef>
              <a:buFont typeface="Wingdings" charset="2"/>
              <a:buChar char="§"/>
              <a:defRPr sz="2000" b="0" i="0">
                <a:solidFill>
                  <a:srgbClr val="535357"/>
                </a:solidFill>
                <a:latin typeface="Open Sans"/>
                <a:cs typeface="Open Sans"/>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Use </a:t>
            </a:r>
            <a:r>
              <a:rPr lang="en-US" dirty="0" smtClean="0"/>
              <a:t>template to simplify consistent data capture</a:t>
            </a:r>
            <a:endParaRPr lang="en-US" dirty="0"/>
          </a:p>
          <a:p>
            <a:r>
              <a:rPr lang="en-US" dirty="0"/>
              <a:t>Complete documentation as soon as possible after interview while it’s fresh </a:t>
            </a:r>
            <a:r>
              <a:rPr lang="en-US" dirty="0" smtClean="0"/>
              <a:t>in </a:t>
            </a:r>
            <a:r>
              <a:rPr lang="en-US" dirty="0"/>
              <a:t>your mind</a:t>
            </a:r>
          </a:p>
          <a:p>
            <a:r>
              <a:rPr lang="en-US" dirty="0"/>
              <a:t>Send copy of completed template to interviewee to review and validate</a:t>
            </a:r>
          </a:p>
        </p:txBody>
      </p:sp>
      <p:sp>
        <p:nvSpPr>
          <p:cNvPr id="12" name="Footer Placeholder 11"/>
          <p:cNvSpPr>
            <a:spLocks noGrp="1"/>
          </p:cNvSpPr>
          <p:nvPr>
            <p:ph type="ftr" sz="quarter" idx="10"/>
          </p:nvPr>
        </p:nvSpPr>
        <p:spPr/>
        <p:txBody>
          <a:bodyPr/>
          <a:lstStyle/>
          <a:p>
            <a:r>
              <a:rPr lang="en-US" dirty="0" err="1" smtClean="0"/>
              <a:t>www.wakefieldbrunswick.com</a:t>
            </a:r>
            <a:endParaRPr lang="en-US" dirty="0"/>
          </a:p>
        </p:txBody>
      </p:sp>
      <p:sp>
        <p:nvSpPr>
          <p:cNvPr id="13" name="Slide Number Placeholder 12"/>
          <p:cNvSpPr>
            <a:spLocks noGrp="1"/>
          </p:cNvSpPr>
          <p:nvPr>
            <p:ph type="sldNum" sz="quarter" idx="11"/>
          </p:nvPr>
        </p:nvSpPr>
        <p:spPr/>
        <p:txBody>
          <a:bodyPr/>
          <a:lstStyle/>
          <a:p>
            <a:fld id="{093CB035-3BB7-AD43-BE7C-B33438FBBAB5}" type="slidenum">
              <a:rPr lang="en-US" smtClean="0"/>
              <a:pPr/>
              <a:t>60</a:t>
            </a:fld>
            <a:endParaRPr lang="en-US"/>
          </a:p>
        </p:txBody>
      </p:sp>
      <p:sp>
        <p:nvSpPr>
          <p:cNvPr id="10" name="Title 2"/>
          <p:cNvSpPr>
            <a:spLocks noGrp="1"/>
          </p:cNvSpPr>
          <p:nvPr>
            <p:ph type="title"/>
          </p:nvPr>
        </p:nvSpPr>
        <p:spPr>
          <a:xfrm>
            <a:off x="457200" y="265591"/>
            <a:ext cx="8229600" cy="1143000"/>
          </a:xfrm>
        </p:spPr>
        <p:txBody>
          <a:bodyPr vert="horz" lIns="91440" tIns="45720" rIns="91440" bIns="45720" rtlCol="0" anchor="ctr">
            <a:normAutofit/>
          </a:bodyPr>
          <a:lstStyle/>
          <a:p>
            <a:r>
              <a:rPr lang="en-US" sz="3600" b="1" dirty="0"/>
              <a:t>Documenting information obtained</a:t>
            </a:r>
          </a:p>
        </p:txBody>
      </p:sp>
    </p:spTree>
    <p:extLst>
      <p:ext uri="{BB962C8B-B14F-4D97-AF65-F5344CB8AC3E}">
        <p14:creationId xmlns:p14="http://schemas.microsoft.com/office/powerpoint/2010/main" val="181480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313830" y="1598211"/>
            <a:ext cx="6372970" cy="4468633"/>
          </a:xfrm>
        </p:spPr>
        <p:txBody>
          <a:bodyPr>
            <a:noAutofit/>
          </a:bodyPr>
          <a:lstStyle/>
          <a:p>
            <a:pPr marL="457200" indent="-457200">
              <a:lnSpc>
                <a:spcPct val="114000"/>
              </a:lnSpc>
              <a:spcAft>
                <a:spcPts val="1200"/>
              </a:spcAft>
              <a:buFont typeface="+mj-lt"/>
              <a:buAutoNum type="arabicPeriod"/>
            </a:pPr>
            <a:r>
              <a:rPr lang="en-US" sz="2000" dirty="0"/>
              <a:t>Business </a:t>
            </a:r>
            <a:r>
              <a:rPr lang="en-US" sz="2000" dirty="0" smtClean="0"/>
              <a:t>Continuity </a:t>
            </a:r>
            <a:r>
              <a:rPr lang="en-US" sz="2000" dirty="0"/>
              <a:t>Action Plan</a:t>
            </a:r>
          </a:p>
          <a:p>
            <a:pPr marL="457200" indent="-457200">
              <a:lnSpc>
                <a:spcPct val="114000"/>
              </a:lnSpc>
              <a:spcAft>
                <a:spcPts val="1200"/>
              </a:spcAft>
              <a:buFont typeface="+mj-lt"/>
              <a:buAutoNum type="arabicPeriod"/>
            </a:pPr>
            <a:r>
              <a:rPr lang="en-US" sz="2000" dirty="0" smtClean="0"/>
              <a:t>PDF </a:t>
            </a:r>
            <a:r>
              <a:rPr lang="en-US" sz="2000" dirty="0"/>
              <a:t>of Module Presentation</a:t>
            </a:r>
          </a:p>
          <a:p>
            <a:pPr marL="457200" indent="-457200">
              <a:lnSpc>
                <a:spcPct val="114000"/>
              </a:lnSpc>
              <a:spcAft>
                <a:spcPts val="1200"/>
              </a:spcAft>
              <a:buFont typeface="+mj-lt"/>
              <a:buAutoNum type="arabicPeriod"/>
            </a:pPr>
            <a:r>
              <a:rPr lang="en-US" sz="2000" dirty="0" smtClean="0"/>
              <a:t>Sample email to department head requesting function representative </a:t>
            </a:r>
          </a:p>
          <a:p>
            <a:pPr marL="457200" indent="-457200">
              <a:lnSpc>
                <a:spcPct val="114000"/>
              </a:lnSpc>
              <a:spcAft>
                <a:spcPts val="1200"/>
              </a:spcAft>
              <a:buFont typeface="+mj-lt"/>
              <a:buAutoNum type="arabicPeriod"/>
            </a:pPr>
            <a:r>
              <a:rPr lang="en-US" sz="2000" dirty="0" smtClean="0"/>
              <a:t>Sample </a:t>
            </a:r>
            <a:r>
              <a:rPr lang="en-US" sz="2000" dirty="0"/>
              <a:t>email </a:t>
            </a:r>
            <a:r>
              <a:rPr lang="en-US" sz="2000" dirty="0" smtClean="0"/>
              <a:t>to function representative assigned to be interviewed</a:t>
            </a:r>
            <a:endParaRPr lang="en-US" sz="2000" dirty="0"/>
          </a:p>
          <a:p>
            <a:pPr marL="457200" indent="-457200">
              <a:lnSpc>
                <a:spcPct val="114000"/>
              </a:lnSpc>
              <a:spcAft>
                <a:spcPts val="1200"/>
              </a:spcAft>
              <a:buFont typeface="+mj-lt"/>
              <a:buAutoNum type="arabicPeriod"/>
            </a:pPr>
            <a:r>
              <a:rPr lang="en-US" sz="2000" dirty="0" smtClean="0"/>
              <a:t>BCP Demo - Questionnaire</a:t>
            </a:r>
          </a:p>
          <a:p>
            <a:pPr marL="457200" indent="-457200">
              <a:lnSpc>
                <a:spcPct val="114000"/>
              </a:lnSpc>
              <a:spcAft>
                <a:spcPts val="1200"/>
              </a:spcAft>
              <a:buFont typeface="+mj-lt"/>
              <a:buAutoNum type="arabicPeriod"/>
            </a:pPr>
            <a:r>
              <a:rPr lang="en-US" sz="2000" dirty="0" smtClean="0"/>
              <a:t>10 tips for interviews</a:t>
            </a:r>
            <a:endParaRPr lang="en-US" sz="2000" dirty="0"/>
          </a:p>
          <a:p>
            <a:pPr marL="514350" indent="-514350">
              <a:lnSpc>
                <a:spcPct val="150000"/>
              </a:lnSpc>
              <a:spcAft>
                <a:spcPts val="600"/>
              </a:spcAft>
              <a:buFont typeface="Wingdings" charset="2"/>
              <a:buAutoNum type="arabicPlain"/>
            </a:pPr>
            <a:endParaRPr lang="en-US" sz="2000" dirty="0"/>
          </a:p>
        </p:txBody>
      </p:sp>
      <p:sp>
        <p:nvSpPr>
          <p:cNvPr id="5" name="Footer Placeholder 4"/>
          <p:cNvSpPr>
            <a:spLocks noGrp="1"/>
          </p:cNvSpPr>
          <p:nvPr>
            <p:ph type="ftr" sz="quarter" idx="3"/>
          </p:nvPr>
        </p:nvSpPr>
        <p:spPr/>
        <p:txBody>
          <a:bodyPr/>
          <a:lstStyle/>
          <a:p>
            <a:r>
              <a:rPr lang="en-US" dirty="0" smtClean="0"/>
              <a:t>www.wakefieldbrunswick.com</a:t>
            </a:r>
            <a:endParaRPr lang="en-US" dirty="0"/>
          </a:p>
        </p:txBody>
      </p:sp>
      <p:sp>
        <p:nvSpPr>
          <p:cNvPr id="6" name="Slide Number Placeholder 5"/>
          <p:cNvSpPr>
            <a:spLocks noGrp="1"/>
          </p:cNvSpPr>
          <p:nvPr>
            <p:ph type="sldNum" sz="quarter" idx="12"/>
          </p:nvPr>
        </p:nvSpPr>
        <p:spPr/>
        <p:txBody>
          <a:bodyPr/>
          <a:lstStyle/>
          <a:p>
            <a:fld id="{093CB035-3BB7-AD43-BE7C-B33438FBBAB5}" type="slidenum">
              <a:rPr lang="en-US" smtClean="0"/>
              <a:t>61</a:t>
            </a:fld>
            <a:endParaRPr lang="en-US"/>
          </a:p>
        </p:txBody>
      </p:sp>
      <p:sp>
        <p:nvSpPr>
          <p:cNvPr id="7" name="Rounded Rectangle 6"/>
          <p:cNvSpPr/>
          <p:nvPr/>
        </p:nvSpPr>
        <p:spPr>
          <a:xfrm>
            <a:off x="853833" y="1936967"/>
            <a:ext cx="1019741" cy="1019921"/>
          </a:xfrm>
          <a:prstGeom prst="roundRect">
            <a:avLst/>
          </a:prstGeom>
          <a:gradFill flip="none" rotWithShape="1">
            <a:gsLst>
              <a:gs pos="0">
                <a:schemeClr val="accent1">
                  <a:tint val="100000"/>
                  <a:shade val="100000"/>
                  <a:satMod val="130000"/>
                  <a:alpha val="37000"/>
                </a:schemeClr>
              </a:gs>
              <a:gs pos="100000">
                <a:schemeClr val="accent1">
                  <a:tint val="50000"/>
                  <a:shade val="100000"/>
                  <a:satMod val="350000"/>
                  <a:alpha val="37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latin typeface="Wingdings" charset="2"/>
                <a:cs typeface="Wingdings" charset="2"/>
              </a:rPr>
              <a:t>lll</a:t>
            </a:r>
            <a:endParaRPr lang="en-US" dirty="0">
              <a:solidFill>
                <a:schemeClr val="bg1"/>
              </a:solidFill>
              <a:latin typeface="Wingdings" charset="2"/>
              <a:cs typeface="Wingdings" charset="2"/>
            </a:endParaRPr>
          </a:p>
        </p:txBody>
      </p:sp>
      <p:sp>
        <p:nvSpPr>
          <p:cNvPr id="10" name="Title 1"/>
          <p:cNvSpPr>
            <a:spLocks noGrp="1"/>
          </p:cNvSpPr>
          <p:nvPr>
            <p:ph type="title"/>
          </p:nvPr>
        </p:nvSpPr>
        <p:spPr>
          <a:xfrm>
            <a:off x="457200" y="274638"/>
            <a:ext cx="8229600" cy="1143000"/>
          </a:xfrm>
        </p:spPr>
        <p:txBody>
          <a:bodyPr vert="horz" lIns="91440" tIns="45720" rIns="91440" bIns="45720" rtlCol="0" anchor="ctr">
            <a:normAutofit/>
          </a:bodyPr>
          <a:lstStyle/>
          <a:p>
            <a:r>
              <a:rPr lang="en-US" sz="3600" b="1" dirty="0"/>
              <a:t>Module 3 </a:t>
            </a:r>
            <a:r>
              <a:rPr lang="en-US" sz="3600" b="1" dirty="0" smtClean="0"/>
              <a:t>Resources</a:t>
            </a:r>
            <a:endParaRPr lang="en-US" sz="3600" b="1" dirty="0"/>
          </a:p>
        </p:txBody>
      </p:sp>
    </p:spTree>
    <p:extLst>
      <p:ext uri="{BB962C8B-B14F-4D97-AF65-F5344CB8AC3E}">
        <p14:creationId xmlns:p14="http://schemas.microsoft.com/office/powerpoint/2010/main" val="133227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3600" b="1" dirty="0"/>
              <a:t>Module 3 Summary</a:t>
            </a:r>
          </a:p>
        </p:txBody>
      </p:sp>
      <p:sp>
        <p:nvSpPr>
          <p:cNvPr id="5" name="Footer Placeholder 4"/>
          <p:cNvSpPr>
            <a:spLocks noGrp="1"/>
          </p:cNvSpPr>
          <p:nvPr>
            <p:ph type="ftr" sz="quarter" idx="3"/>
          </p:nvPr>
        </p:nvSpPr>
        <p:spPr/>
        <p:txBody>
          <a:bodyPr/>
          <a:lstStyle/>
          <a:p>
            <a:r>
              <a:rPr lang="en-US" smtClean="0"/>
              <a:t>www.wakefieldbrunswick.com</a:t>
            </a:r>
            <a:endParaRPr lang="en-US" dirty="0"/>
          </a:p>
        </p:txBody>
      </p:sp>
      <p:sp>
        <p:nvSpPr>
          <p:cNvPr id="6" name="Slide Number Placeholder 5"/>
          <p:cNvSpPr>
            <a:spLocks noGrp="1"/>
          </p:cNvSpPr>
          <p:nvPr>
            <p:ph type="sldNum" sz="quarter" idx="12"/>
          </p:nvPr>
        </p:nvSpPr>
        <p:spPr/>
        <p:txBody>
          <a:bodyPr/>
          <a:lstStyle/>
          <a:p>
            <a:fld id="{093CB035-3BB7-AD43-BE7C-B33438FBBAB5}" type="slidenum">
              <a:rPr lang="en-US" smtClean="0"/>
              <a:t>62</a:t>
            </a:fld>
            <a:endParaRPr lang="en-US"/>
          </a:p>
        </p:txBody>
      </p:sp>
      <p:sp>
        <p:nvSpPr>
          <p:cNvPr id="9" name="Rounded Rectangle 8"/>
          <p:cNvSpPr/>
          <p:nvPr/>
        </p:nvSpPr>
        <p:spPr>
          <a:xfrm>
            <a:off x="853833" y="1936967"/>
            <a:ext cx="1019741" cy="1019921"/>
          </a:xfrm>
          <a:prstGeom prst="roundRect">
            <a:avLst/>
          </a:prstGeom>
          <a:gradFill flip="none" rotWithShape="1">
            <a:gsLst>
              <a:gs pos="0">
                <a:schemeClr val="accent1">
                  <a:tint val="100000"/>
                  <a:shade val="100000"/>
                  <a:satMod val="130000"/>
                  <a:alpha val="37000"/>
                </a:schemeClr>
              </a:gs>
              <a:gs pos="100000">
                <a:schemeClr val="accent1">
                  <a:tint val="50000"/>
                  <a:shade val="100000"/>
                  <a:satMod val="350000"/>
                  <a:alpha val="37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latin typeface="Wingdings" charset="2"/>
                <a:cs typeface="Wingdings" charset="2"/>
              </a:rPr>
              <a:t>lll</a:t>
            </a:r>
            <a:endParaRPr lang="en-US" dirty="0">
              <a:solidFill>
                <a:schemeClr val="bg1"/>
              </a:solidFill>
              <a:latin typeface="Wingdings" charset="2"/>
              <a:cs typeface="Wingdings" charset="2"/>
            </a:endParaRPr>
          </a:p>
        </p:txBody>
      </p:sp>
      <p:sp>
        <p:nvSpPr>
          <p:cNvPr id="10" name="Content Placeholder 3"/>
          <p:cNvSpPr>
            <a:spLocks noGrp="1"/>
          </p:cNvSpPr>
          <p:nvPr>
            <p:ph sz="half" idx="2"/>
          </p:nvPr>
        </p:nvSpPr>
        <p:spPr>
          <a:xfrm>
            <a:off x="2305878" y="1606163"/>
            <a:ext cx="6380922" cy="3828868"/>
          </a:xfrm>
        </p:spPr>
        <p:txBody>
          <a:bodyPr>
            <a:normAutofit fontScale="92500" lnSpcReduction="10000"/>
          </a:bodyPr>
          <a:lstStyle/>
          <a:p>
            <a:pPr>
              <a:lnSpc>
                <a:spcPct val="114000"/>
              </a:lnSpc>
              <a:spcAft>
                <a:spcPts val="1200"/>
              </a:spcAft>
            </a:pPr>
            <a:r>
              <a:rPr lang="en-US" sz="2600" b="1" dirty="0" smtClean="0"/>
              <a:t>You should now know how to:</a:t>
            </a:r>
          </a:p>
          <a:p>
            <a:pPr marL="514350" indent="-514350">
              <a:lnSpc>
                <a:spcPct val="114000"/>
              </a:lnSpc>
              <a:spcAft>
                <a:spcPts val="1200"/>
              </a:spcAft>
              <a:buFont typeface="+mj-lt"/>
              <a:buAutoNum type="arabicPeriod"/>
            </a:pPr>
            <a:r>
              <a:rPr lang="en-US" sz="2400" dirty="0" smtClean="0"/>
              <a:t>Identify and engage key </a:t>
            </a:r>
            <a:r>
              <a:rPr lang="en-US" sz="2400" dirty="0"/>
              <a:t>operational </a:t>
            </a:r>
            <a:r>
              <a:rPr lang="en-US" sz="2400" dirty="0" smtClean="0"/>
              <a:t>units representatives</a:t>
            </a:r>
          </a:p>
          <a:p>
            <a:pPr marL="514350" indent="-514350">
              <a:lnSpc>
                <a:spcPct val="114000"/>
              </a:lnSpc>
              <a:spcAft>
                <a:spcPts val="1200"/>
              </a:spcAft>
              <a:buFont typeface="+mj-lt"/>
              <a:buAutoNum type="arabicPeriod"/>
            </a:pPr>
            <a:r>
              <a:rPr lang="en-US" sz="2400" dirty="0" smtClean="0"/>
              <a:t>Develop interview questions</a:t>
            </a:r>
            <a:endParaRPr lang="en-US" sz="2400" dirty="0"/>
          </a:p>
          <a:p>
            <a:pPr marL="514350" indent="-514350">
              <a:lnSpc>
                <a:spcPct val="114000"/>
              </a:lnSpc>
              <a:spcAft>
                <a:spcPts val="1200"/>
              </a:spcAft>
              <a:buFont typeface="+mj-lt"/>
              <a:buAutoNum type="arabicPeriod"/>
            </a:pPr>
            <a:r>
              <a:rPr lang="en-US" sz="2400" dirty="0" smtClean="0"/>
              <a:t>Conduct </a:t>
            </a:r>
            <a:r>
              <a:rPr lang="en-US" sz="2400" dirty="0"/>
              <a:t>an </a:t>
            </a:r>
            <a:r>
              <a:rPr lang="en-US" sz="2400" dirty="0" smtClean="0"/>
              <a:t>interview</a:t>
            </a:r>
          </a:p>
          <a:p>
            <a:pPr marL="514350" indent="-514350">
              <a:lnSpc>
                <a:spcPct val="114000"/>
              </a:lnSpc>
              <a:spcAft>
                <a:spcPts val="1200"/>
              </a:spcAft>
              <a:buFont typeface="+mj-lt"/>
              <a:buAutoNum type="arabicPeriod"/>
            </a:pPr>
            <a:r>
              <a:rPr lang="en-US" sz="2400" dirty="0" smtClean="0"/>
              <a:t>Document information obtained in the interview</a:t>
            </a:r>
            <a:endParaRPr lang="en-US" sz="2400" dirty="0"/>
          </a:p>
          <a:p>
            <a:pPr marL="514350" indent="-514350">
              <a:lnSpc>
                <a:spcPct val="114000"/>
              </a:lnSpc>
              <a:spcAft>
                <a:spcPts val="1200"/>
              </a:spcAft>
              <a:buFont typeface="Wingdings" charset="2"/>
              <a:buAutoNum type="arabicPeriod"/>
            </a:pPr>
            <a:endParaRPr lang="en-US" dirty="0"/>
          </a:p>
        </p:txBody>
      </p:sp>
    </p:spTree>
    <p:extLst>
      <p:ext uri="{BB962C8B-B14F-4D97-AF65-F5344CB8AC3E}">
        <p14:creationId xmlns:p14="http://schemas.microsoft.com/office/powerpoint/2010/main" val="274289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8317"/>
            <a:ext cx="7772400" cy="3173095"/>
          </a:xfrm>
        </p:spPr>
        <p:txBody>
          <a:bodyPr>
            <a:normAutofit/>
          </a:bodyPr>
          <a:lstStyle/>
          <a:p>
            <a:r>
              <a:rPr lang="en-US" sz="4400" b="1" dirty="0" smtClean="0"/>
              <a:t>Prioritizing Essential Services and Establishing Recovery Objectives</a:t>
            </a:r>
            <a:br>
              <a:rPr lang="en-US" sz="4400" b="1" dirty="0" smtClean="0"/>
            </a:br>
            <a:r>
              <a:rPr lang="en-US" sz="3600" b="1" dirty="0" smtClean="0"/>
              <a:t>(Data II)</a:t>
            </a:r>
            <a:endParaRPr lang="en-US" sz="3600" b="1" dirty="0"/>
          </a:p>
        </p:txBody>
      </p:sp>
      <p:sp>
        <p:nvSpPr>
          <p:cNvPr id="3" name="Subtitle 2"/>
          <p:cNvSpPr>
            <a:spLocks noGrp="1"/>
          </p:cNvSpPr>
          <p:nvPr>
            <p:ph type="subTitle" idx="1"/>
          </p:nvPr>
        </p:nvSpPr>
        <p:spPr>
          <a:xfrm>
            <a:off x="437323" y="4627659"/>
            <a:ext cx="8189842" cy="1384852"/>
          </a:xfrm>
        </p:spPr>
        <p:txBody>
          <a:bodyPr>
            <a:normAutofit fontScale="92500" lnSpcReduction="20000"/>
          </a:bodyPr>
          <a:lstStyle/>
          <a:p>
            <a:r>
              <a:rPr lang="en-US" sz="2400" dirty="0" smtClean="0"/>
              <a:t>Module 4</a:t>
            </a:r>
          </a:p>
          <a:p>
            <a:endParaRPr lang="en-US" sz="2400" dirty="0" smtClean="0"/>
          </a:p>
          <a:p>
            <a:r>
              <a:rPr lang="en-US" sz="2400" dirty="0" smtClean="0"/>
              <a:t>Minnesota Healthcare System</a:t>
            </a:r>
          </a:p>
          <a:p>
            <a:r>
              <a:rPr lang="en-US" sz="2400" dirty="0" smtClean="0"/>
              <a:t>Business Continuity Planning Workshop</a:t>
            </a:r>
            <a:endParaRPr lang="en-US" sz="2400" dirty="0"/>
          </a:p>
        </p:txBody>
      </p:sp>
      <p:sp>
        <p:nvSpPr>
          <p:cNvPr id="4" name="Footer Placeholder 3"/>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algn="ctr">
              <a:defRPr sz="1100">
                <a:solidFill>
                  <a:schemeClr val="tx1">
                    <a:tint val="75000"/>
                  </a:schemeClr>
                </a:solidFill>
                <a:latin typeface="Open Sans"/>
                <a:cs typeface="Open Sans"/>
              </a:defRPr>
            </a:lvl1pPr>
          </a:lstStyle>
          <a:p>
            <a:r>
              <a:rPr lang="en-US" dirty="0"/>
              <a:t>www.wakefieldbrunswick.com</a:t>
            </a:r>
          </a:p>
        </p:txBody>
      </p:sp>
      <p:sp>
        <p:nvSpPr>
          <p:cNvPr id="5" name="Slide Number Placeholder 4"/>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a:defRPr sz="1100">
                <a:solidFill>
                  <a:schemeClr val="tx1">
                    <a:tint val="75000"/>
                  </a:schemeClr>
                </a:solidFill>
                <a:latin typeface="Open Sans"/>
                <a:cs typeface="Open Sans"/>
              </a:defRPr>
            </a:lvl1pPr>
          </a:lstStyle>
          <a:p>
            <a:fld id="{20A2D9D9-9622-9C43-B790-079379D2BF15}" type="slidenum">
              <a:rPr lang="en-US"/>
              <a:pPr/>
              <a:t>63</a:t>
            </a:fld>
            <a:endParaRPr lang="en-US" dirty="0"/>
          </a:p>
        </p:txBody>
      </p:sp>
    </p:spTree>
    <p:extLst>
      <p:ext uri="{BB962C8B-B14F-4D97-AF65-F5344CB8AC3E}">
        <p14:creationId xmlns:p14="http://schemas.microsoft.com/office/powerpoint/2010/main" val="212346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At the end of Module 4 you will know…</a:t>
            </a:r>
            <a:endParaRPr lang="en-US" sz="3200" b="1" dirty="0"/>
          </a:p>
        </p:txBody>
      </p:sp>
      <p:sp>
        <p:nvSpPr>
          <p:cNvPr id="5" name="Footer Placeholder 4"/>
          <p:cNvSpPr>
            <a:spLocks noGrp="1"/>
          </p:cNvSpPr>
          <p:nvPr>
            <p:ph type="ftr" sz="quarter" idx="3"/>
          </p:nvPr>
        </p:nvSpPr>
        <p:spPr/>
        <p:txBody>
          <a:bodyPr/>
          <a:lstStyle/>
          <a:p>
            <a:r>
              <a:rPr lang="en-US" smtClean="0"/>
              <a:t>www.wakefieldbrunswick.com</a:t>
            </a:r>
            <a:endParaRPr lang="en-US" dirty="0"/>
          </a:p>
        </p:txBody>
      </p:sp>
      <p:sp>
        <p:nvSpPr>
          <p:cNvPr id="6" name="Slide Number Placeholder 5"/>
          <p:cNvSpPr>
            <a:spLocks noGrp="1"/>
          </p:cNvSpPr>
          <p:nvPr>
            <p:ph type="sldNum" sz="quarter" idx="12"/>
          </p:nvPr>
        </p:nvSpPr>
        <p:spPr/>
        <p:txBody>
          <a:bodyPr/>
          <a:lstStyle/>
          <a:p>
            <a:fld id="{093CB035-3BB7-AD43-BE7C-B33438FBBAB5}" type="slidenum">
              <a:rPr lang="en-US" smtClean="0"/>
              <a:t>64</a:t>
            </a:fld>
            <a:endParaRPr lang="en-US"/>
          </a:p>
        </p:txBody>
      </p:sp>
      <p:sp>
        <p:nvSpPr>
          <p:cNvPr id="8" name="Rounded Rectangle 7"/>
          <p:cNvSpPr/>
          <p:nvPr/>
        </p:nvSpPr>
        <p:spPr>
          <a:xfrm>
            <a:off x="853833" y="1936967"/>
            <a:ext cx="1019741" cy="1019921"/>
          </a:xfrm>
          <a:prstGeom prst="roundRect">
            <a:avLst/>
          </a:prstGeom>
          <a:gradFill flip="none" rotWithShape="1">
            <a:gsLst>
              <a:gs pos="0">
                <a:schemeClr val="accent1">
                  <a:tint val="100000"/>
                  <a:shade val="100000"/>
                  <a:satMod val="130000"/>
                  <a:alpha val="37000"/>
                </a:schemeClr>
              </a:gs>
              <a:gs pos="100000">
                <a:schemeClr val="accent1">
                  <a:tint val="50000"/>
                  <a:shade val="100000"/>
                  <a:satMod val="350000"/>
                  <a:alpha val="37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latin typeface="Wingdings" charset="2"/>
                <a:cs typeface="Wingdings" charset="2"/>
              </a:rPr>
              <a:t>lll</a:t>
            </a:r>
            <a:endParaRPr lang="en-US" dirty="0">
              <a:solidFill>
                <a:schemeClr val="bg1"/>
              </a:solidFill>
              <a:latin typeface="Wingdings" charset="2"/>
              <a:cs typeface="Wingdings" charset="2"/>
            </a:endParaRPr>
          </a:p>
        </p:txBody>
      </p:sp>
      <p:sp>
        <p:nvSpPr>
          <p:cNvPr id="9" name="Content Placeholder 3"/>
          <p:cNvSpPr>
            <a:spLocks noGrp="1"/>
          </p:cNvSpPr>
          <p:nvPr>
            <p:ph sz="half" idx="2"/>
          </p:nvPr>
        </p:nvSpPr>
        <p:spPr>
          <a:xfrm>
            <a:off x="2385810" y="1600201"/>
            <a:ext cx="6300990" cy="3238928"/>
          </a:xfrm>
        </p:spPr>
        <p:txBody>
          <a:bodyPr/>
          <a:lstStyle/>
          <a:p>
            <a:pPr marL="514350" indent="-514350">
              <a:spcBef>
                <a:spcPts val="600"/>
              </a:spcBef>
              <a:spcAft>
                <a:spcPts val="600"/>
              </a:spcAft>
              <a:buFont typeface="+mj-lt"/>
              <a:buAutoNum type="arabicPeriod"/>
            </a:pPr>
            <a:r>
              <a:rPr lang="en-US" sz="2400" dirty="0" smtClean="0"/>
              <a:t>How to prioritize </a:t>
            </a:r>
            <a:r>
              <a:rPr lang="en-US" sz="2400" dirty="0"/>
              <a:t>essential functions </a:t>
            </a:r>
            <a:endParaRPr lang="en-US" sz="2400" dirty="0" smtClean="0"/>
          </a:p>
          <a:p>
            <a:pPr marL="514350" indent="-514350">
              <a:spcBef>
                <a:spcPts val="600"/>
              </a:spcBef>
              <a:spcAft>
                <a:spcPts val="600"/>
              </a:spcAft>
              <a:buFont typeface="+mj-lt"/>
              <a:buAutoNum type="arabicPeriod"/>
            </a:pPr>
            <a:r>
              <a:rPr lang="en-US" sz="2400" dirty="0" smtClean="0"/>
              <a:t>How to establish recovery objectives </a:t>
            </a:r>
            <a:r>
              <a:rPr lang="en-US" sz="2400" dirty="0"/>
              <a:t>for your IT applications </a:t>
            </a:r>
            <a:endParaRPr lang="en-US" sz="2400" dirty="0" smtClean="0"/>
          </a:p>
          <a:p>
            <a:pPr marL="514350" indent="-514350">
              <a:spcBef>
                <a:spcPts val="600"/>
              </a:spcBef>
              <a:spcAft>
                <a:spcPts val="600"/>
              </a:spcAft>
              <a:buFont typeface="+mj-lt"/>
              <a:buAutoNum type="arabicPeriod"/>
            </a:pPr>
            <a:r>
              <a:rPr lang="en-US" sz="2400" dirty="0" smtClean="0"/>
              <a:t>Key elements to include in your report</a:t>
            </a:r>
            <a:endParaRPr lang="en-US" sz="2400" dirty="0"/>
          </a:p>
        </p:txBody>
      </p:sp>
    </p:spTree>
    <p:extLst>
      <p:ext uri="{BB962C8B-B14F-4D97-AF65-F5344CB8AC3E}">
        <p14:creationId xmlns:p14="http://schemas.microsoft.com/office/powerpoint/2010/main" val="85218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3600" b="1" dirty="0"/>
              <a:t>Purpose</a:t>
            </a:r>
          </a:p>
        </p:txBody>
      </p:sp>
      <p:sp>
        <p:nvSpPr>
          <p:cNvPr id="3" name="Content Placeholder 2"/>
          <p:cNvSpPr>
            <a:spLocks noGrp="1"/>
          </p:cNvSpPr>
          <p:nvPr>
            <p:ph idx="1"/>
          </p:nvPr>
        </p:nvSpPr>
        <p:spPr>
          <a:xfrm>
            <a:off x="457200" y="1598148"/>
            <a:ext cx="8229600" cy="2917722"/>
          </a:xfrm>
          <a:noFill/>
        </p:spPr>
        <p:txBody>
          <a:bodyPr vert="horz" wrap="square" lIns="91440" tIns="45720" rIns="91440" bIns="45720" rtlCol="0">
            <a:spAutoFit/>
          </a:bodyPr>
          <a:lstStyle/>
          <a:p>
            <a:pPr marL="461963" indent="-461963">
              <a:spcAft>
                <a:spcPts val="1800"/>
              </a:spcAft>
              <a:buFont typeface="Wingdings" charset="2"/>
              <a:buChar char="q"/>
            </a:pPr>
            <a:r>
              <a:rPr lang="en-US" sz="2400" dirty="0"/>
              <a:t>Document business recovery priorities and objectives</a:t>
            </a:r>
          </a:p>
          <a:p>
            <a:pPr marL="461963" indent="-461963">
              <a:spcAft>
                <a:spcPts val="1800"/>
              </a:spcAft>
              <a:buFont typeface="Wingdings" charset="2"/>
              <a:buChar char="q"/>
            </a:pPr>
            <a:r>
              <a:rPr lang="en-US" sz="2400" dirty="0"/>
              <a:t>Inform organizational efforts to establish business recovery strategies that meet business recovery objectives</a:t>
            </a:r>
          </a:p>
          <a:p>
            <a:pPr marL="461963" indent="-461963">
              <a:spcAft>
                <a:spcPts val="1800"/>
              </a:spcAft>
              <a:buFont typeface="Wingdings" charset="2"/>
              <a:buChar char="q"/>
            </a:pPr>
            <a:r>
              <a:rPr lang="en-US" sz="2400" dirty="0"/>
              <a:t>Inform IT efforts to establish recovery strategies that meet business recovery </a:t>
            </a:r>
            <a:r>
              <a:rPr lang="en-US" sz="2400" dirty="0" smtClean="0"/>
              <a:t>objectives</a:t>
            </a:r>
            <a:endParaRPr lang="en-US" sz="2400" dirty="0"/>
          </a:p>
        </p:txBody>
      </p:sp>
      <p:sp>
        <p:nvSpPr>
          <p:cNvPr id="5"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Open Sans"/>
                <a:cs typeface="Open Sans"/>
              </a:defRPr>
            </a:lvl1pPr>
          </a:lstStyle>
          <a:p>
            <a:r>
              <a:rPr lang="en-US" dirty="0" err="1" smtClean="0"/>
              <a:t>www.wakefieldbrunswick.com</a:t>
            </a:r>
            <a:endParaRPr lang="en-US" dirty="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100">
                <a:solidFill>
                  <a:schemeClr val="tx1">
                    <a:tint val="75000"/>
                  </a:schemeClr>
                </a:solidFill>
                <a:latin typeface="Open Sans"/>
                <a:cs typeface="Open Sans"/>
              </a:defRPr>
            </a:lvl1pPr>
          </a:lstStyle>
          <a:p>
            <a:fld id="{093CB035-3BB7-AD43-BE7C-B33438FBBAB5}" type="slidenum">
              <a:rPr lang="en-US" smtClean="0"/>
              <a:pPr/>
              <a:t>65</a:t>
            </a:fld>
            <a:endParaRPr lang="en-US"/>
          </a:p>
        </p:txBody>
      </p:sp>
    </p:spTree>
    <p:extLst>
      <p:ext uri="{BB962C8B-B14F-4D97-AF65-F5344CB8AC3E}">
        <p14:creationId xmlns:p14="http://schemas.microsoft.com/office/powerpoint/2010/main" val="18482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dirty="0" err="1" smtClean="0"/>
              <a:t>www.wakefieldbrunswick.com</a:t>
            </a:r>
            <a:endParaRPr lang="en-US" dirty="0"/>
          </a:p>
        </p:txBody>
      </p:sp>
      <p:sp>
        <p:nvSpPr>
          <p:cNvPr id="13" name="Slide Number Placeholder 12"/>
          <p:cNvSpPr>
            <a:spLocks noGrp="1"/>
          </p:cNvSpPr>
          <p:nvPr>
            <p:ph type="sldNum" sz="quarter" idx="11"/>
          </p:nvPr>
        </p:nvSpPr>
        <p:spPr/>
        <p:txBody>
          <a:bodyPr/>
          <a:lstStyle/>
          <a:p>
            <a:fld id="{093CB035-3BB7-AD43-BE7C-B33438FBBAB5}" type="slidenum">
              <a:rPr lang="en-US" smtClean="0"/>
              <a:pPr/>
              <a:t>66</a:t>
            </a:fld>
            <a:endParaRPr lang="en-US"/>
          </a:p>
        </p:txBody>
      </p:sp>
      <p:sp>
        <p:nvSpPr>
          <p:cNvPr id="2" name="Rectangle 1"/>
          <p:cNvSpPr/>
          <p:nvPr/>
        </p:nvSpPr>
        <p:spPr>
          <a:xfrm>
            <a:off x="457200" y="1563809"/>
            <a:ext cx="8229600" cy="4016484"/>
          </a:xfrm>
          <a:prstGeom prst="rect">
            <a:avLst/>
          </a:prstGeom>
          <a:noFill/>
        </p:spPr>
        <p:txBody>
          <a:bodyPr vert="horz" wrap="square" lIns="91440" tIns="45720" rIns="91440" bIns="45720" rtlCol="0">
            <a:spAutoFit/>
          </a:bodyPr>
          <a:lstStyle/>
          <a:p>
            <a:pPr marL="461963" indent="-461963">
              <a:spcBef>
                <a:spcPct val="20000"/>
              </a:spcBef>
              <a:spcAft>
                <a:spcPts val="1800"/>
              </a:spcAft>
              <a:buFont typeface="Wingdings" charset="2"/>
              <a:buChar char="q"/>
            </a:pPr>
            <a:r>
              <a:rPr lang="en-US" sz="2000" dirty="0">
                <a:solidFill>
                  <a:srgbClr val="535357"/>
                </a:solidFill>
                <a:latin typeface="Open Sans"/>
                <a:cs typeface="Open Sans"/>
              </a:rPr>
              <a:t>Validate/modify criticality definitions and scores</a:t>
            </a:r>
          </a:p>
          <a:p>
            <a:pPr marL="461963" indent="-461963">
              <a:spcBef>
                <a:spcPct val="20000"/>
              </a:spcBef>
              <a:spcAft>
                <a:spcPts val="1800"/>
              </a:spcAft>
              <a:buFont typeface="Wingdings" charset="2"/>
              <a:buChar char="q"/>
            </a:pPr>
            <a:r>
              <a:rPr lang="en-US" sz="2000" dirty="0">
                <a:solidFill>
                  <a:srgbClr val="535357"/>
                </a:solidFill>
                <a:latin typeface="Open Sans"/>
                <a:cs typeface="Open Sans"/>
              </a:rPr>
              <a:t>Validate/modify impact categories to be used</a:t>
            </a:r>
          </a:p>
          <a:p>
            <a:pPr marL="461963" indent="-461963">
              <a:spcBef>
                <a:spcPct val="20000"/>
              </a:spcBef>
              <a:spcAft>
                <a:spcPts val="1800"/>
              </a:spcAft>
              <a:buFont typeface="Wingdings" charset="2"/>
              <a:buChar char="q"/>
            </a:pPr>
            <a:r>
              <a:rPr lang="en-US" sz="2000" dirty="0">
                <a:solidFill>
                  <a:srgbClr val="535357"/>
                </a:solidFill>
                <a:latin typeface="Open Sans"/>
                <a:cs typeface="Open Sans"/>
              </a:rPr>
              <a:t>Validate/modify weights to be used for each category</a:t>
            </a:r>
          </a:p>
          <a:p>
            <a:pPr marL="461963" indent="-461963">
              <a:spcBef>
                <a:spcPct val="20000"/>
              </a:spcBef>
              <a:spcAft>
                <a:spcPts val="1800"/>
              </a:spcAft>
              <a:buFont typeface="Wingdings" charset="2"/>
              <a:buChar char="q"/>
            </a:pPr>
            <a:r>
              <a:rPr lang="en-US" sz="2000" dirty="0">
                <a:solidFill>
                  <a:srgbClr val="535357"/>
                </a:solidFill>
                <a:latin typeface="Open Sans"/>
                <a:cs typeface="Open Sans"/>
              </a:rPr>
              <a:t>Input department’s functions and services identified during 1st interview</a:t>
            </a:r>
          </a:p>
          <a:p>
            <a:pPr marL="461963" indent="-461963">
              <a:spcBef>
                <a:spcPct val="20000"/>
              </a:spcBef>
              <a:spcAft>
                <a:spcPts val="1800"/>
              </a:spcAft>
              <a:buFont typeface="Wingdings" charset="2"/>
              <a:buChar char="q"/>
            </a:pPr>
            <a:r>
              <a:rPr lang="en-US" sz="2000" dirty="0">
                <a:solidFill>
                  <a:srgbClr val="535357"/>
                </a:solidFill>
                <a:latin typeface="Open Sans"/>
                <a:cs typeface="Open Sans"/>
              </a:rPr>
              <a:t>For each function/service input the IT systems/services required</a:t>
            </a:r>
          </a:p>
          <a:p>
            <a:pPr marL="461963" indent="-461963">
              <a:spcBef>
                <a:spcPct val="20000"/>
              </a:spcBef>
              <a:spcAft>
                <a:spcPts val="1800"/>
              </a:spcAft>
              <a:buFont typeface="Wingdings" charset="2"/>
              <a:buChar char="q"/>
            </a:pPr>
            <a:r>
              <a:rPr lang="en-US" sz="2000" dirty="0">
                <a:solidFill>
                  <a:srgbClr val="535357"/>
                </a:solidFill>
                <a:latin typeface="Open Sans"/>
                <a:cs typeface="Open Sans"/>
              </a:rPr>
              <a:t>Conduct interviews with operations representative to identify/record impact ratings</a:t>
            </a:r>
          </a:p>
        </p:txBody>
      </p:sp>
      <p:sp>
        <p:nvSpPr>
          <p:cNvPr id="10" name="Title 2"/>
          <p:cNvSpPr>
            <a:spLocks noGrp="1"/>
          </p:cNvSpPr>
          <p:nvPr>
            <p:ph type="title"/>
          </p:nvPr>
        </p:nvSpPr>
        <p:spPr>
          <a:xfrm>
            <a:off x="457200" y="265591"/>
            <a:ext cx="8229600" cy="1143000"/>
          </a:xfrm>
        </p:spPr>
        <p:txBody>
          <a:bodyPr vert="horz" lIns="91440" tIns="45720" rIns="91440" bIns="45720" rtlCol="0" anchor="ctr">
            <a:normAutofit/>
          </a:bodyPr>
          <a:lstStyle/>
          <a:p>
            <a:r>
              <a:rPr lang="en-US" sz="3600" b="1" dirty="0"/>
              <a:t>Develop impact analysis data</a:t>
            </a:r>
          </a:p>
        </p:txBody>
      </p:sp>
    </p:spTree>
    <p:extLst>
      <p:ext uri="{BB962C8B-B14F-4D97-AF65-F5344CB8AC3E}">
        <p14:creationId xmlns:p14="http://schemas.microsoft.com/office/powerpoint/2010/main" val="287928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681" y="1698710"/>
            <a:ext cx="8229600" cy="4517264"/>
          </a:xfrm>
          <a:ln w="38100"/>
        </p:spPr>
        <p:style>
          <a:lnRef idx="2">
            <a:schemeClr val="accent1"/>
          </a:lnRef>
          <a:fillRef idx="1">
            <a:schemeClr val="lt1"/>
          </a:fillRef>
          <a:effectRef idx="0">
            <a:schemeClr val="accent1"/>
          </a:effectRef>
          <a:fontRef idx="minor">
            <a:schemeClr val="dk1"/>
          </a:fontRef>
        </p:style>
        <p:txBody>
          <a:bodyPr>
            <a:noAutofit/>
          </a:bodyPr>
          <a:lstStyle/>
          <a:p>
            <a:pPr marL="457200" algn="ctr">
              <a:spcBef>
                <a:spcPts val="0"/>
              </a:spcBef>
              <a:spcAft>
                <a:spcPts val="1200"/>
              </a:spcAft>
              <a:buSzPct val="150000"/>
            </a:pPr>
            <a:r>
              <a:rPr lang="en-US" sz="2800" b="1" dirty="0" smtClean="0">
                <a:solidFill>
                  <a:srgbClr val="17375E"/>
                </a:solidFill>
                <a:latin typeface="Open Sans Semibold"/>
              </a:rPr>
              <a:t>Establish operational </a:t>
            </a:r>
            <a:r>
              <a:rPr lang="en-US" sz="2800" b="1" dirty="0">
                <a:solidFill>
                  <a:srgbClr val="17375E"/>
                </a:solidFill>
                <a:latin typeface="Open Sans Semibold"/>
              </a:rPr>
              <a:t>i</a:t>
            </a:r>
            <a:r>
              <a:rPr lang="en-US" sz="2800" b="1" dirty="0" smtClean="0">
                <a:solidFill>
                  <a:srgbClr val="17375E"/>
                </a:solidFill>
                <a:latin typeface="Open Sans Semibold"/>
              </a:rPr>
              <a:t>mpacts</a:t>
            </a:r>
          </a:p>
          <a:p>
            <a:pPr marL="808038" lvl="0" indent="-457200">
              <a:spcBef>
                <a:spcPts val="600"/>
              </a:spcBef>
              <a:spcAft>
                <a:spcPts val="600"/>
              </a:spcAft>
              <a:buFont typeface="+mj-lt"/>
              <a:buAutoNum type="arabicPeriod"/>
              <a:defRPr/>
            </a:pPr>
            <a:r>
              <a:rPr lang="en-US" sz="2400" dirty="0" smtClean="0">
                <a:solidFill>
                  <a:srgbClr val="17375E"/>
                </a:solidFill>
                <a:latin typeface="Open Sans"/>
                <a:cs typeface="Open Sans"/>
              </a:rPr>
              <a:t>Use the Essential Functions table in your workbook</a:t>
            </a:r>
          </a:p>
          <a:p>
            <a:pPr marL="808038" indent="-457200">
              <a:spcBef>
                <a:spcPts val="600"/>
              </a:spcBef>
              <a:spcAft>
                <a:spcPts val="600"/>
              </a:spcAft>
              <a:buFont typeface="+mj-lt"/>
              <a:buAutoNum type="arabicPeriod"/>
              <a:defRPr/>
            </a:pPr>
            <a:r>
              <a:rPr lang="en-US" sz="2400" dirty="0">
                <a:solidFill>
                  <a:srgbClr val="17375E"/>
                </a:solidFill>
                <a:latin typeface="Open Sans"/>
                <a:cs typeface="Open Sans"/>
              </a:rPr>
              <a:t>List three functions/services for your department</a:t>
            </a:r>
          </a:p>
          <a:p>
            <a:pPr marL="808038" lvl="0" indent="-457200">
              <a:spcBef>
                <a:spcPts val="600"/>
              </a:spcBef>
              <a:spcAft>
                <a:spcPts val="600"/>
              </a:spcAft>
              <a:buFont typeface="+mj-lt"/>
              <a:buAutoNum type="arabicPeriod"/>
              <a:defRPr/>
            </a:pPr>
            <a:r>
              <a:rPr lang="en-US" sz="2400" dirty="0" smtClean="0">
                <a:solidFill>
                  <a:srgbClr val="17375E"/>
                </a:solidFill>
                <a:latin typeface="Open Sans"/>
                <a:cs typeface="Open Sans"/>
              </a:rPr>
              <a:t>Review impact categories and enter any additional categories needed</a:t>
            </a:r>
          </a:p>
          <a:p>
            <a:pPr marL="808038" lvl="0" indent="-457200">
              <a:spcBef>
                <a:spcPts val="600"/>
              </a:spcBef>
              <a:spcAft>
                <a:spcPts val="600"/>
              </a:spcAft>
              <a:buFont typeface="+mj-lt"/>
              <a:buAutoNum type="arabicPeriod"/>
              <a:defRPr/>
            </a:pPr>
            <a:r>
              <a:rPr lang="en-US" sz="2400" dirty="0" smtClean="0">
                <a:solidFill>
                  <a:srgbClr val="17375E"/>
                </a:solidFill>
                <a:latin typeface="Open Sans"/>
                <a:cs typeface="Open Sans"/>
              </a:rPr>
              <a:t>For each function/service, assign </a:t>
            </a:r>
            <a:r>
              <a:rPr lang="en-US" sz="2400" dirty="0">
                <a:solidFill>
                  <a:srgbClr val="17375E"/>
                </a:solidFill>
                <a:latin typeface="Open Sans"/>
                <a:cs typeface="Open Sans"/>
              </a:rPr>
              <a:t>ratings </a:t>
            </a:r>
            <a:r>
              <a:rPr lang="en-US" sz="2400" dirty="0" smtClean="0">
                <a:solidFill>
                  <a:srgbClr val="17375E"/>
                </a:solidFill>
                <a:latin typeface="Open Sans"/>
                <a:cs typeface="Open Sans"/>
              </a:rPr>
              <a:t>in each </a:t>
            </a:r>
            <a:r>
              <a:rPr lang="en-US" sz="2400" dirty="0">
                <a:solidFill>
                  <a:srgbClr val="17375E"/>
                </a:solidFill>
                <a:latin typeface="Open Sans"/>
                <a:cs typeface="Open Sans"/>
              </a:rPr>
              <a:t>impact </a:t>
            </a:r>
            <a:r>
              <a:rPr lang="en-US" sz="2400" dirty="0" smtClean="0">
                <a:solidFill>
                  <a:srgbClr val="17375E"/>
                </a:solidFill>
                <a:latin typeface="Open Sans"/>
                <a:cs typeface="Open Sans"/>
              </a:rPr>
              <a:t>category using the scoring chart provided</a:t>
            </a:r>
            <a:endParaRPr lang="en-US" sz="2000" dirty="0" smtClean="0">
              <a:solidFill>
                <a:srgbClr val="17375E"/>
              </a:solidFill>
              <a:latin typeface="Open Sans"/>
              <a:cs typeface="Tw Cen MT"/>
            </a:endParaRPr>
          </a:p>
          <a:p>
            <a:pPr marL="0" indent="0">
              <a:buNone/>
            </a:pPr>
            <a:endParaRPr lang="en-US" sz="2000" dirty="0" smtClean="0">
              <a:solidFill>
                <a:srgbClr val="17375E"/>
              </a:solidFill>
              <a:latin typeface="Open Sans"/>
              <a:cs typeface="Tw Cen MT"/>
            </a:endParaRPr>
          </a:p>
          <a:p>
            <a:pPr marL="0" indent="0">
              <a:buNone/>
            </a:pPr>
            <a:endParaRPr lang="en-US" sz="2000" dirty="0">
              <a:solidFill>
                <a:srgbClr val="17375E"/>
              </a:solidFill>
              <a:latin typeface="Open Sans"/>
              <a:cs typeface="Tw Cen MT"/>
            </a:endParaRPr>
          </a:p>
          <a:p>
            <a:pPr marL="0" indent="0">
              <a:buNone/>
            </a:pPr>
            <a:endParaRPr lang="en-US" sz="2000" dirty="0" smtClean="0">
              <a:solidFill>
                <a:srgbClr val="17375E"/>
              </a:solidFill>
              <a:latin typeface="Open Sans"/>
              <a:cs typeface="Tw Cen MT"/>
            </a:endParaRPr>
          </a:p>
          <a:p>
            <a:endParaRPr lang="en-US" sz="2000" dirty="0">
              <a:solidFill>
                <a:srgbClr val="17375E"/>
              </a:solidFill>
              <a:latin typeface="Open Sans"/>
              <a:cs typeface="Tw Cen MT"/>
            </a:endParaRPr>
          </a:p>
          <a:p>
            <a:endParaRPr lang="en-US" sz="2000" dirty="0" smtClean="0">
              <a:solidFill>
                <a:srgbClr val="17375E"/>
              </a:solidFill>
              <a:latin typeface="Open Sans"/>
              <a:cs typeface="Tw Cen MT"/>
            </a:endParaRPr>
          </a:p>
          <a:p>
            <a:endParaRPr lang="en-US" sz="2000" dirty="0" smtClean="0">
              <a:solidFill>
                <a:srgbClr val="17375E"/>
              </a:solidFill>
              <a:latin typeface="Open Sans"/>
              <a:cs typeface="Tw Cen MT"/>
            </a:endParaRPr>
          </a:p>
          <a:p>
            <a:endParaRPr lang="en-US" sz="2000" dirty="0">
              <a:solidFill>
                <a:srgbClr val="17375E"/>
              </a:solidFill>
              <a:latin typeface="Open Sans"/>
              <a:cs typeface="Tw Cen MT"/>
            </a:endParaRPr>
          </a:p>
        </p:txBody>
      </p:sp>
      <p:grpSp>
        <p:nvGrpSpPr>
          <p:cNvPr id="4" name="Group 3"/>
          <p:cNvGrpSpPr/>
          <p:nvPr/>
        </p:nvGrpSpPr>
        <p:grpSpPr>
          <a:xfrm>
            <a:off x="455563" y="277186"/>
            <a:ext cx="8237713" cy="1143002"/>
            <a:chOff x="455563" y="277186"/>
            <a:chExt cx="8237713" cy="1143002"/>
          </a:xfrm>
        </p:grpSpPr>
        <p:sp>
          <p:nvSpPr>
            <p:cNvPr id="5" name="Title 2"/>
            <p:cNvSpPr txBox="1">
              <a:spLocks/>
            </p:cNvSpPr>
            <p:nvPr/>
          </p:nvSpPr>
          <p:spPr>
            <a:xfrm>
              <a:off x="457200" y="277187"/>
              <a:ext cx="8229600" cy="1143000"/>
            </a:xfrm>
            <a:prstGeom prst="rect">
              <a:avLst/>
            </a:prstGeom>
            <a:solidFill>
              <a:schemeClr val="tx2">
                <a:lumMod val="40000"/>
                <a:lumOff val="60000"/>
              </a:scheme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rgbClr val="535357"/>
                  </a:solidFill>
                  <a:latin typeface="Open Sans Semibold"/>
                  <a:ea typeface="+mj-ea"/>
                  <a:cs typeface="Open Sans Semibold"/>
                </a:defRPr>
              </a:lvl1pPr>
            </a:lstStyle>
            <a:p>
              <a:pPr>
                <a:lnSpc>
                  <a:spcPct val="120000"/>
                </a:lnSpc>
                <a:spcAft>
                  <a:spcPts val="600"/>
                </a:spcAft>
                <a:defRPr/>
              </a:pPr>
              <a:r>
                <a:rPr lang="en-US" b="1" dirty="0" smtClean="0">
                  <a:solidFill>
                    <a:srgbClr val="444444"/>
                  </a:solidFill>
                </a:rPr>
                <a:t>Exercise - 6</a:t>
              </a:r>
              <a:endParaRPr lang="en-US" dirty="0"/>
            </a:p>
          </p:txBody>
        </p:sp>
        <p:pic>
          <p:nvPicPr>
            <p:cNvPr id="7" name="Picture 6"/>
            <p:cNvPicPr>
              <a:picLocks noChangeAspect="1"/>
            </p:cNvPicPr>
            <p:nvPr/>
          </p:nvPicPr>
          <p:blipFill rotWithShape="1">
            <a:blip r:embed="rId3"/>
            <a:srcRect t="9357" b="11306"/>
            <a:stretch/>
          </p:blipFill>
          <p:spPr>
            <a:xfrm>
              <a:off x="455563" y="277187"/>
              <a:ext cx="906305" cy="1143001"/>
            </a:xfrm>
            <a:prstGeom prst="rect">
              <a:avLst/>
            </a:prstGeom>
          </p:spPr>
        </p:pic>
        <p:pic>
          <p:nvPicPr>
            <p:cNvPr id="8" name="Picture 7"/>
            <p:cNvPicPr>
              <a:picLocks noChangeAspect="1"/>
            </p:cNvPicPr>
            <p:nvPr/>
          </p:nvPicPr>
          <p:blipFill rotWithShape="1">
            <a:blip r:embed="rId3"/>
            <a:srcRect t="9357" b="11306"/>
            <a:stretch/>
          </p:blipFill>
          <p:spPr>
            <a:xfrm>
              <a:off x="7786971" y="277186"/>
              <a:ext cx="906305" cy="1143001"/>
            </a:xfrm>
            <a:prstGeom prst="rect">
              <a:avLst/>
            </a:prstGeom>
          </p:spPr>
        </p:pic>
      </p:grpSp>
      <p:sp>
        <p:nvSpPr>
          <p:cNvPr id="10"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Open Sans"/>
                <a:cs typeface="Open Sans"/>
              </a:defRPr>
            </a:lvl1pPr>
          </a:lstStyle>
          <a:p>
            <a:r>
              <a:rPr lang="en-US" dirty="0" err="1" smtClean="0"/>
              <a:t>www.wakefieldbrunswick.com</a:t>
            </a:r>
            <a:endParaRPr lang="en-US" dirty="0"/>
          </a:p>
        </p:txBody>
      </p:sp>
      <p:sp>
        <p:nvSpPr>
          <p:cNvPr id="11"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100">
                <a:solidFill>
                  <a:schemeClr val="tx1">
                    <a:tint val="75000"/>
                  </a:schemeClr>
                </a:solidFill>
                <a:latin typeface="Open Sans"/>
                <a:cs typeface="Open Sans"/>
              </a:defRPr>
            </a:lvl1pPr>
          </a:lstStyle>
          <a:p>
            <a:fld id="{093CB035-3BB7-AD43-BE7C-B33438FBBAB5}" type="slidenum">
              <a:rPr lang="en-US" smtClean="0"/>
              <a:pPr/>
              <a:t>67</a:t>
            </a:fld>
            <a:endParaRPr lang="en-US"/>
          </a:p>
        </p:txBody>
      </p:sp>
    </p:spTree>
    <p:extLst>
      <p:ext uri="{BB962C8B-B14F-4D97-AF65-F5344CB8AC3E}">
        <p14:creationId xmlns:p14="http://schemas.microsoft.com/office/powerpoint/2010/main" val="132722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681" y="1698710"/>
            <a:ext cx="8229600" cy="4517264"/>
          </a:xfrm>
          <a:ln w="38100"/>
        </p:spPr>
        <p:style>
          <a:lnRef idx="2">
            <a:schemeClr val="accent1"/>
          </a:lnRef>
          <a:fillRef idx="1">
            <a:schemeClr val="lt1"/>
          </a:fillRef>
          <a:effectRef idx="0">
            <a:schemeClr val="accent1"/>
          </a:effectRef>
          <a:fontRef idx="minor">
            <a:schemeClr val="dk1"/>
          </a:fontRef>
        </p:style>
        <p:txBody>
          <a:bodyPr>
            <a:noAutofit/>
          </a:bodyPr>
          <a:lstStyle/>
          <a:p>
            <a:pPr marL="457200" algn="ctr">
              <a:spcBef>
                <a:spcPts val="0"/>
              </a:spcBef>
              <a:spcAft>
                <a:spcPts val="1200"/>
              </a:spcAft>
              <a:buSzPct val="150000"/>
            </a:pPr>
            <a:r>
              <a:rPr lang="en-US" sz="2800" b="1" dirty="0" smtClean="0">
                <a:solidFill>
                  <a:srgbClr val="17375E"/>
                </a:solidFill>
                <a:latin typeface="Open Sans Semibold"/>
              </a:rPr>
              <a:t>Establish IT systems impacts</a:t>
            </a:r>
          </a:p>
          <a:p>
            <a:pPr marL="693738" lvl="0" indent="-342900">
              <a:spcBef>
                <a:spcPts val="600"/>
              </a:spcBef>
              <a:spcAft>
                <a:spcPts val="600"/>
              </a:spcAft>
              <a:buFont typeface="Wingdings" panose="05000000000000000000" pitchFamily="2" charset="2"/>
              <a:buChar char="§"/>
              <a:defRPr/>
            </a:pPr>
            <a:r>
              <a:rPr lang="en-US" sz="2400" dirty="0" smtClean="0">
                <a:solidFill>
                  <a:srgbClr val="17375E"/>
                </a:solidFill>
                <a:latin typeface="Open Sans"/>
                <a:cs typeface="Open Sans"/>
              </a:rPr>
              <a:t>Use the IT Systems Impact </a:t>
            </a:r>
            <a:r>
              <a:rPr lang="en-US" sz="2400" dirty="0">
                <a:solidFill>
                  <a:srgbClr val="17375E"/>
                </a:solidFill>
                <a:latin typeface="Open Sans"/>
                <a:cs typeface="Open Sans"/>
              </a:rPr>
              <a:t>t</a:t>
            </a:r>
            <a:r>
              <a:rPr lang="en-US" sz="2400" dirty="0" smtClean="0">
                <a:solidFill>
                  <a:srgbClr val="17375E"/>
                </a:solidFill>
                <a:latin typeface="Open Sans"/>
                <a:cs typeface="Open Sans"/>
              </a:rPr>
              <a:t>able in your workbook</a:t>
            </a:r>
          </a:p>
          <a:p>
            <a:pPr marL="693738" indent="-342900">
              <a:spcBef>
                <a:spcPts val="600"/>
              </a:spcBef>
              <a:spcAft>
                <a:spcPts val="600"/>
              </a:spcAft>
              <a:buFont typeface="Wingdings" panose="05000000000000000000" pitchFamily="2" charset="2"/>
              <a:buChar char="§"/>
              <a:defRPr/>
            </a:pPr>
            <a:r>
              <a:rPr lang="en-US" sz="2400" dirty="0">
                <a:solidFill>
                  <a:srgbClr val="17375E"/>
                </a:solidFill>
                <a:latin typeface="Open Sans"/>
                <a:cs typeface="Open Sans"/>
              </a:rPr>
              <a:t>For each function/service, </a:t>
            </a:r>
            <a:r>
              <a:rPr lang="en-US" sz="2400" dirty="0" smtClean="0">
                <a:solidFill>
                  <a:srgbClr val="17375E"/>
                </a:solidFill>
                <a:latin typeface="Open Sans"/>
                <a:cs typeface="Open Sans"/>
              </a:rPr>
              <a:t>listed in the worksheet from Exercise-6, enter the names of the IT systems required</a:t>
            </a:r>
            <a:endParaRPr lang="en-US" sz="2400" dirty="0">
              <a:solidFill>
                <a:srgbClr val="17375E"/>
              </a:solidFill>
              <a:latin typeface="Open Sans"/>
              <a:cs typeface="Open Sans"/>
            </a:endParaRPr>
          </a:p>
          <a:p>
            <a:pPr marL="693738" lvl="0" indent="-342900">
              <a:spcBef>
                <a:spcPts val="600"/>
              </a:spcBef>
              <a:spcAft>
                <a:spcPts val="600"/>
              </a:spcAft>
              <a:buFont typeface="Wingdings" panose="05000000000000000000" pitchFamily="2" charset="2"/>
              <a:buChar char="§"/>
              <a:defRPr/>
            </a:pPr>
            <a:r>
              <a:rPr lang="en-US" sz="2400" dirty="0" smtClean="0">
                <a:solidFill>
                  <a:srgbClr val="17375E"/>
                </a:solidFill>
                <a:latin typeface="Open Sans"/>
                <a:cs typeface="Open Sans"/>
              </a:rPr>
              <a:t>Enter any additional impact categories that you may have identified in Exercise-6</a:t>
            </a:r>
          </a:p>
          <a:p>
            <a:pPr marL="693738" lvl="0" indent="-342900">
              <a:spcBef>
                <a:spcPts val="600"/>
              </a:spcBef>
              <a:spcAft>
                <a:spcPts val="600"/>
              </a:spcAft>
              <a:buFont typeface="Wingdings" panose="05000000000000000000" pitchFamily="2" charset="2"/>
              <a:buChar char="§"/>
              <a:defRPr/>
            </a:pPr>
            <a:r>
              <a:rPr lang="en-US" sz="2400" dirty="0" smtClean="0">
                <a:solidFill>
                  <a:srgbClr val="17375E"/>
                </a:solidFill>
                <a:latin typeface="Open Sans"/>
                <a:cs typeface="Open Sans"/>
              </a:rPr>
              <a:t>For each IT system, assign </a:t>
            </a:r>
            <a:r>
              <a:rPr lang="en-US" sz="2400" dirty="0">
                <a:solidFill>
                  <a:srgbClr val="17375E"/>
                </a:solidFill>
                <a:latin typeface="Open Sans"/>
                <a:cs typeface="Open Sans"/>
              </a:rPr>
              <a:t>ratings </a:t>
            </a:r>
            <a:r>
              <a:rPr lang="en-US" sz="2400" dirty="0" smtClean="0">
                <a:solidFill>
                  <a:srgbClr val="17375E"/>
                </a:solidFill>
                <a:latin typeface="Open Sans"/>
                <a:cs typeface="Open Sans"/>
              </a:rPr>
              <a:t>in each </a:t>
            </a:r>
            <a:r>
              <a:rPr lang="en-US" sz="2400" dirty="0">
                <a:solidFill>
                  <a:srgbClr val="17375E"/>
                </a:solidFill>
                <a:latin typeface="Open Sans"/>
                <a:cs typeface="Open Sans"/>
              </a:rPr>
              <a:t>impact </a:t>
            </a:r>
            <a:r>
              <a:rPr lang="en-US" sz="2400" dirty="0" smtClean="0">
                <a:solidFill>
                  <a:srgbClr val="17375E"/>
                </a:solidFill>
                <a:latin typeface="Open Sans"/>
                <a:cs typeface="Open Sans"/>
              </a:rPr>
              <a:t>category using the scoring chart provided</a:t>
            </a:r>
            <a:endParaRPr lang="en-US" sz="2000" dirty="0" smtClean="0">
              <a:solidFill>
                <a:srgbClr val="17375E"/>
              </a:solidFill>
              <a:latin typeface="Open Sans"/>
              <a:cs typeface="Tw Cen MT"/>
            </a:endParaRPr>
          </a:p>
          <a:p>
            <a:endParaRPr lang="en-US" sz="2000" dirty="0" smtClean="0">
              <a:solidFill>
                <a:srgbClr val="17375E"/>
              </a:solidFill>
              <a:latin typeface="Open Sans"/>
              <a:cs typeface="Tw Cen MT"/>
            </a:endParaRPr>
          </a:p>
          <a:p>
            <a:pPr marL="0" indent="0">
              <a:buNone/>
            </a:pPr>
            <a:endParaRPr lang="en-US" sz="2000" dirty="0" smtClean="0">
              <a:solidFill>
                <a:srgbClr val="17375E"/>
              </a:solidFill>
              <a:latin typeface="Open Sans"/>
              <a:cs typeface="Tw Cen MT"/>
            </a:endParaRPr>
          </a:p>
          <a:p>
            <a:pPr marL="0" indent="0">
              <a:buNone/>
            </a:pPr>
            <a:endParaRPr lang="en-US" sz="2000" dirty="0">
              <a:solidFill>
                <a:srgbClr val="17375E"/>
              </a:solidFill>
              <a:latin typeface="Open Sans"/>
              <a:cs typeface="Tw Cen MT"/>
            </a:endParaRPr>
          </a:p>
          <a:p>
            <a:pPr marL="0" indent="0">
              <a:buNone/>
            </a:pPr>
            <a:endParaRPr lang="en-US" sz="2000" dirty="0" smtClean="0">
              <a:solidFill>
                <a:srgbClr val="17375E"/>
              </a:solidFill>
              <a:latin typeface="Open Sans"/>
              <a:cs typeface="Tw Cen MT"/>
            </a:endParaRPr>
          </a:p>
          <a:p>
            <a:endParaRPr lang="en-US" sz="2000" dirty="0">
              <a:solidFill>
                <a:srgbClr val="17375E"/>
              </a:solidFill>
              <a:latin typeface="Open Sans"/>
              <a:cs typeface="Tw Cen MT"/>
            </a:endParaRPr>
          </a:p>
          <a:p>
            <a:endParaRPr lang="en-US" sz="2000" dirty="0" smtClean="0">
              <a:solidFill>
                <a:srgbClr val="17375E"/>
              </a:solidFill>
              <a:latin typeface="Open Sans"/>
              <a:cs typeface="Tw Cen MT"/>
            </a:endParaRPr>
          </a:p>
          <a:p>
            <a:endParaRPr lang="en-US" sz="2000" dirty="0" smtClean="0">
              <a:solidFill>
                <a:srgbClr val="17375E"/>
              </a:solidFill>
              <a:latin typeface="Open Sans"/>
              <a:cs typeface="Tw Cen MT"/>
            </a:endParaRPr>
          </a:p>
          <a:p>
            <a:endParaRPr lang="en-US" sz="2000" dirty="0">
              <a:solidFill>
                <a:srgbClr val="17375E"/>
              </a:solidFill>
              <a:latin typeface="Open Sans"/>
              <a:cs typeface="Tw Cen MT"/>
            </a:endParaRPr>
          </a:p>
        </p:txBody>
      </p:sp>
      <p:grpSp>
        <p:nvGrpSpPr>
          <p:cNvPr id="4" name="Group 3"/>
          <p:cNvGrpSpPr/>
          <p:nvPr/>
        </p:nvGrpSpPr>
        <p:grpSpPr>
          <a:xfrm>
            <a:off x="455563" y="277186"/>
            <a:ext cx="8237713" cy="1143002"/>
            <a:chOff x="455563" y="277186"/>
            <a:chExt cx="8237713" cy="1143002"/>
          </a:xfrm>
        </p:grpSpPr>
        <p:sp>
          <p:nvSpPr>
            <p:cNvPr id="5" name="Title 2"/>
            <p:cNvSpPr txBox="1">
              <a:spLocks/>
            </p:cNvSpPr>
            <p:nvPr/>
          </p:nvSpPr>
          <p:spPr>
            <a:xfrm>
              <a:off x="457200" y="277187"/>
              <a:ext cx="8229600" cy="1143000"/>
            </a:xfrm>
            <a:prstGeom prst="rect">
              <a:avLst/>
            </a:prstGeom>
            <a:solidFill>
              <a:schemeClr val="tx2">
                <a:lumMod val="40000"/>
                <a:lumOff val="60000"/>
              </a:scheme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rgbClr val="535357"/>
                  </a:solidFill>
                  <a:latin typeface="Open Sans Semibold"/>
                  <a:ea typeface="+mj-ea"/>
                  <a:cs typeface="Open Sans Semibold"/>
                </a:defRPr>
              </a:lvl1pPr>
            </a:lstStyle>
            <a:p>
              <a:pPr>
                <a:lnSpc>
                  <a:spcPct val="120000"/>
                </a:lnSpc>
                <a:spcAft>
                  <a:spcPts val="600"/>
                </a:spcAft>
                <a:defRPr/>
              </a:pPr>
              <a:r>
                <a:rPr lang="en-US" b="1" dirty="0" smtClean="0">
                  <a:solidFill>
                    <a:srgbClr val="444444"/>
                  </a:solidFill>
                </a:rPr>
                <a:t>Exercise - 7</a:t>
              </a:r>
              <a:endParaRPr lang="en-US" dirty="0"/>
            </a:p>
          </p:txBody>
        </p:sp>
        <p:pic>
          <p:nvPicPr>
            <p:cNvPr id="7" name="Picture 6"/>
            <p:cNvPicPr>
              <a:picLocks noChangeAspect="1"/>
            </p:cNvPicPr>
            <p:nvPr/>
          </p:nvPicPr>
          <p:blipFill rotWithShape="1">
            <a:blip r:embed="rId3"/>
            <a:srcRect t="9357" b="11306"/>
            <a:stretch/>
          </p:blipFill>
          <p:spPr>
            <a:xfrm>
              <a:off x="455563" y="277187"/>
              <a:ext cx="906305" cy="1143001"/>
            </a:xfrm>
            <a:prstGeom prst="rect">
              <a:avLst/>
            </a:prstGeom>
          </p:spPr>
        </p:pic>
        <p:pic>
          <p:nvPicPr>
            <p:cNvPr id="8" name="Picture 7"/>
            <p:cNvPicPr>
              <a:picLocks noChangeAspect="1"/>
            </p:cNvPicPr>
            <p:nvPr/>
          </p:nvPicPr>
          <p:blipFill rotWithShape="1">
            <a:blip r:embed="rId3"/>
            <a:srcRect t="9357" b="11306"/>
            <a:stretch/>
          </p:blipFill>
          <p:spPr>
            <a:xfrm>
              <a:off x="7786971" y="277186"/>
              <a:ext cx="906305" cy="1143001"/>
            </a:xfrm>
            <a:prstGeom prst="rect">
              <a:avLst/>
            </a:prstGeom>
          </p:spPr>
        </p:pic>
      </p:grpSp>
      <p:sp>
        <p:nvSpPr>
          <p:cNvPr id="10"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Open Sans"/>
                <a:cs typeface="Open Sans"/>
              </a:defRPr>
            </a:lvl1pPr>
          </a:lstStyle>
          <a:p>
            <a:r>
              <a:rPr lang="en-US" dirty="0" err="1" smtClean="0"/>
              <a:t>www.wakefieldbrunswick.com</a:t>
            </a:r>
            <a:endParaRPr lang="en-US" dirty="0"/>
          </a:p>
        </p:txBody>
      </p:sp>
      <p:sp>
        <p:nvSpPr>
          <p:cNvPr id="11"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100">
                <a:solidFill>
                  <a:schemeClr val="tx1">
                    <a:tint val="75000"/>
                  </a:schemeClr>
                </a:solidFill>
                <a:latin typeface="Open Sans"/>
                <a:cs typeface="Open Sans"/>
              </a:defRPr>
            </a:lvl1pPr>
          </a:lstStyle>
          <a:p>
            <a:fld id="{093CB035-3BB7-AD43-BE7C-B33438FBBAB5}" type="slidenum">
              <a:rPr lang="en-US" smtClean="0"/>
              <a:pPr/>
              <a:t>68</a:t>
            </a:fld>
            <a:endParaRPr lang="en-US"/>
          </a:p>
        </p:txBody>
      </p:sp>
    </p:spTree>
    <p:extLst>
      <p:ext uri="{BB962C8B-B14F-4D97-AF65-F5344CB8AC3E}">
        <p14:creationId xmlns:p14="http://schemas.microsoft.com/office/powerpoint/2010/main" val="427895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184400" y="636028"/>
            <a:ext cx="6743700" cy="547024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581041906"/>
              </p:ext>
            </p:extLst>
          </p:nvPr>
        </p:nvGraphicFramePr>
        <p:xfrm>
          <a:off x="2222500" y="3803666"/>
          <a:ext cx="6540500" cy="1920240"/>
        </p:xfrm>
        <a:graphic>
          <a:graphicData uri="http://schemas.openxmlformats.org/drawingml/2006/table">
            <a:tbl>
              <a:tblPr/>
              <a:tblGrid>
                <a:gridCol w="2768600"/>
                <a:gridCol w="1295400"/>
                <a:gridCol w="1193800"/>
                <a:gridCol w="1282700"/>
              </a:tblGrid>
              <a:tr h="381000">
                <a:tc>
                  <a:txBody>
                    <a:bodyPr/>
                    <a:lstStyle/>
                    <a:p>
                      <a:pPr algn="l" fontAlgn="b"/>
                      <a:r>
                        <a:rPr lang="en-US" sz="1200" b="1" i="0" u="none" strike="noStrike" dirty="0">
                          <a:solidFill>
                            <a:srgbClr val="000000"/>
                          </a:solidFill>
                          <a:effectLst/>
                          <a:latin typeface="Open Sans"/>
                          <a:cs typeface="Open Sans"/>
                        </a:rPr>
                        <a:t>Essential Function or Service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200" b="1" i="0" u="none" strike="noStrike">
                          <a:solidFill>
                            <a:srgbClr val="000000"/>
                          </a:solidFill>
                          <a:effectLst/>
                          <a:latin typeface="Open Sans"/>
                          <a:cs typeface="Open Sans"/>
                        </a:rPr>
                        <a:t>Patient Safety Impact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200" b="1" i="0" u="none" strike="noStrike">
                          <a:solidFill>
                            <a:srgbClr val="000000"/>
                          </a:solidFill>
                          <a:effectLst/>
                          <a:latin typeface="Open Sans"/>
                          <a:cs typeface="Open Sans"/>
                        </a:rPr>
                        <a:t>Operational Impact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200" b="1" i="0" u="none" strike="noStrike">
                          <a:solidFill>
                            <a:srgbClr val="000000"/>
                          </a:solidFill>
                          <a:effectLst/>
                          <a:latin typeface="Open Sans"/>
                          <a:cs typeface="Open Sans"/>
                        </a:rPr>
                        <a:t>Family Experience Impact</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90500">
                <a:tc>
                  <a:txBody>
                    <a:bodyPr/>
                    <a:lstStyle/>
                    <a:p>
                      <a:pPr algn="l" fontAlgn="ctr"/>
                      <a:r>
                        <a:rPr lang="en-US" sz="1200" b="0" i="0" u="none" strike="noStrike">
                          <a:solidFill>
                            <a:srgbClr val="000000"/>
                          </a:solidFill>
                          <a:effectLst/>
                          <a:latin typeface="Open Sans"/>
                          <a:cs typeface="Open Sans"/>
                        </a:rPr>
                        <a:t>Provide patient care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a:cs typeface="Open Sans"/>
                        </a:rPr>
                        <a:t>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a:cs typeface="Open Sans"/>
                        </a:rPr>
                        <a:t>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a:cs typeface="Open Sans"/>
                        </a:rPr>
                        <a:t>5</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l" fontAlgn="ctr"/>
                      <a:r>
                        <a:rPr lang="en-US" sz="1200" b="0" i="0" u="none" strike="noStrike" dirty="0">
                          <a:solidFill>
                            <a:srgbClr val="000000"/>
                          </a:solidFill>
                          <a:effectLst/>
                          <a:latin typeface="Open Sans"/>
                          <a:cs typeface="Open Sans"/>
                        </a:rPr>
                        <a:t>Acquisition and requisition of essential supplies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Open Sans"/>
                          <a:cs typeface="Open Sans"/>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Open Sans"/>
                          <a:cs typeface="Open Sans"/>
                        </a:rPr>
                        <a:t>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a:cs typeface="Open Sans"/>
                        </a:rPr>
                        <a:t>2</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ctr"/>
                      <a:r>
                        <a:rPr lang="en-US" sz="1200" b="0" i="0" u="none" strike="noStrike">
                          <a:solidFill>
                            <a:srgbClr val="000000"/>
                          </a:solidFill>
                          <a:effectLst/>
                          <a:latin typeface="Open Sans"/>
                          <a:cs typeface="Open Sans"/>
                        </a:rPr>
                        <a:t>Nursing administration</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a:cs typeface="Open Sans"/>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Open Sans"/>
                          <a:cs typeface="Open Sans"/>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Open Sans"/>
                          <a:cs typeface="Open Sans"/>
                        </a:rPr>
                        <a:t>1</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ctr"/>
                      <a:r>
                        <a:rPr lang="en-US" sz="1200" b="0" i="0" u="none" strike="noStrike" dirty="0">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ctr"/>
                      <a:r>
                        <a:rPr lang="en-US" sz="1200" b="0" i="0" u="none" strike="noStrike" dirty="0">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ctr"/>
                      <a:r>
                        <a:rPr lang="en-US" sz="1200" b="0" i="0" u="none" strike="noStrike" dirty="0">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2222500" y="3803667"/>
            <a:ext cx="6540500" cy="569846"/>
          </a:xfrm>
          <a:prstGeom prst="rect">
            <a:avLst/>
          </a:prstGeom>
          <a:solidFill>
            <a:schemeClr val="lt1">
              <a:alpha val="400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6" name="Straight Arrow Connector 5"/>
          <p:cNvCxnSpPr/>
          <p:nvPr/>
        </p:nvCxnSpPr>
        <p:spPr>
          <a:xfrm>
            <a:off x="5323000" y="3553951"/>
            <a:ext cx="0" cy="2497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5900261" y="4368359"/>
            <a:ext cx="0" cy="135554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966229" y="5729059"/>
            <a:ext cx="1906844" cy="369332"/>
          </a:xfrm>
          <a:prstGeom prst="rect">
            <a:avLst/>
          </a:prstGeom>
          <a:noFill/>
          <a:ln>
            <a:solidFill>
              <a:srgbClr val="FF0000"/>
            </a:solidFill>
          </a:ln>
        </p:spPr>
        <p:txBody>
          <a:bodyPr wrap="square" rtlCol="0">
            <a:spAutoFit/>
          </a:bodyPr>
          <a:lstStyle/>
          <a:p>
            <a:pPr algn="ctr"/>
            <a:r>
              <a:rPr lang="en-US" dirty="0" smtClean="0">
                <a:solidFill>
                  <a:srgbClr val="FF0000"/>
                </a:solidFill>
                <a:latin typeface="Tw Cen MT" pitchFamily="34" charset="0"/>
              </a:rPr>
              <a:t>14+14+14 = 42</a:t>
            </a:r>
            <a:endParaRPr lang="en-US" dirty="0">
              <a:solidFill>
                <a:srgbClr val="FF0000"/>
              </a:solidFill>
              <a:latin typeface="Tw Cen MT" pitchFamily="34" charset="0"/>
            </a:endParaRPr>
          </a:p>
        </p:txBody>
      </p:sp>
      <p:sp>
        <p:nvSpPr>
          <p:cNvPr id="16" name="Rectangle 15"/>
          <p:cNvSpPr/>
          <p:nvPr/>
        </p:nvSpPr>
        <p:spPr>
          <a:xfrm>
            <a:off x="2222500" y="1108580"/>
            <a:ext cx="6540500" cy="2695086"/>
          </a:xfrm>
          <a:prstGeom prst="rect">
            <a:avLst/>
          </a:prstGeom>
          <a:solidFill>
            <a:srgbClr val="4F6092"/>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smtClean="0">
              <a:latin typeface="Open Sans"/>
              <a:cs typeface="Open Sans"/>
            </a:endParaRPr>
          </a:p>
          <a:p>
            <a:endParaRPr lang="en-US" sz="1600" dirty="0">
              <a:latin typeface="Open Sans"/>
              <a:cs typeface="Open Sans"/>
            </a:endParaRPr>
          </a:p>
          <a:p>
            <a:r>
              <a:rPr lang="en-US" sz="1600" dirty="0" smtClean="0">
                <a:latin typeface="Open Sans"/>
                <a:cs typeface="Open Sans"/>
              </a:rPr>
              <a:t>During your analysis, scores can be also be “weighted”, to characterize the magnitude of the impact as well.  </a:t>
            </a:r>
          </a:p>
          <a:p>
            <a:endParaRPr lang="en-US" sz="1600" dirty="0">
              <a:latin typeface="Open Sans"/>
              <a:cs typeface="Open Sans"/>
            </a:endParaRPr>
          </a:p>
          <a:p>
            <a:r>
              <a:rPr lang="en-US" sz="1600" dirty="0" smtClean="0">
                <a:latin typeface="Open Sans"/>
                <a:cs typeface="Open Sans"/>
              </a:rPr>
              <a:t>The survey recipient/interviewee chooses from a range of scores of 1-5 for consistency and simplicity.</a:t>
            </a:r>
          </a:p>
          <a:p>
            <a:endParaRPr lang="en-US" sz="1600" dirty="0" smtClean="0">
              <a:latin typeface="Open Sans"/>
              <a:cs typeface="Open Sans"/>
            </a:endParaRPr>
          </a:p>
          <a:p>
            <a:pPr lvl="0"/>
            <a:r>
              <a:rPr lang="en-US" sz="1400" dirty="0" smtClean="0">
                <a:solidFill>
                  <a:schemeClr val="bg1"/>
                </a:solidFill>
                <a:latin typeface="Open Sans"/>
                <a:cs typeface="Open Sans"/>
              </a:rPr>
              <a:t>1 = 1</a:t>
            </a:r>
          </a:p>
          <a:p>
            <a:pPr lvl="0"/>
            <a:r>
              <a:rPr lang="en-US" sz="1400" dirty="0" smtClean="0">
                <a:solidFill>
                  <a:schemeClr val="bg1"/>
                </a:solidFill>
                <a:latin typeface="Open Sans"/>
                <a:cs typeface="Open Sans"/>
              </a:rPr>
              <a:t>2 = 3</a:t>
            </a:r>
          </a:p>
          <a:p>
            <a:pPr lvl="0"/>
            <a:r>
              <a:rPr lang="en-US" sz="1400" dirty="0" smtClean="0">
                <a:solidFill>
                  <a:schemeClr val="bg1"/>
                </a:solidFill>
                <a:latin typeface="Open Sans"/>
                <a:cs typeface="Open Sans"/>
              </a:rPr>
              <a:t>3 = 5</a:t>
            </a:r>
          </a:p>
          <a:p>
            <a:pPr lvl="0"/>
            <a:r>
              <a:rPr lang="en-US" sz="1400" dirty="0" smtClean="0">
                <a:solidFill>
                  <a:schemeClr val="bg1"/>
                </a:solidFill>
                <a:latin typeface="Open Sans"/>
                <a:cs typeface="Open Sans"/>
              </a:rPr>
              <a:t>4 = 7</a:t>
            </a:r>
          </a:p>
          <a:p>
            <a:pPr lvl="0"/>
            <a:r>
              <a:rPr lang="en-US" sz="1400" dirty="0" smtClean="0">
                <a:solidFill>
                  <a:schemeClr val="bg1"/>
                </a:solidFill>
                <a:latin typeface="Open Sans"/>
                <a:cs typeface="Open Sans"/>
              </a:rPr>
              <a:t>5 = 14</a:t>
            </a:r>
          </a:p>
          <a:p>
            <a:endParaRPr lang="en-US" dirty="0" smtClean="0">
              <a:latin typeface="Tw Cen MT"/>
              <a:cs typeface="Tw Cen MT"/>
            </a:endParaRPr>
          </a:p>
          <a:p>
            <a:r>
              <a:rPr lang="en-US" dirty="0" smtClean="0">
                <a:latin typeface="Tw Cen MT"/>
                <a:cs typeface="Tw Cen MT"/>
              </a:rPr>
              <a:t> </a:t>
            </a:r>
          </a:p>
        </p:txBody>
      </p:sp>
      <p:sp>
        <p:nvSpPr>
          <p:cNvPr id="21" name="Rectangle 20"/>
          <p:cNvSpPr/>
          <p:nvPr/>
        </p:nvSpPr>
        <p:spPr>
          <a:xfrm>
            <a:off x="2184400" y="3292606"/>
            <a:ext cx="798192" cy="166095"/>
          </a:xfrm>
          <a:prstGeom prst="rect">
            <a:avLst/>
          </a:prstGeom>
          <a:solidFill>
            <a:schemeClr val="lt1">
              <a:alpha val="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FF0000"/>
              </a:solidFill>
              <a:latin typeface="Tw Cen MT" pitchFamily="34" charset="0"/>
            </a:endParaRPr>
          </a:p>
        </p:txBody>
      </p:sp>
      <p:sp>
        <p:nvSpPr>
          <p:cNvPr id="23" name="TextBox 22"/>
          <p:cNvSpPr txBox="1"/>
          <p:nvPr/>
        </p:nvSpPr>
        <p:spPr>
          <a:xfrm>
            <a:off x="349857" y="1812075"/>
            <a:ext cx="1834543" cy="2708434"/>
          </a:xfrm>
          <a:prstGeom prst="rect">
            <a:avLst/>
          </a:prstGeom>
          <a:noFill/>
        </p:spPr>
        <p:txBody>
          <a:bodyPr wrap="square" rtlCol="0">
            <a:spAutoFit/>
          </a:bodyPr>
          <a:lstStyle/>
          <a:p>
            <a:pPr marL="342900" lvl="0" indent="-342900">
              <a:spcBef>
                <a:spcPts val="2400"/>
              </a:spcBef>
              <a:spcAft>
                <a:spcPts val="3000"/>
              </a:spcAft>
              <a:buFont typeface="Wingdings" panose="05000000000000000000" pitchFamily="2" charset="2"/>
              <a:buChar char="q"/>
            </a:pPr>
            <a:r>
              <a:rPr lang="en-US" sz="2000" dirty="0" smtClean="0">
                <a:solidFill>
                  <a:srgbClr val="404040"/>
                </a:solidFill>
                <a:latin typeface="Open Sans"/>
                <a:cs typeface="Open Sans"/>
              </a:rPr>
              <a:t>Consistent</a:t>
            </a:r>
          </a:p>
          <a:p>
            <a:pPr marL="342900" lvl="0" indent="-342900">
              <a:spcBef>
                <a:spcPts val="2400"/>
              </a:spcBef>
              <a:spcAft>
                <a:spcPts val="3000"/>
              </a:spcAft>
              <a:buFont typeface="Wingdings" panose="05000000000000000000" pitchFamily="2" charset="2"/>
              <a:buChar char="q"/>
            </a:pPr>
            <a:r>
              <a:rPr lang="en-US" sz="2000" dirty="0" smtClean="0">
                <a:solidFill>
                  <a:srgbClr val="404040"/>
                </a:solidFill>
                <a:latin typeface="Open Sans"/>
                <a:cs typeface="Open Sans"/>
              </a:rPr>
              <a:t>Repeatable</a:t>
            </a:r>
          </a:p>
          <a:p>
            <a:pPr marL="342900" lvl="0" indent="-342900">
              <a:spcBef>
                <a:spcPts val="2400"/>
              </a:spcBef>
              <a:spcAft>
                <a:spcPts val="3000"/>
              </a:spcAft>
              <a:buFont typeface="Wingdings" panose="05000000000000000000" pitchFamily="2" charset="2"/>
              <a:buChar char="q"/>
            </a:pPr>
            <a:r>
              <a:rPr lang="en-US" sz="2000" dirty="0" smtClean="0">
                <a:solidFill>
                  <a:srgbClr val="404040"/>
                </a:solidFill>
                <a:latin typeface="Open Sans"/>
                <a:cs typeface="Open Sans"/>
              </a:rPr>
              <a:t>Informed Decision</a:t>
            </a:r>
            <a:endParaRPr lang="en-US" sz="1400" dirty="0" smtClean="0">
              <a:solidFill>
                <a:srgbClr val="7F7F7F"/>
              </a:solidFill>
              <a:latin typeface="Open Sans"/>
              <a:cs typeface="Open Sans"/>
            </a:endParaRPr>
          </a:p>
        </p:txBody>
      </p:sp>
      <p:sp>
        <p:nvSpPr>
          <p:cNvPr id="13" name="Title 1"/>
          <p:cNvSpPr>
            <a:spLocks noGrp="1"/>
          </p:cNvSpPr>
          <p:nvPr>
            <p:ph type="title"/>
          </p:nvPr>
        </p:nvSpPr>
        <p:spPr>
          <a:xfrm>
            <a:off x="457200" y="274638"/>
            <a:ext cx="8229600" cy="882830"/>
          </a:xfrm>
        </p:spPr>
        <p:txBody>
          <a:bodyPr vert="horz" lIns="91440" tIns="45720" rIns="91440" bIns="45720" rtlCol="0" anchor="ctr">
            <a:normAutofit fontScale="90000"/>
          </a:bodyPr>
          <a:lstStyle/>
          <a:p>
            <a:r>
              <a:rPr lang="en-US" sz="3600" b="1" dirty="0"/>
              <a:t>Establishing weights for impact ratings</a:t>
            </a:r>
          </a:p>
        </p:txBody>
      </p:sp>
      <p:sp>
        <p:nvSpPr>
          <p:cNvPr id="14"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Open Sans"/>
                <a:cs typeface="Open Sans"/>
              </a:defRPr>
            </a:lvl1pPr>
          </a:lstStyle>
          <a:p>
            <a:r>
              <a:rPr lang="en-US" dirty="0" err="1" smtClean="0"/>
              <a:t>www.wakefieldbrunswick.com</a:t>
            </a:r>
            <a:endParaRPr lang="en-US" dirty="0"/>
          </a:p>
        </p:txBody>
      </p:sp>
      <p:sp>
        <p:nvSpPr>
          <p:cNvPr id="15"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100">
                <a:solidFill>
                  <a:schemeClr val="tx1">
                    <a:tint val="75000"/>
                  </a:schemeClr>
                </a:solidFill>
                <a:latin typeface="Open Sans"/>
                <a:cs typeface="Open Sans"/>
              </a:defRPr>
            </a:lvl1pPr>
          </a:lstStyle>
          <a:p>
            <a:fld id="{093CB035-3BB7-AD43-BE7C-B33438FBBAB5}" type="slidenum">
              <a:rPr lang="en-US" smtClean="0"/>
              <a:pPr/>
              <a:t>69</a:t>
            </a:fld>
            <a:endParaRPr lang="en-US"/>
          </a:p>
        </p:txBody>
      </p:sp>
    </p:spTree>
    <p:extLst>
      <p:ext uri="{BB962C8B-B14F-4D97-AF65-F5344CB8AC3E}">
        <p14:creationId xmlns:p14="http://schemas.microsoft.com/office/powerpoint/2010/main" val="97582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What’s driving this?</a:t>
            </a:r>
            <a:endParaRPr lang="en-US" sz="3600" b="1" dirty="0"/>
          </a:p>
        </p:txBody>
      </p:sp>
      <p:sp>
        <p:nvSpPr>
          <p:cNvPr id="3" name="Content Placeholder 2"/>
          <p:cNvSpPr>
            <a:spLocks noGrp="1"/>
          </p:cNvSpPr>
          <p:nvPr>
            <p:ph idx="1"/>
          </p:nvPr>
        </p:nvSpPr>
        <p:spPr>
          <a:xfrm>
            <a:off x="457200" y="1600200"/>
            <a:ext cx="8229600" cy="4525963"/>
          </a:xfrm>
        </p:spPr>
        <p:txBody>
          <a:bodyPr vert="horz" lIns="91440" tIns="45720" rIns="91440" bIns="45720" rtlCol="0">
            <a:normAutofit/>
          </a:bodyPr>
          <a:lstStyle/>
          <a:p>
            <a:pPr algn="ctr">
              <a:lnSpc>
                <a:spcPct val="150000"/>
              </a:lnSpc>
            </a:pPr>
            <a:r>
              <a:rPr lang="en-US" sz="2400" b="1" dirty="0"/>
              <a:t>Changing regulatory landscape and associated funding conditions require that </a:t>
            </a:r>
            <a:r>
              <a:rPr lang="en-US" sz="2400" b="1" dirty="0" smtClean="0"/>
              <a:t>healthcare </a:t>
            </a:r>
            <a:r>
              <a:rPr lang="en-US" sz="2400" b="1" dirty="0"/>
              <a:t>organizations develop and maintain higher levels of operational </a:t>
            </a:r>
            <a:r>
              <a:rPr lang="en-US" sz="2400" b="1" dirty="0" smtClean="0"/>
              <a:t>resiliency.</a:t>
            </a:r>
            <a:endParaRPr lang="en-US" sz="2400" b="1" dirty="0"/>
          </a:p>
          <a:p>
            <a:pPr algn="ctr">
              <a:lnSpc>
                <a:spcPct val="150000"/>
              </a:lnSpc>
            </a:pPr>
            <a:endParaRPr lang="en-US" sz="2400" b="1" dirty="0"/>
          </a:p>
        </p:txBody>
      </p:sp>
      <p:sp>
        <p:nvSpPr>
          <p:cNvPr id="4" name="Footer Placeholder 3"/>
          <p:cNvSpPr>
            <a:spLocks noGrp="1"/>
          </p:cNvSpPr>
          <p:nvPr>
            <p:ph type="ftr" sz="quarter" idx="11"/>
          </p:nvPr>
        </p:nvSpPr>
        <p:spPr/>
        <p:txBody>
          <a:bodyPr/>
          <a:lstStyle/>
          <a:p>
            <a:r>
              <a:rPr lang="en-US" dirty="0" smtClean="0"/>
              <a:t>www.wakefieldbrunswick.com</a:t>
            </a:r>
            <a:endParaRPr lang="en-US" dirty="0"/>
          </a:p>
        </p:txBody>
      </p:sp>
      <p:sp>
        <p:nvSpPr>
          <p:cNvPr id="5" name="Slide Number Placeholder 4"/>
          <p:cNvSpPr>
            <a:spLocks noGrp="1"/>
          </p:cNvSpPr>
          <p:nvPr>
            <p:ph type="sldNum" sz="quarter" idx="12"/>
          </p:nvPr>
        </p:nvSpPr>
        <p:spPr/>
        <p:txBody>
          <a:bodyPr/>
          <a:lstStyle/>
          <a:p>
            <a:fld id="{20A2D9D9-9622-9C43-B790-079379D2BF15}" type="slidenum">
              <a:rPr lang="en-US" smtClean="0"/>
              <a:t>7</a:t>
            </a:fld>
            <a:endParaRPr lang="en-US"/>
          </a:p>
        </p:txBody>
      </p:sp>
    </p:spTree>
    <p:extLst>
      <p:ext uri="{BB962C8B-B14F-4D97-AF65-F5344CB8AC3E}">
        <p14:creationId xmlns:p14="http://schemas.microsoft.com/office/powerpoint/2010/main" val="231796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7322" y="2067339"/>
            <a:ext cx="8249478" cy="1533111"/>
          </a:xfrm>
        </p:spPr>
        <p:txBody>
          <a:bodyPr vert="horz" lIns="91440" tIns="45720" rIns="91440" bIns="45720" rtlCol="0" anchor="ctr">
            <a:normAutofit fontScale="90000"/>
          </a:bodyPr>
          <a:lstStyle/>
          <a:p>
            <a:pPr marL="514350" indent="-514350">
              <a:lnSpc>
                <a:spcPct val="120000"/>
              </a:lnSpc>
            </a:pPr>
            <a:r>
              <a:rPr lang="en-US" sz="5900" b="1" dirty="0"/>
              <a:t>Establishing </a:t>
            </a:r>
            <a:r>
              <a:rPr lang="en-US" sz="5900" b="1"/>
              <a:t>recovery </a:t>
            </a:r>
            <a:r>
              <a:rPr lang="en-US" sz="5900" b="1" smtClean="0"/>
              <a:t>objectives</a:t>
            </a:r>
            <a:endParaRPr lang="en-US" sz="5900" b="1" dirty="0"/>
          </a:p>
        </p:txBody>
      </p:sp>
      <p:sp>
        <p:nvSpPr>
          <p:cNvPr id="3"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Open Sans"/>
                <a:cs typeface="Open Sans"/>
              </a:defRPr>
            </a:lvl1pPr>
          </a:lstStyle>
          <a:p>
            <a:r>
              <a:rPr lang="en-US" dirty="0" err="1" smtClean="0"/>
              <a:t>www.wakefieldbrunswick.com</a:t>
            </a:r>
            <a:endParaRPr lang="en-US" dirty="0"/>
          </a:p>
        </p:txBody>
      </p:sp>
      <p:sp>
        <p:nvSpPr>
          <p:cNvPr id="4"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100">
                <a:solidFill>
                  <a:schemeClr val="tx1">
                    <a:tint val="75000"/>
                  </a:schemeClr>
                </a:solidFill>
                <a:latin typeface="Open Sans"/>
                <a:cs typeface="Open Sans"/>
              </a:defRPr>
            </a:lvl1pPr>
          </a:lstStyle>
          <a:p>
            <a:fld id="{093CB035-3BB7-AD43-BE7C-B33438FBBAB5}" type="slidenum">
              <a:rPr lang="en-US" smtClean="0"/>
              <a:pPr/>
              <a:t>70</a:t>
            </a:fld>
            <a:endParaRPr lang="en-US"/>
          </a:p>
        </p:txBody>
      </p:sp>
    </p:spTree>
    <p:extLst>
      <p:ext uri="{BB962C8B-B14F-4D97-AF65-F5344CB8AC3E}">
        <p14:creationId xmlns:p14="http://schemas.microsoft.com/office/powerpoint/2010/main" val="424817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3600" b="1" dirty="0"/>
              <a:t>Definitions</a:t>
            </a:r>
          </a:p>
        </p:txBody>
      </p:sp>
      <p:sp>
        <p:nvSpPr>
          <p:cNvPr id="3" name="Content Placeholder 2"/>
          <p:cNvSpPr>
            <a:spLocks noGrp="1"/>
          </p:cNvSpPr>
          <p:nvPr>
            <p:ph idx="1"/>
          </p:nvPr>
        </p:nvSpPr>
        <p:spPr/>
        <p:txBody>
          <a:bodyPr>
            <a:normAutofit/>
          </a:bodyPr>
          <a:lstStyle/>
          <a:p>
            <a:pPr marL="0" indent="0">
              <a:lnSpc>
                <a:spcPct val="120000"/>
              </a:lnSpc>
              <a:buNone/>
            </a:pPr>
            <a:r>
              <a:rPr lang="en-US" b="1" dirty="0" smtClean="0">
                <a:solidFill>
                  <a:srgbClr val="4F6092"/>
                </a:solidFill>
              </a:rPr>
              <a:t>Recovery Time Objective (RTO) </a:t>
            </a:r>
            <a:r>
              <a:rPr lang="en-US" sz="2400" dirty="0"/>
              <a:t>defines the maximum duration </a:t>
            </a:r>
            <a:r>
              <a:rPr lang="en-US" sz="2400" dirty="0" smtClean="0"/>
              <a:t>of a </a:t>
            </a:r>
            <a:r>
              <a:rPr lang="en-US" sz="2400" dirty="0"/>
              <a:t>service or application outage before significant operational, patient care or family experience impacts occur.  </a:t>
            </a:r>
          </a:p>
          <a:p>
            <a:pPr marL="0" indent="0">
              <a:buNone/>
            </a:pPr>
            <a:endParaRPr lang="en-US" dirty="0"/>
          </a:p>
          <a:p>
            <a:pPr marL="57150" indent="0">
              <a:lnSpc>
                <a:spcPct val="110000"/>
              </a:lnSpc>
              <a:spcAft>
                <a:spcPts val="600"/>
              </a:spcAft>
              <a:buNone/>
            </a:pPr>
            <a:r>
              <a:rPr lang="en-US" b="1" dirty="0" smtClean="0">
                <a:solidFill>
                  <a:srgbClr val="4F6092"/>
                </a:solidFill>
              </a:rPr>
              <a:t>Recovery Point Objective (RP</a:t>
            </a:r>
            <a:r>
              <a:rPr lang="en-US" sz="3000" b="1" dirty="0" smtClean="0">
                <a:solidFill>
                  <a:srgbClr val="4F6092"/>
                </a:solidFill>
              </a:rPr>
              <a:t>O) </a:t>
            </a:r>
            <a:r>
              <a:rPr lang="en-US" sz="2400" dirty="0" smtClean="0"/>
              <a:t>is the </a:t>
            </a:r>
            <a:r>
              <a:rPr lang="en-US" sz="2400" dirty="0"/>
              <a:t>point in time of the last good backup of data offsite at time of </a:t>
            </a:r>
            <a:r>
              <a:rPr lang="en-US" sz="2400" dirty="0" smtClean="0"/>
              <a:t>disaster and identifies </a:t>
            </a:r>
            <a:r>
              <a:rPr lang="en-US" sz="2400" dirty="0"/>
              <a:t>the amount of acceptable data </a:t>
            </a:r>
            <a:r>
              <a:rPr lang="en-US" sz="2400" dirty="0" smtClean="0"/>
              <a:t>loss.</a:t>
            </a:r>
            <a:endParaRPr lang="en-US" sz="2400" dirty="0"/>
          </a:p>
          <a:p>
            <a:pPr marL="0" indent="0">
              <a:buNone/>
            </a:pPr>
            <a:endParaRPr lang="en-US" dirty="0"/>
          </a:p>
        </p:txBody>
      </p:sp>
      <p:sp>
        <p:nvSpPr>
          <p:cNvPr id="5"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Open Sans"/>
                <a:cs typeface="Open Sans"/>
              </a:defRPr>
            </a:lvl1pPr>
          </a:lstStyle>
          <a:p>
            <a:r>
              <a:rPr lang="en-US" dirty="0" err="1" smtClean="0"/>
              <a:t>www.wakefieldbrunswick.com</a:t>
            </a:r>
            <a:endParaRPr lang="en-US" dirty="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100">
                <a:solidFill>
                  <a:schemeClr val="tx1">
                    <a:tint val="75000"/>
                  </a:schemeClr>
                </a:solidFill>
                <a:latin typeface="Open Sans"/>
                <a:cs typeface="Open Sans"/>
              </a:defRPr>
            </a:lvl1pPr>
          </a:lstStyle>
          <a:p>
            <a:fld id="{093CB035-3BB7-AD43-BE7C-B33438FBBAB5}" type="slidenum">
              <a:rPr lang="en-US" smtClean="0"/>
              <a:pPr/>
              <a:t>71</a:t>
            </a:fld>
            <a:endParaRPr lang="en-US"/>
          </a:p>
        </p:txBody>
      </p:sp>
    </p:spTree>
    <p:extLst>
      <p:ext uri="{BB962C8B-B14F-4D97-AF65-F5344CB8AC3E}">
        <p14:creationId xmlns:p14="http://schemas.microsoft.com/office/powerpoint/2010/main" val="394277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vert="horz" lIns="91440" tIns="45720" rIns="91440" bIns="45720" rtlCol="0" anchor="ctr">
            <a:normAutofit/>
          </a:bodyPr>
          <a:lstStyle/>
          <a:p>
            <a:r>
              <a:rPr lang="en-US" sz="3600" b="1" dirty="0"/>
              <a:t>RTO/RPO Matrix</a:t>
            </a:r>
          </a:p>
        </p:txBody>
      </p:sp>
      <p:graphicFrame>
        <p:nvGraphicFramePr>
          <p:cNvPr id="7" name="Group 46"/>
          <p:cNvGraphicFramePr>
            <a:graphicFrameLocks noGrp="1"/>
          </p:cNvGraphicFramePr>
          <p:nvPr>
            <p:extLst>
              <p:ext uri="{D42A27DB-BD31-4B8C-83A1-F6EECF244321}">
                <p14:modId xmlns:p14="http://schemas.microsoft.com/office/powerpoint/2010/main" val="3145835942"/>
              </p:ext>
            </p:extLst>
          </p:nvPr>
        </p:nvGraphicFramePr>
        <p:xfrm>
          <a:off x="457200" y="2473569"/>
          <a:ext cx="8174012" cy="3581400"/>
        </p:xfrm>
        <a:graphic>
          <a:graphicData uri="http://schemas.openxmlformats.org/drawingml/2006/table">
            <a:tbl>
              <a:tblPr>
                <a:tableStyleId>{5202B0CA-FC54-4496-8BCA-5EF66A818D29}</a:tableStyleId>
              </a:tblPr>
              <a:tblGrid>
                <a:gridCol w="1944439"/>
                <a:gridCol w="1504652"/>
                <a:gridCol w="1543720"/>
                <a:gridCol w="1599530"/>
                <a:gridCol w="1581671"/>
              </a:tblGrid>
              <a:tr h="924965">
                <a:tc>
                  <a:txBody>
                    <a:bodyPr/>
                    <a:lstStyle/>
                    <a:p>
                      <a:pPr marL="0" marR="0" lvl="0" indent="0" algn="ctr" defTabSz="914400" rtl="0" eaLnBrk="1" fontAlgn="base" latinLnBrk="0" hangingPunct="1">
                        <a:lnSpc>
                          <a:spcPct val="90000"/>
                        </a:lnSpc>
                        <a:spcBef>
                          <a:spcPts val="3800"/>
                        </a:spcBef>
                        <a:spcAft>
                          <a:spcPct val="0"/>
                        </a:spcAft>
                        <a:buClr>
                          <a:srgbClr val="4A72A9"/>
                        </a:buClr>
                        <a:buSzPct val="50000"/>
                        <a:buFont typeface="Zapf Dingbats" charset="0"/>
                        <a:buNone/>
                        <a:tabLst/>
                      </a:pPr>
                      <a:r>
                        <a:rPr kumimoji="0" lang="en-US" sz="1700" u="none" strike="noStrike" cap="none" normalizeH="0" baseline="0" dirty="0" smtClean="0">
                          <a:ln>
                            <a:noFill/>
                          </a:ln>
                          <a:effectLst/>
                          <a:latin typeface="Open Sans"/>
                          <a:cs typeface="Open Sans"/>
                          <a:sym typeface="Palatino" charset="0"/>
                        </a:rPr>
                        <a:t>RTO / </a:t>
                      </a:r>
                      <a:br>
                        <a:rPr kumimoji="0" lang="en-US" sz="1700" u="none" strike="noStrike" cap="none" normalizeH="0" baseline="0" dirty="0" smtClean="0">
                          <a:ln>
                            <a:noFill/>
                          </a:ln>
                          <a:effectLst/>
                          <a:latin typeface="Open Sans"/>
                          <a:cs typeface="Open Sans"/>
                          <a:sym typeface="Palatino" charset="0"/>
                        </a:rPr>
                      </a:br>
                      <a:r>
                        <a:rPr kumimoji="0" lang="en-US" sz="1700" u="none" strike="noStrike" cap="none" normalizeH="0" baseline="0" dirty="0" smtClean="0">
                          <a:ln>
                            <a:noFill/>
                          </a:ln>
                          <a:effectLst/>
                          <a:latin typeface="Open Sans"/>
                          <a:cs typeface="Open Sans"/>
                          <a:sym typeface="Palatino" charset="0"/>
                        </a:rPr>
                        <a:t>RPO</a:t>
                      </a:r>
                      <a:endParaRPr kumimoji="0" lang="en-US" sz="1700" b="1" i="1" u="none" strike="noStrike" cap="none" normalizeH="0" baseline="0" dirty="0" smtClean="0">
                        <a:ln>
                          <a:noFill/>
                        </a:ln>
                        <a:solidFill>
                          <a:srgbClr val="000000"/>
                        </a:solidFill>
                        <a:effectLst/>
                        <a:latin typeface="Open Sans"/>
                        <a:ea typeface="ヒラギノ角ゴ Pro W3"/>
                        <a:cs typeface="Open Sans"/>
                        <a:sym typeface="Palatino" charset="0"/>
                      </a:endParaRPr>
                    </a:p>
                  </a:txBody>
                  <a:tcPr marL="91439" marR="91439" marT="45719" marB="45719" anchor="ctr" horzOverflow="overflow">
                    <a:lnL w="12700" cap="flat" cmpd="sng" algn="ctr">
                      <a:solidFill>
                        <a:prstClr val="black">
                          <a:lumMod val="65000"/>
                          <a:lumOff val="35000"/>
                        </a:prstClr>
                      </a:solidFill>
                      <a:prstDash val="sysDot"/>
                      <a:round/>
                      <a:headEnd type="none" w="med" len="med"/>
                      <a:tailEnd type="none" w="med" len="med"/>
                    </a:lnL>
                    <a:lnR w="12700" cap="flat" cmpd="sng" algn="ctr">
                      <a:solidFill>
                        <a:prstClr val="black">
                          <a:lumMod val="65000"/>
                          <a:lumOff val="35000"/>
                        </a:prstClr>
                      </a:solidFill>
                      <a:prstDash val="sysDot"/>
                      <a:round/>
                      <a:headEnd type="none" w="med" len="med"/>
                      <a:tailEnd type="none" w="med" len="med"/>
                    </a:lnR>
                    <a:lnT w="12700" cap="flat" cmpd="sng" algn="ctr">
                      <a:solidFill>
                        <a:prstClr val="black">
                          <a:lumMod val="65000"/>
                          <a:lumOff val="35000"/>
                        </a:prstClr>
                      </a:solidFill>
                      <a:prstDash val="sysDot"/>
                      <a:round/>
                      <a:headEnd type="none" w="med" len="med"/>
                      <a:tailEnd type="none" w="med" len="med"/>
                    </a:lnT>
                    <a:lnB w="12700" cap="flat" cmpd="sng" algn="ctr">
                      <a:solidFill>
                        <a:prstClr val="black">
                          <a:lumMod val="65000"/>
                          <a:lumOff val="35000"/>
                        </a:prstClr>
                      </a:solidFill>
                      <a:prstDash val="sysDot"/>
                      <a:round/>
                      <a:headEnd type="none" w="med" len="med"/>
                      <a:tailEnd type="none" w="med" len="med"/>
                    </a:lnB>
                  </a:tcPr>
                </a:tc>
                <a:tc>
                  <a:txBody>
                    <a:bodyPr/>
                    <a:lstStyle/>
                    <a:p>
                      <a:pPr marL="0" marR="0" lvl="0" indent="0" algn="ctr" defTabSz="914400" rtl="0" eaLnBrk="1" fontAlgn="base" latinLnBrk="0" hangingPunct="1">
                        <a:lnSpc>
                          <a:spcPct val="90000"/>
                        </a:lnSpc>
                        <a:spcBef>
                          <a:spcPts val="3800"/>
                        </a:spcBef>
                        <a:spcAft>
                          <a:spcPct val="0"/>
                        </a:spcAft>
                        <a:buClr>
                          <a:srgbClr val="4A72A9"/>
                        </a:buClr>
                        <a:buSzPct val="50000"/>
                        <a:buFont typeface="Zapf Dingbats" charset="0"/>
                        <a:buNone/>
                        <a:tabLst/>
                      </a:pPr>
                      <a:r>
                        <a:rPr kumimoji="0" lang="en-US" sz="1700" u="none" strike="noStrike" cap="none" normalizeH="0" baseline="0" dirty="0" smtClean="0">
                          <a:ln>
                            <a:noFill/>
                          </a:ln>
                          <a:effectLst/>
                          <a:latin typeface="Open Sans"/>
                          <a:cs typeface="Open Sans"/>
                          <a:sym typeface="Palatino" charset="0"/>
                        </a:rPr>
                        <a:t>&lt; 2 hours</a:t>
                      </a:r>
                      <a:endParaRPr kumimoji="0" lang="en-US" sz="1700" b="1" i="0" u="none" strike="noStrike" cap="none" normalizeH="0" baseline="0" dirty="0" smtClean="0">
                        <a:ln>
                          <a:noFill/>
                        </a:ln>
                        <a:solidFill>
                          <a:schemeClr val="bg2"/>
                        </a:solidFill>
                        <a:effectLst/>
                        <a:latin typeface="Open Sans"/>
                        <a:ea typeface="ヒラギノ角ゴ Pro W3"/>
                        <a:cs typeface="Open Sans"/>
                        <a:sym typeface="Palatino" charset="0"/>
                      </a:endParaRPr>
                    </a:p>
                  </a:txBody>
                  <a:tcPr marL="91439" marR="91439" marT="45719" marB="45719" anchor="ctr" horzOverflow="overflow">
                    <a:lnL w="12700" cap="flat" cmpd="sng" algn="ctr">
                      <a:solidFill>
                        <a:prstClr val="black">
                          <a:lumMod val="65000"/>
                          <a:lumOff val="35000"/>
                        </a:prstClr>
                      </a:solidFill>
                      <a:prstDash val="sysDot"/>
                      <a:round/>
                      <a:headEnd type="none" w="med" len="med"/>
                      <a:tailEnd type="none" w="med" len="med"/>
                    </a:lnL>
                    <a:lnR w="12700" cap="flat" cmpd="sng" algn="ctr">
                      <a:solidFill>
                        <a:prstClr val="black">
                          <a:lumMod val="65000"/>
                          <a:lumOff val="35000"/>
                        </a:prstClr>
                      </a:solidFill>
                      <a:prstDash val="sysDot"/>
                      <a:round/>
                      <a:headEnd type="none" w="med" len="med"/>
                      <a:tailEnd type="none" w="med" len="med"/>
                    </a:lnR>
                    <a:lnT w="12700" cap="flat" cmpd="sng" algn="ctr">
                      <a:solidFill>
                        <a:prstClr val="black">
                          <a:lumMod val="65000"/>
                          <a:lumOff val="35000"/>
                        </a:prstClr>
                      </a:solidFill>
                      <a:prstDash val="sysDot"/>
                      <a:round/>
                      <a:headEnd type="none" w="med" len="med"/>
                      <a:tailEnd type="none" w="med" len="med"/>
                    </a:lnT>
                    <a:lnB w="12700" cap="flat" cmpd="sng" algn="ctr">
                      <a:solidFill>
                        <a:prstClr val="black">
                          <a:lumMod val="65000"/>
                          <a:lumOff val="35000"/>
                        </a:prstClr>
                      </a:solidFill>
                      <a:prstDash val="sysDot"/>
                      <a:round/>
                      <a:headEnd type="none" w="med" len="med"/>
                      <a:tailEnd type="none" w="med" len="med"/>
                    </a:lnB>
                  </a:tcPr>
                </a:tc>
                <a:tc>
                  <a:txBody>
                    <a:bodyPr/>
                    <a:lstStyle/>
                    <a:p>
                      <a:pPr marL="0" marR="0" lvl="0" indent="0" algn="ctr" defTabSz="914400" rtl="0" eaLnBrk="1" fontAlgn="base" latinLnBrk="0" hangingPunct="1">
                        <a:lnSpc>
                          <a:spcPct val="90000"/>
                        </a:lnSpc>
                        <a:spcBef>
                          <a:spcPts val="3800"/>
                        </a:spcBef>
                        <a:spcAft>
                          <a:spcPct val="0"/>
                        </a:spcAft>
                        <a:buClr>
                          <a:srgbClr val="4A72A9"/>
                        </a:buClr>
                        <a:buSzPct val="50000"/>
                        <a:buFont typeface="Zapf Dingbats" charset="0"/>
                        <a:buNone/>
                        <a:tabLst/>
                      </a:pPr>
                      <a:r>
                        <a:rPr kumimoji="0" lang="en-US" sz="1700" u="none" strike="noStrike" cap="none" normalizeH="0" baseline="0" dirty="0" smtClean="0">
                          <a:ln>
                            <a:noFill/>
                          </a:ln>
                          <a:effectLst/>
                          <a:latin typeface="Open Sans"/>
                          <a:cs typeface="Open Sans"/>
                          <a:sym typeface="Palatino" charset="0"/>
                        </a:rPr>
                        <a:t>&lt; 8 hours</a:t>
                      </a:r>
                      <a:endParaRPr kumimoji="0" lang="en-US" sz="1700" b="1" i="0" u="none" strike="noStrike" cap="none" normalizeH="0" baseline="0" dirty="0" smtClean="0">
                        <a:ln>
                          <a:noFill/>
                        </a:ln>
                        <a:solidFill>
                          <a:schemeClr val="bg2"/>
                        </a:solidFill>
                        <a:effectLst/>
                        <a:latin typeface="Open Sans"/>
                        <a:ea typeface="ヒラギノ角ゴ Pro W3"/>
                        <a:cs typeface="Open Sans"/>
                        <a:sym typeface="Palatino" charset="0"/>
                      </a:endParaRPr>
                    </a:p>
                  </a:txBody>
                  <a:tcPr marL="91439" marR="91439" marT="45719" marB="45719" anchor="ctr" horzOverflow="overflow">
                    <a:lnL w="12700" cap="flat" cmpd="sng" algn="ctr">
                      <a:solidFill>
                        <a:prstClr val="black">
                          <a:lumMod val="65000"/>
                          <a:lumOff val="35000"/>
                        </a:prstClr>
                      </a:solidFill>
                      <a:prstDash val="sysDot"/>
                      <a:round/>
                      <a:headEnd type="none" w="med" len="med"/>
                      <a:tailEnd type="none" w="med" len="med"/>
                    </a:lnL>
                    <a:lnR w="12700" cap="flat" cmpd="sng" algn="ctr">
                      <a:solidFill>
                        <a:prstClr val="black">
                          <a:lumMod val="65000"/>
                          <a:lumOff val="35000"/>
                        </a:prstClr>
                      </a:solidFill>
                      <a:prstDash val="sysDot"/>
                      <a:round/>
                      <a:headEnd type="none" w="med" len="med"/>
                      <a:tailEnd type="none" w="med" len="med"/>
                    </a:lnR>
                    <a:lnT w="12700" cap="flat" cmpd="sng" algn="ctr">
                      <a:solidFill>
                        <a:prstClr val="black">
                          <a:lumMod val="65000"/>
                          <a:lumOff val="35000"/>
                        </a:prstClr>
                      </a:solidFill>
                      <a:prstDash val="sysDot"/>
                      <a:round/>
                      <a:headEnd type="none" w="med" len="med"/>
                      <a:tailEnd type="none" w="med" len="med"/>
                    </a:lnT>
                    <a:lnB w="12700" cap="flat" cmpd="sng" algn="ctr">
                      <a:solidFill>
                        <a:prstClr val="black">
                          <a:lumMod val="65000"/>
                          <a:lumOff val="35000"/>
                        </a:prstClr>
                      </a:solidFill>
                      <a:prstDash val="sysDot"/>
                      <a:round/>
                      <a:headEnd type="none" w="med" len="med"/>
                      <a:tailEnd type="none" w="med" len="med"/>
                    </a:lnB>
                  </a:tcPr>
                </a:tc>
                <a:tc>
                  <a:txBody>
                    <a:bodyPr/>
                    <a:lstStyle/>
                    <a:p>
                      <a:pPr marL="0" marR="0" lvl="0" indent="0" algn="ctr" defTabSz="914400" rtl="0" eaLnBrk="1" fontAlgn="base" latinLnBrk="0" hangingPunct="1">
                        <a:lnSpc>
                          <a:spcPct val="90000"/>
                        </a:lnSpc>
                        <a:spcBef>
                          <a:spcPts val="3800"/>
                        </a:spcBef>
                        <a:spcAft>
                          <a:spcPct val="0"/>
                        </a:spcAft>
                        <a:buClr>
                          <a:srgbClr val="4A72A9"/>
                        </a:buClr>
                        <a:buSzPct val="50000"/>
                        <a:buFont typeface="Zapf Dingbats" charset="0"/>
                        <a:buNone/>
                        <a:tabLst/>
                      </a:pPr>
                      <a:r>
                        <a:rPr kumimoji="0" lang="en-US" sz="1700" u="none" strike="noStrike" cap="none" normalizeH="0" baseline="0" dirty="0" smtClean="0">
                          <a:ln>
                            <a:noFill/>
                          </a:ln>
                          <a:effectLst/>
                          <a:latin typeface="Open Sans"/>
                          <a:cs typeface="Open Sans"/>
                          <a:sym typeface="Palatino" charset="0"/>
                        </a:rPr>
                        <a:t>&lt;48 hours</a:t>
                      </a:r>
                      <a:endParaRPr kumimoji="0" lang="en-US" sz="1700" b="1" i="0" u="none" strike="noStrike" cap="none" normalizeH="0" baseline="0" dirty="0" smtClean="0">
                        <a:ln>
                          <a:noFill/>
                        </a:ln>
                        <a:solidFill>
                          <a:schemeClr val="bg2"/>
                        </a:solidFill>
                        <a:effectLst/>
                        <a:latin typeface="Open Sans"/>
                        <a:ea typeface="ヒラギノ角ゴ Pro W3"/>
                        <a:cs typeface="Open Sans"/>
                        <a:sym typeface="Palatino" charset="0"/>
                      </a:endParaRPr>
                    </a:p>
                  </a:txBody>
                  <a:tcPr marL="91439" marR="91439" marT="45719" marB="45719" anchor="ctr" horzOverflow="overflow">
                    <a:lnL w="12700" cap="flat" cmpd="sng" algn="ctr">
                      <a:solidFill>
                        <a:prstClr val="black">
                          <a:lumMod val="65000"/>
                          <a:lumOff val="35000"/>
                        </a:prstClr>
                      </a:solidFill>
                      <a:prstDash val="sysDot"/>
                      <a:round/>
                      <a:headEnd type="none" w="med" len="med"/>
                      <a:tailEnd type="none" w="med" len="med"/>
                    </a:lnL>
                    <a:lnR w="12700" cap="flat" cmpd="sng" algn="ctr">
                      <a:solidFill>
                        <a:prstClr val="black">
                          <a:lumMod val="65000"/>
                          <a:lumOff val="35000"/>
                        </a:prstClr>
                      </a:solidFill>
                      <a:prstDash val="sysDot"/>
                      <a:round/>
                      <a:headEnd type="none" w="med" len="med"/>
                      <a:tailEnd type="none" w="med" len="med"/>
                    </a:lnR>
                    <a:lnT w="12700" cap="flat" cmpd="sng" algn="ctr">
                      <a:solidFill>
                        <a:prstClr val="black">
                          <a:lumMod val="65000"/>
                          <a:lumOff val="35000"/>
                        </a:prstClr>
                      </a:solidFill>
                      <a:prstDash val="sysDot"/>
                      <a:round/>
                      <a:headEnd type="none" w="med" len="med"/>
                      <a:tailEnd type="none" w="med" len="med"/>
                    </a:lnT>
                    <a:lnB w="12700" cap="flat" cmpd="sng" algn="ctr">
                      <a:solidFill>
                        <a:prstClr val="black">
                          <a:lumMod val="65000"/>
                          <a:lumOff val="35000"/>
                        </a:prstClr>
                      </a:solidFill>
                      <a:prstDash val="sysDot"/>
                      <a:round/>
                      <a:headEnd type="none" w="med" len="med"/>
                      <a:tailEnd type="none" w="med" len="med"/>
                    </a:lnB>
                  </a:tcPr>
                </a:tc>
                <a:tc>
                  <a:txBody>
                    <a:bodyPr/>
                    <a:lstStyle/>
                    <a:p>
                      <a:pPr marL="0" marR="0" lvl="0" indent="0" algn="ctr" defTabSz="914400" rtl="0" eaLnBrk="1" fontAlgn="base" latinLnBrk="0" hangingPunct="1">
                        <a:lnSpc>
                          <a:spcPct val="90000"/>
                        </a:lnSpc>
                        <a:spcBef>
                          <a:spcPts val="3800"/>
                        </a:spcBef>
                        <a:spcAft>
                          <a:spcPct val="0"/>
                        </a:spcAft>
                        <a:buClr>
                          <a:srgbClr val="4A72A9"/>
                        </a:buClr>
                        <a:buSzPct val="50000"/>
                        <a:buFont typeface="Zapf Dingbats" charset="0"/>
                        <a:buNone/>
                        <a:tabLst/>
                      </a:pPr>
                      <a:r>
                        <a:rPr kumimoji="0" lang="en-US" sz="1700" u="none" strike="noStrike" cap="none" normalizeH="0" baseline="0" dirty="0" smtClean="0">
                          <a:ln>
                            <a:noFill/>
                          </a:ln>
                          <a:effectLst/>
                          <a:latin typeface="Open Sans"/>
                          <a:cs typeface="Open Sans"/>
                          <a:sym typeface="Palatino" charset="0"/>
                        </a:rPr>
                        <a:t>&gt;48 hours</a:t>
                      </a:r>
                      <a:endParaRPr kumimoji="0" lang="en-US" sz="1700" b="1" i="0" u="none" strike="noStrike" cap="none" normalizeH="0" baseline="0" dirty="0" smtClean="0">
                        <a:ln>
                          <a:noFill/>
                        </a:ln>
                        <a:solidFill>
                          <a:schemeClr val="bg2"/>
                        </a:solidFill>
                        <a:effectLst/>
                        <a:latin typeface="Open Sans"/>
                        <a:ea typeface="ヒラギノ角ゴ Pro W3"/>
                        <a:cs typeface="Open Sans"/>
                        <a:sym typeface="Palatino" charset="0"/>
                      </a:endParaRPr>
                    </a:p>
                  </a:txBody>
                  <a:tcPr marL="91439" marR="91439" marT="45719" marB="45719" anchor="ctr" horzOverflow="overflow">
                    <a:lnL w="12700" cap="flat" cmpd="sng" algn="ctr">
                      <a:solidFill>
                        <a:prstClr val="black">
                          <a:lumMod val="65000"/>
                          <a:lumOff val="35000"/>
                        </a:prstClr>
                      </a:solidFill>
                      <a:prstDash val="sysDot"/>
                      <a:round/>
                      <a:headEnd type="none" w="med" len="med"/>
                      <a:tailEnd type="none" w="med" len="med"/>
                    </a:lnL>
                    <a:lnR w="12700" cap="flat" cmpd="sng" algn="ctr">
                      <a:solidFill>
                        <a:prstClr val="black">
                          <a:lumMod val="65000"/>
                          <a:lumOff val="35000"/>
                        </a:prstClr>
                      </a:solidFill>
                      <a:prstDash val="sysDot"/>
                      <a:round/>
                      <a:headEnd type="none" w="med" len="med"/>
                      <a:tailEnd type="none" w="med" len="med"/>
                    </a:lnR>
                    <a:lnT w="12700" cap="flat" cmpd="sng" algn="ctr">
                      <a:solidFill>
                        <a:prstClr val="black">
                          <a:lumMod val="65000"/>
                          <a:lumOff val="35000"/>
                        </a:prstClr>
                      </a:solidFill>
                      <a:prstDash val="sysDot"/>
                      <a:round/>
                      <a:headEnd type="none" w="med" len="med"/>
                      <a:tailEnd type="none" w="med" len="med"/>
                    </a:lnT>
                    <a:lnB w="12700" cap="flat" cmpd="sng" algn="ctr">
                      <a:solidFill>
                        <a:prstClr val="black">
                          <a:lumMod val="65000"/>
                          <a:lumOff val="35000"/>
                        </a:prstClr>
                      </a:solidFill>
                      <a:prstDash val="sysDot"/>
                      <a:round/>
                      <a:headEnd type="none" w="med" len="med"/>
                      <a:tailEnd type="none" w="med" len="med"/>
                    </a:lnB>
                  </a:tcPr>
                </a:tc>
              </a:tr>
              <a:tr h="1322058">
                <a:tc>
                  <a:txBody>
                    <a:bodyPr/>
                    <a:lstStyle/>
                    <a:p>
                      <a:pPr marL="0" marR="0" lvl="0" indent="0" algn="l" defTabSz="914400" rtl="0" eaLnBrk="1" fontAlgn="base" latinLnBrk="0" hangingPunct="1">
                        <a:lnSpc>
                          <a:spcPct val="90000"/>
                        </a:lnSpc>
                        <a:spcBef>
                          <a:spcPts val="3800"/>
                        </a:spcBef>
                        <a:spcAft>
                          <a:spcPct val="0"/>
                        </a:spcAft>
                        <a:buClr>
                          <a:srgbClr val="4A72A9"/>
                        </a:buClr>
                        <a:buSzPct val="50000"/>
                        <a:buFont typeface="Zapf Dingbats" charset="0"/>
                        <a:buNone/>
                        <a:tabLst/>
                      </a:pPr>
                      <a:r>
                        <a:rPr kumimoji="0" lang="en-US" sz="1300" u="none" strike="noStrike" cap="none" normalizeH="0" baseline="0" dirty="0" smtClean="0">
                          <a:ln>
                            <a:noFill/>
                          </a:ln>
                          <a:effectLst/>
                          <a:latin typeface="Open Sans"/>
                          <a:cs typeface="Open Sans"/>
                          <a:sym typeface="Palatino" charset="0"/>
                        </a:rPr>
                        <a:t>RPO &lt;1 hour:  Little to No Data Loss Tolerated/Unable to recreate data</a:t>
                      </a:r>
                      <a:endParaRPr kumimoji="0" lang="en-US" sz="1300" b="1" i="0" u="none" strike="noStrike" cap="none" normalizeH="0" baseline="0" dirty="0" smtClean="0">
                        <a:ln>
                          <a:noFill/>
                        </a:ln>
                        <a:solidFill>
                          <a:schemeClr val="bg2"/>
                        </a:solidFill>
                        <a:effectLst/>
                        <a:latin typeface="Open Sans"/>
                        <a:ea typeface="ヒラギノ角ゴ Pro W3"/>
                        <a:cs typeface="Open Sans"/>
                        <a:sym typeface="Palatino" charset="0"/>
                      </a:endParaRPr>
                    </a:p>
                  </a:txBody>
                  <a:tcPr marL="91439" marR="91439" marT="45719" marB="45719" anchor="ctr" horzOverflow="overflow">
                    <a:lnL w="12700" cap="flat" cmpd="sng" algn="ctr">
                      <a:solidFill>
                        <a:prstClr val="black">
                          <a:lumMod val="65000"/>
                          <a:lumOff val="35000"/>
                        </a:prstClr>
                      </a:solidFill>
                      <a:prstDash val="sysDot"/>
                      <a:round/>
                      <a:headEnd type="none" w="med" len="med"/>
                      <a:tailEnd type="none" w="med" len="med"/>
                    </a:lnL>
                    <a:lnR w="12700" cap="flat" cmpd="sng" algn="ctr">
                      <a:solidFill>
                        <a:prstClr val="black">
                          <a:lumMod val="65000"/>
                          <a:lumOff val="35000"/>
                        </a:prstClr>
                      </a:solidFill>
                      <a:prstDash val="sysDot"/>
                      <a:round/>
                      <a:headEnd type="none" w="med" len="med"/>
                      <a:tailEnd type="none" w="med" len="med"/>
                    </a:lnR>
                    <a:lnT w="12700" cap="flat" cmpd="sng" algn="ctr">
                      <a:solidFill>
                        <a:prstClr val="black">
                          <a:lumMod val="65000"/>
                          <a:lumOff val="35000"/>
                        </a:prstClr>
                      </a:solidFill>
                      <a:prstDash val="sysDot"/>
                      <a:round/>
                      <a:headEnd type="none" w="med" len="med"/>
                      <a:tailEnd type="none" w="med" len="med"/>
                    </a:lnT>
                    <a:lnB w="12700" cap="flat" cmpd="sng" algn="ctr">
                      <a:solidFill>
                        <a:prstClr val="black">
                          <a:lumMod val="65000"/>
                          <a:lumOff val="35000"/>
                        </a:prstClr>
                      </a:solidFill>
                      <a:prstDash val="sysDot"/>
                      <a:round/>
                      <a:headEnd type="none" w="med" len="med"/>
                      <a:tailEnd type="none" w="med" len="med"/>
                    </a:lnB>
                  </a:tcPr>
                </a:tc>
                <a:tc>
                  <a:txBody>
                    <a:bodyPr/>
                    <a:lstStyle/>
                    <a:p>
                      <a:pPr marL="0" marR="0" lvl="0" indent="0" algn="ctr" defTabSz="914400" rtl="0" eaLnBrk="1" fontAlgn="base" latinLnBrk="0" hangingPunct="1">
                        <a:lnSpc>
                          <a:spcPct val="90000"/>
                        </a:lnSpc>
                        <a:spcBef>
                          <a:spcPts val="3800"/>
                        </a:spcBef>
                        <a:spcAft>
                          <a:spcPct val="0"/>
                        </a:spcAft>
                        <a:buClr>
                          <a:srgbClr val="4A72A9"/>
                        </a:buClr>
                        <a:buSzPct val="50000"/>
                        <a:buFont typeface="Zapf Dingbats" charset="0"/>
                        <a:buNone/>
                        <a:tabLst/>
                      </a:pPr>
                      <a:r>
                        <a:rPr kumimoji="0" lang="en-US" sz="1700" u="none" strike="noStrike" cap="none" normalizeH="0" baseline="0" dirty="0" smtClean="0">
                          <a:ln>
                            <a:noFill/>
                          </a:ln>
                          <a:effectLst/>
                          <a:latin typeface="Open Sans"/>
                          <a:cs typeface="Open Sans"/>
                          <a:sym typeface="Palatino" charset="0"/>
                        </a:rPr>
                        <a:t>Tier 1:  High avail/Synch</a:t>
                      </a:r>
                    </a:p>
                  </a:txBody>
                  <a:tcPr marL="91439" marR="91439" marT="45719" marB="45719" anchor="ctr" horzOverflow="overflow">
                    <a:lnL w="12700" cap="flat" cmpd="sng" algn="ctr">
                      <a:solidFill>
                        <a:prstClr val="black">
                          <a:lumMod val="65000"/>
                          <a:lumOff val="35000"/>
                        </a:prstClr>
                      </a:solidFill>
                      <a:prstDash val="sysDot"/>
                      <a:round/>
                      <a:headEnd type="none" w="med" len="med"/>
                      <a:tailEnd type="none" w="med" len="med"/>
                    </a:lnL>
                    <a:lnR w="12700" cap="flat" cmpd="sng" algn="ctr">
                      <a:solidFill>
                        <a:prstClr val="black">
                          <a:lumMod val="65000"/>
                          <a:lumOff val="35000"/>
                        </a:prstClr>
                      </a:solidFill>
                      <a:prstDash val="sysDot"/>
                      <a:round/>
                      <a:headEnd type="none" w="med" len="med"/>
                      <a:tailEnd type="none" w="med" len="med"/>
                    </a:lnR>
                    <a:lnT w="12700" cap="flat" cmpd="sng" algn="ctr">
                      <a:solidFill>
                        <a:prstClr val="black">
                          <a:lumMod val="65000"/>
                          <a:lumOff val="35000"/>
                        </a:prstClr>
                      </a:solidFill>
                      <a:prstDash val="sysDot"/>
                      <a:round/>
                      <a:headEnd type="none" w="med" len="med"/>
                      <a:tailEnd type="none" w="med" len="med"/>
                    </a:lnT>
                    <a:lnB w="12700" cap="flat" cmpd="sng" algn="ctr">
                      <a:solidFill>
                        <a:prstClr val="black">
                          <a:lumMod val="65000"/>
                          <a:lumOff val="35000"/>
                        </a:prstClr>
                      </a:solidFill>
                      <a:prstDash val="sysDot"/>
                      <a:round/>
                      <a:headEnd type="none" w="med" len="med"/>
                      <a:tailEnd type="none" w="med" len="med"/>
                    </a:lnB>
                  </a:tcPr>
                </a:tc>
                <a:tc>
                  <a:txBody>
                    <a:bodyPr/>
                    <a:lstStyle/>
                    <a:p>
                      <a:pPr marL="0" marR="0" lvl="0" indent="0" algn="ctr" defTabSz="914400" rtl="0" eaLnBrk="1" fontAlgn="base" latinLnBrk="0" hangingPunct="1">
                        <a:lnSpc>
                          <a:spcPct val="90000"/>
                        </a:lnSpc>
                        <a:spcBef>
                          <a:spcPts val="3800"/>
                        </a:spcBef>
                        <a:spcAft>
                          <a:spcPct val="0"/>
                        </a:spcAft>
                        <a:buClr>
                          <a:srgbClr val="4A72A9"/>
                        </a:buClr>
                        <a:buSzPct val="50000"/>
                        <a:buFont typeface="Zapf Dingbats" charset="0"/>
                        <a:buNone/>
                        <a:tabLst/>
                      </a:pPr>
                      <a:r>
                        <a:rPr kumimoji="0" lang="en-US" sz="1700" u="none" strike="noStrike" cap="none" normalizeH="0" baseline="0" dirty="0" smtClean="0">
                          <a:ln>
                            <a:noFill/>
                          </a:ln>
                          <a:effectLst/>
                          <a:latin typeface="Open Sans"/>
                          <a:cs typeface="Open Sans"/>
                          <a:sym typeface="Palatino" charset="0"/>
                        </a:rPr>
                        <a:t>Tier 2: High avail/</a:t>
                      </a:r>
                      <a:r>
                        <a:rPr kumimoji="0" lang="en-US" sz="1700" u="none" strike="noStrike" cap="none" normalizeH="0" baseline="0" dirty="0" err="1" smtClean="0">
                          <a:ln>
                            <a:noFill/>
                          </a:ln>
                          <a:effectLst/>
                          <a:latin typeface="Open Sans"/>
                          <a:cs typeface="Open Sans"/>
                          <a:sym typeface="Palatino" charset="0"/>
                        </a:rPr>
                        <a:t>Asynch</a:t>
                      </a:r>
                      <a:endParaRPr kumimoji="0" lang="en-US" sz="1700" u="none" strike="noStrike" cap="none" normalizeH="0" baseline="0" dirty="0" smtClean="0">
                        <a:ln>
                          <a:noFill/>
                        </a:ln>
                        <a:effectLst/>
                        <a:latin typeface="Open Sans"/>
                        <a:cs typeface="Open Sans"/>
                        <a:sym typeface="Palatino" charset="0"/>
                      </a:endParaRPr>
                    </a:p>
                  </a:txBody>
                  <a:tcPr marL="91439" marR="91439" marT="45719" marB="45719" anchor="ctr" horzOverflow="overflow">
                    <a:lnL w="12700" cap="flat" cmpd="sng" algn="ctr">
                      <a:solidFill>
                        <a:prstClr val="black">
                          <a:lumMod val="65000"/>
                          <a:lumOff val="35000"/>
                        </a:prstClr>
                      </a:solidFill>
                      <a:prstDash val="sysDot"/>
                      <a:round/>
                      <a:headEnd type="none" w="med" len="med"/>
                      <a:tailEnd type="none" w="med" len="med"/>
                    </a:lnL>
                    <a:lnR w="12700" cap="flat" cmpd="sng" algn="ctr">
                      <a:solidFill>
                        <a:prstClr val="black">
                          <a:lumMod val="65000"/>
                          <a:lumOff val="35000"/>
                        </a:prstClr>
                      </a:solidFill>
                      <a:prstDash val="sysDot"/>
                      <a:round/>
                      <a:headEnd type="none" w="med" len="med"/>
                      <a:tailEnd type="none" w="med" len="med"/>
                    </a:lnR>
                    <a:lnT w="12700" cap="flat" cmpd="sng" algn="ctr">
                      <a:solidFill>
                        <a:prstClr val="black">
                          <a:lumMod val="65000"/>
                          <a:lumOff val="35000"/>
                        </a:prstClr>
                      </a:solidFill>
                      <a:prstDash val="sysDot"/>
                      <a:round/>
                      <a:headEnd type="none" w="med" len="med"/>
                      <a:tailEnd type="none" w="med" len="med"/>
                    </a:lnT>
                    <a:lnB w="12700" cap="flat" cmpd="sng" algn="ctr">
                      <a:solidFill>
                        <a:prstClr val="black">
                          <a:lumMod val="65000"/>
                          <a:lumOff val="35000"/>
                        </a:prstClr>
                      </a:solidFill>
                      <a:prstDash val="sysDot"/>
                      <a:round/>
                      <a:headEnd type="none" w="med" len="med"/>
                      <a:tailEnd type="none" w="med" len="med"/>
                    </a:lnB>
                  </a:tcPr>
                </a:tc>
                <a:tc gridSpan="2">
                  <a:txBody>
                    <a:bodyPr/>
                    <a:lstStyle/>
                    <a:p>
                      <a:pPr marL="0" marR="0" lvl="0" indent="0" algn="ctr" defTabSz="914400" rtl="0" eaLnBrk="1" fontAlgn="base" latinLnBrk="0" hangingPunct="1">
                        <a:lnSpc>
                          <a:spcPct val="90000"/>
                        </a:lnSpc>
                        <a:spcBef>
                          <a:spcPts val="3800"/>
                        </a:spcBef>
                        <a:spcAft>
                          <a:spcPct val="0"/>
                        </a:spcAft>
                        <a:buClr>
                          <a:srgbClr val="4A72A9"/>
                        </a:buClr>
                        <a:buSzPct val="50000"/>
                        <a:buFont typeface="Zapf Dingbats" charset="0"/>
                        <a:buNone/>
                        <a:tabLst/>
                      </a:pPr>
                      <a:endParaRPr kumimoji="0" lang="en-US" sz="1300" b="0" i="1" u="none" strike="noStrike" cap="none" normalizeH="0" baseline="0" dirty="0" smtClean="0">
                        <a:ln>
                          <a:noFill/>
                        </a:ln>
                        <a:solidFill>
                          <a:srgbClr val="000000"/>
                        </a:solidFill>
                        <a:effectLst/>
                        <a:latin typeface="Open Sans"/>
                        <a:ea typeface="ヒラギノ角ゴ Pro W3"/>
                        <a:cs typeface="Open Sans"/>
                        <a:sym typeface="Palatino" charset="0"/>
                      </a:endParaRPr>
                    </a:p>
                  </a:txBody>
                  <a:tcPr marL="91439" marR="91439" marT="45719" marB="45719" anchor="ctr" horzOverflow="overflow">
                    <a:lnL w="12700" cap="flat" cmpd="sng" algn="ctr">
                      <a:solidFill>
                        <a:prstClr val="black">
                          <a:lumMod val="65000"/>
                          <a:lumOff val="35000"/>
                        </a:prstClr>
                      </a:solidFill>
                      <a:prstDash val="sysDot"/>
                      <a:round/>
                      <a:headEnd type="none" w="med" len="med"/>
                      <a:tailEnd type="none" w="med" len="med"/>
                    </a:lnL>
                    <a:lnR w="12700" cap="flat" cmpd="sng" algn="ctr">
                      <a:solidFill>
                        <a:prstClr val="black">
                          <a:lumMod val="65000"/>
                          <a:lumOff val="35000"/>
                        </a:prstClr>
                      </a:solidFill>
                      <a:prstDash val="sysDot"/>
                      <a:round/>
                      <a:headEnd type="none" w="med" len="med"/>
                      <a:tailEnd type="none" w="med" len="med"/>
                    </a:lnR>
                    <a:lnT w="12700" cap="flat" cmpd="sng" algn="ctr">
                      <a:solidFill>
                        <a:prstClr val="black">
                          <a:lumMod val="65000"/>
                          <a:lumOff val="35000"/>
                        </a:prstClr>
                      </a:solidFill>
                      <a:prstDash val="sysDot"/>
                      <a:round/>
                      <a:headEnd type="none" w="med" len="med"/>
                      <a:tailEnd type="none" w="med" len="med"/>
                    </a:lnT>
                    <a:lnB w="12700" cap="flat" cmpd="sng" algn="ctr">
                      <a:solidFill>
                        <a:prstClr val="black">
                          <a:lumMod val="65000"/>
                          <a:lumOff val="35000"/>
                        </a:prstClr>
                      </a:solidFill>
                      <a:prstDash val="sysDot"/>
                      <a:round/>
                      <a:headEnd type="none" w="med" len="med"/>
                      <a:tailEnd type="none" w="med" len="med"/>
                    </a:lnB>
                  </a:tcPr>
                </a:tc>
                <a:tc hMerge="1">
                  <a:txBody>
                    <a:bodyPr/>
                    <a:lstStyle/>
                    <a:p>
                      <a:endParaRPr lang="en-US"/>
                    </a:p>
                  </a:txBody>
                  <a:tcPr/>
                </a:tc>
              </a:tr>
              <a:tr h="1334377">
                <a:tc>
                  <a:txBody>
                    <a:bodyPr/>
                    <a:lstStyle/>
                    <a:p>
                      <a:pPr marL="0" marR="0" lvl="0" indent="0" algn="l" defTabSz="914400" rtl="0" eaLnBrk="1" fontAlgn="base" latinLnBrk="0" hangingPunct="1">
                        <a:lnSpc>
                          <a:spcPct val="90000"/>
                        </a:lnSpc>
                        <a:spcBef>
                          <a:spcPts val="3800"/>
                        </a:spcBef>
                        <a:spcAft>
                          <a:spcPct val="0"/>
                        </a:spcAft>
                        <a:buClr>
                          <a:srgbClr val="4A72A9"/>
                        </a:buClr>
                        <a:buSzPct val="50000"/>
                        <a:buFont typeface="Zapf Dingbats" charset="0"/>
                        <a:buNone/>
                        <a:tabLst/>
                      </a:pPr>
                      <a:r>
                        <a:rPr kumimoji="0" lang="en-US" sz="1300" u="none" strike="noStrike" cap="none" normalizeH="0" baseline="0" dirty="0" smtClean="0">
                          <a:ln>
                            <a:noFill/>
                          </a:ln>
                          <a:effectLst/>
                          <a:latin typeface="Open Sans"/>
                          <a:cs typeface="Open Sans"/>
                          <a:sym typeface="Palatino" charset="0"/>
                        </a:rPr>
                        <a:t>RPO 24:  One day of data loss allowable or can be recreated/ reentered from back log or tape back up</a:t>
                      </a:r>
                      <a:endParaRPr kumimoji="0" lang="en-US" sz="1300" b="1" i="0" u="none" strike="noStrike" cap="none" normalizeH="0" baseline="0" dirty="0" smtClean="0">
                        <a:ln>
                          <a:noFill/>
                        </a:ln>
                        <a:solidFill>
                          <a:schemeClr val="bg2"/>
                        </a:solidFill>
                        <a:effectLst/>
                        <a:latin typeface="Open Sans"/>
                        <a:ea typeface="ヒラギノ角ゴ Pro W3"/>
                        <a:cs typeface="Open Sans"/>
                        <a:sym typeface="Palatino" charset="0"/>
                      </a:endParaRPr>
                    </a:p>
                  </a:txBody>
                  <a:tcPr marL="91439" marR="91439" marT="45719" marB="45719" anchor="ctr" horzOverflow="overflow">
                    <a:lnL w="12700" cap="flat" cmpd="sng" algn="ctr">
                      <a:solidFill>
                        <a:prstClr val="black">
                          <a:lumMod val="65000"/>
                          <a:lumOff val="35000"/>
                        </a:prstClr>
                      </a:solidFill>
                      <a:prstDash val="sysDot"/>
                      <a:round/>
                      <a:headEnd type="none" w="med" len="med"/>
                      <a:tailEnd type="none" w="med" len="med"/>
                    </a:lnL>
                    <a:lnR w="12700" cap="flat" cmpd="sng" algn="ctr">
                      <a:solidFill>
                        <a:prstClr val="black">
                          <a:lumMod val="65000"/>
                          <a:lumOff val="35000"/>
                        </a:prstClr>
                      </a:solidFill>
                      <a:prstDash val="sysDot"/>
                      <a:round/>
                      <a:headEnd type="none" w="med" len="med"/>
                      <a:tailEnd type="none" w="med" len="med"/>
                    </a:lnR>
                    <a:lnT w="12700" cap="flat" cmpd="sng" algn="ctr">
                      <a:solidFill>
                        <a:prstClr val="black">
                          <a:lumMod val="65000"/>
                          <a:lumOff val="35000"/>
                        </a:prstClr>
                      </a:solidFill>
                      <a:prstDash val="sysDot"/>
                      <a:round/>
                      <a:headEnd type="none" w="med" len="med"/>
                      <a:tailEnd type="none" w="med" len="med"/>
                    </a:lnT>
                    <a:lnB w="12700" cap="flat" cmpd="sng" algn="ctr">
                      <a:solidFill>
                        <a:prstClr val="black">
                          <a:lumMod val="65000"/>
                          <a:lumOff val="35000"/>
                        </a:prstClr>
                      </a:solidFill>
                      <a:prstDash val="sysDot"/>
                      <a:round/>
                      <a:headEnd type="none" w="med" len="med"/>
                      <a:tailEnd type="none" w="med" len="med"/>
                    </a:lnB>
                  </a:tcPr>
                </a:tc>
                <a:tc gridSpan="2">
                  <a:txBody>
                    <a:bodyPr/>
                    <a:lstStyle/>
                    <a:p>
                      <a:pPr marL="0" marR="0" lvl="0" indent="0" algn="ctr" defTabSz="914400" rtl="0" eaLnBrk="1" fontAlgn="base" latinLnBrk="0" hangingPunct="1">
                        <a:lnSpc>
                          <a:spcPct val="90000"/>
                        </a:lnSpc>
                        <a:spcBef>
                          <a:spcPts val="3800"/>
                        </a:spcBef>
                        <a:spcAft>
                          <a:spcPct val="0"/>
                        </a:spcAft>
                        <a:buClr>
                          <a:srgbClr val="4A72A9"/>
                        </a:buClr>
                        <a:buSzPct val="50000"/>
                        <a:buFont typeface="Zapf Dingbats" charset="0"/>
                        <a:buNone/>
                        <a:tabLst/>
                      </a:pPr>
                      <a:endParaRPr kumimoji="0" lang="en-US" sz="1300" b="0" i="1" u="none" strike="noStrike" cap="none" normalizeH="0" baseline="0" dirty="0" smtClean="0">
                        <a:ln>
                          <a:noFill/>
                        </a:ln>
                        <a:solidFill>
                          <a:srgbClr val="000000"/>
                        </a:solidFill>
                        <a:effectLst/>
                        <a:latin typeface="Open Sans"/>
                        <a:ea typeface="ヒラギノ角ゴ Pro W3"/>
                        <a:cs typeface="Open Sans"/>
                        <a:sym typeface="Palatino" charset="0"/>
                      </a:endParaRPr>
                    </a:p>
                  </a:txBody>
                  <a:tcPr marL="91439" marR="91439" marT="45719" marB="45719" anchor="ctr" horzOverflow="overflow">
                    <a:lnL w="12700" cap="flat" cmpd="sng" algn="ctr">
                      <a:solidFill>
                        <a:prstClr val="black">
                          <a:lumMod val="65000"/>
                          <a:lumOff val="35000"/>
                        </a:prstClr>
                      </a:solidFill>
                      <a:prstDash val="sysDot"/>
                      <a:round/>
                      <a:headEnd type="none" w="med" len="med"/>
                      <a:tailEnd type="none" w="med" len="med"/>
                    </a:lnL>
                    <a:lnR w="12700" cap="flat" cmpd="sng" algn="ctr">
                      <a:solidFill>
                        <a:prstClr val="black">
                          <a:lumMod val="65000"/>
                          <a:lumOff val="35000"/>
                        </a:prstClr>
                      </a:solidFill>
                      <a:prstDash val="sysDot"/>
                      <a:round/>
                      <a:headEnd type="none" w="med" len="med"/>
                      <a:tailEnd type="none" w="med" len="med"/>
                    </a:lnR>
                    <a:lnT w="12700" cap="flat" cmpd="sng" algn="ctr">
                      <a:solidFill>
                        <a:prstClr val="black">
                          <a:lumMod val="65000"/>
                          <a:lumOff val="35000"/>
                        </a:prstClr>
                      </a:solidFill>
                      <a:prstDash val="sysDot"/>
                      <a:round/>
                      <a:headEnd type="none" w="med" len="med"/>
                      <a:tailEnd type="none" w="med" len="med"/>
                    </a:lnT>
                    <a:lnB w="12700" cap="flat" cmpd="sng" algn="ctr">
                      <a:solidFill>
                        <a:prstClr val="black">
                          <a:lumMod val="65000"/>
                          <a:lumOff val="35000"/>
                        </a:prstClr>
                      </a:solidFill>
                      <a:prstDash val="sysDot"/>
                      <a:round/>
                      <a:headEnd type="none" w="med" len="med"/>
                      <a:tailEnd type="none" w="med" len="med"/>
                    </a:lnB>
                  </a:tcPr>
                </a:tc>
                <a:tc hMerge="1">
                  <a:txBody>
                    <a:bodyPr/>
                    <a:lstStyle/>
                    <a:p>
                      <a:endParaRPr lang="en-US"/>
                    </a:p>
                  </a:txBody>
                  <a:tcPr/>
                </a:tc>
                <a:tc>
                  <a:txBody>
                    <a:bodyPr/>
                    <a:lstStyle/>
                    <a:p>
                      <a:pPr marL="0" marR="0" lvl="0" indent="0" algn="ctr" defTabSz="914400" rtl="0" eaLnBrk="1" fontAlgn="base" latinLnBrk="0" hangingPunct="1">
                        <a:lnSpc>
                          <a:spcPct val="90000"/>
                        </a:lnSpc>
                        <a:spcBef>
                          <a:spcPts val="3800"/>
                        </a:spcBef>
                        <a:spcAft>
                          <a:spcPct val="0"/>
                        </a:spcAft>
                        <a:buClr>
                          <a:srgbClr val="4A72A9"/>
                        </a:buClr>
                        <a:buSzPct val="50000"/>
                        <a:buFont typeface="Zapf Dingbats" charset="0"/>
                        <a:buNone/>
                        <a:tabLst/>
                      </a:pPr>
                      <a:r>
                        <a:rPr kumimoji="0" lang="en-US" sz="1700" u="none" strike="noStrike" cap="none" normalizeH="0" baseline="0" dirty="0" smtClean="0">
                          <a:ln>
                            <a:noFill/>
                          </a:ln>
                          <a:effectLst/>
                          <a:latin typeface="Open Sans"/>
                          <a:cs typeface="Open Sans"/>
                          <a:sym typeface="Palatino" charset="0"/>
                        </a:rPr>
                        <a:t>Tier 3:  Hot Site</a:t>
                      </a:r>
                      <a:endParaRPr kumimoji="0" lang="en-US" sz="1700" b="1" i="0" u="none" strike="noStrike" cap="none" normalizeH="0" baseline="0" dirty="0" smtClean="0">
                        <a:ln>
                          <a:noFill/>
                        </a:ln>
                        <a:solidFill>
                          <a:schemeClr val="bg2"/>
                        </a:solidFill>
                        <a:effectLst/>
                        <a:latin typeface="Open Sans"/>
                        <a:ea typeface="ヒラギノ角ゴ Pro W3"/>
                        <a:cs typeface="Open Sans"/>
                        <a:sym typeface="Palatino" charset="0"/>
                      </a:endParaRPr>
                    </a:p>
                  </a:txBody>
                  <a:tcPr marL="91439" marR="91439" marT="45719" marB="45719" anchor="ctr" horzOverflow="overflow">
                    <a:lnL w="12700" cap="flat" cmpd="sng" algn="ctr">
                      <a:solidFill>
                        <a:prstClr val="black">
                          <a:lumMod val="65000"/>
                          <a:lumOff val="35000"/>
                        </a:prstClr>
                      </a:solidFill>
                      <a:prstDash val="sysDot"/>
                      <a:round/>
                      <a:headEnd type="none" w="med" len="med"/>
                      <a:tailEnd type="none" w="med" len="med"/>
                    </a:lnL>
                    <a:lnR w="12700" cap="flat" cmpd="sng" algn="ctr">
                      <a:solidFill>
                        <a:prstClr val="black">
                          <a:lumMod val="65000"/>
                          <a:lumOff val="35000"/>
                        </a:prstClr>
                      </a:solidFill>
                      <a:prstDash val="sysDot"/>
                      <a:round/>
                      <a:headEnd type="none" w="med" len="med"/>
                      <a:tailEnd type="none" w="med" len="med"/>
                    </a:lnR>
                    <a:lnT w="12700" cap="flat" cmpd="sng" algn="ctr">
                      <a:solidFill>
                        <a:prstClr val="black">
                          <a:lumMod val="65000"/>
                          <a:lumOff val="35000"/>
                        </a:prstClr>
                      </a:solidFill>
                      <a:prstDash val="sysDot"/>
                      <a:round/>
                      <a:headEnd type="none" w="med" len="med"/>
                      <a:tailEnd type="none" w="med" len="med"/>
                    </a:lnT>
                    <a:lnB w="12700" cap="flat" cmpd="sng" algn="ctr">
                      <a:solidFill>
                        <a:prstClr val="black">
                          <a:lumMod val="65000"/>
                          <a:lumOff val="35000"/>
                        </a:prstClr>
                      </a:solidFill>
                      <a:prstDash val="sysDot"/>
                      <a:round/>
                      <a:headEnd type="none" w="med" len="med"/>
                      <a:tailEnd type="none" w="med" len="med"/>
                    </a:lnB>
                  </a:tcPr>
                </a:tc>
                <a:tc>
                  <a:txBody>
                    <a:bodyPr/>
                    <a:lstStyle/>
                    <a:p>
                      <a:pPr marL="0" marR="0" lvl="0" indent="0" algn="ctr" defTabSz="914400" rtl="0" eaLnBrk="1" fontAlgn="base" latinLnBrk="0" hangingPunct="1">
                        <a:lnSpc>
                          <a:spcPct val="90000"/>
                        </a:lnSpc>
                        <a:spcBef>
                          <a:spcPts val="3800"/>
                        </a:spcBef>
                        <a:spcAft>
                          <a:spcPct val="0"/>
                        </a:spcAft>
                        <a:buClr>
                          <a:srgbClr val="4A72A9"/>
                        </a:buClr>
                        <a:buSzPct val="50000"/>
                        <a:buFont typeface="Zapf Dingbats" charset="0"/>
                        <a:buNone/>
                        <a:tabLst/>
                      </a:pPr>
                      <a:r>
                        <a:rPr kumimoji="0" lang="en-US" sz="1700" u="none" strike="noStrike" cap="none" normalizeH="0" baseline="0" dirty="0" smtClean="0">
                          <a:ln>
                            <a:noFill/>
                          </a:ln>
                          <a:effectLst/>
                          <a:latin typeface="Open Sans"/>
                          <a:cs typeface="Open Sans"/>
                          <a:sym typeface="Palatino" charset="0"/>
                        </a:rPr>
                        <a:t>Tier 4: Drop ship/Cold Site </a:t>
                      </a:r>
                      <a:endParaRPr kumimoji="0" lang="en-US" sz="1700" b="1" i="0" u="none" strike="noStrike" cap="none" normalizeH="0" baseline="0" dirty="0" smtClean="0">
                        <a:ln>
                          <a:noFill/>
                        </a:ln>
                        <a:solidFill>
                          <a:schemeClr val="bg2"/>
                        </a:solidFill>
                        <a:effectLst/>
                        <a:latin typeface="Open Sans"/>
                        <a:ea typeface="ヒラギノ角ゴ Pro W3"/>
                        <a:cs typeface="Open Sans"/>
                        <a:sym typeface="Palatino" charset="0"/>
                      </a:endParaRPr>
                    </a:p>
                  </a:txBody>
                  <a:tcPr marL="91439" marR="91439" marT="45719" marB="45719" anchor="ctr" horzOverflow="overflow">
                    <a:lnL w="12700" cap="flat" cmpd="sng" algn="ctr">
                      <a:solidFill>
                        <a:prstClr val="black">
                          <a:lumMod val="65000"/>
                          <a:lumOff val="35000"/>
                        </a:prstClr>
                      </a:solidFill>
                      <a:prstDash val="sysDot"/>
                      <a:round/>
                      <a:headEnd type="none" w="med" len="med"/>
                      <a:tailEnd type="none" w="med" len="med"/>
                    </a:lnL>
                    <a:lnR w="12700" cap="flat" cmpd="sng" algn="ctr">
                      <a:solidFill>
                        <a:prstClr val="black">
                          <a:lumMod val="65000"/>
                          <a:lumOff val="35000"/>
                        </a:prstClr>
                      </a:solidFill>
                      <a:prstDash val="sysDot"/>
                      <a:round/>
                      <a:headEnd type="none" w="med" len="med"/>
                      <a:tailEnd type="none" w="med" len="med"/>
                    </a:lnR>
                    <a:lnT w="12700" cap="flat" cmpd="sng" algn="ctr">
                      <a:solidFill>
                        <a:prstClr val="black">
                          <a:lumMod val="65000"/>
                          <a:lumOff val="35000"/>
                        </a:prstClr>
                      </a:solidFill>
                      <a:prstDash val="sysDot"/>
                      <a:round/>
                      <a:headEnd type="none" w="med" len="med"/>
                      <a:tailEnd type="none" w="med" len="med"/>
                    </a:lnT>
                    <a:lnB w="12700" cap="flat" cmpd="sng" algn="ctr">
                      <a:solidFill>
                        <a:prstClr val="black">
                          <a:lumMod val="65000"/>
                          <a:lumOff val="35000"/>
                        </a:prstClr>
                      </a:solidFill>
                      <a:prstDash val="sysDot"/>
                      <a:round/>
                      <a:headEnd type="none" w="med" len="med"/>
                      <a:tailEnd type="none" w="med" len="med"/>
                    </a:lnB>
                  </a:tcPr>
                </a:tc>
              </a:tr>
            </a:tbl>
          </a:graphicData>
        </a:graphic>
      </p:graphicFrame>
      <p:sp>
        <p:nvSpPr>
          <p:cNvPr id="8"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Open Sans"/>
                <a:cs typeface="Open Sans"/>
              </a:defRPr>
            </a:lvl1pPr>
          </a:lstStyle>
          <a:p>
            <a:r>
              <a:rPr lang="en-US" dirty="0" err="1" smtClean="0"/>
              <a:t>www.wakefieldbrunswick.com</a:t>
            </a:r>
            <a:endParaRPr lang="en-US" dirty="0"/>
          </a:p>
        </p:txBody>
      </p:sp>
      <p:sp>
        <p:nvSpPr>
          <p:cNvPr id="9"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100">
                <a:solidFill>
                  <a:schemeClr val="tx1">
                    <a:tint val="75000"/>
                  </a:schemeClr>
                </a:solidFill>
                <a:latin typeface="Open Sans"/>
                <a:cs typeface="Open Sans"/>
              </a:defRPr>
            </a:lvl1pPr>
          </a:lstStyle>
          <a:p>
            <a:fld id="{093CB035-3BB7-AD43-BE7C-B33438FBBAB5}" type="slidenum">
              <a:rPr lang="en-US" smtClean="0"/>
              <a:pPr/>
              <a:t>72</a:t>
            </a:fld>
            <a:endParaRPr lang="en-US"/>
          </a:p>
        </p:txBody>
      </p:sp>
    </p:spTree>
    <p:extLst>
      <p:ext uri="{BB962C8B-B14F-4D97-AF65-F5344CB8AC3E}">
        <p14:creationId xmlns:p14="http://schemas.microsoft.com/office/powerpoint/2010/main" val="406881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1114" y="2059389"/>
            <a:ext cx="8215686" cy="1541062"/>
          </a:xfrm>
        </p:spPr>
        <p:txBody>
          <a:bodyPr vert="horz" lIns="91440" tIns="45720" rIns="91440" bIns="45720" rtlCol="0" anchor="ctr">
            <a:normAutofit/>
          </a:bodyPr>
          <a:lstStyle/>
          <a:p>
            <a:pPr marL="514350" indent="-514350">
              <a:lnSpc>
                <a:spcPct val="120000"/>
              </a:lnSpc>
            </a:pPr>
            <a:r>
              <a:rPr lang="en-US" sz="5900" b="1" dirty="0"/>
              <a:t>Your BIA report</a:t>
            </a:r>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Open Sans"/>
                <a:cs typeface="Open Sans"/>
              </a:defRPr>
            </a:lvl1pPr>
          </a:lstStyle>
          <a:p>
            <a:r>
              <a:rPr lang="en-US" dirty="0" err="1" smtClean="0"/>
              <a:t>www.wakefieldbrunswick.com</a:t>
            </a:r>
            <a:endParaRPr lang="en-US" dirty="0"/>
          </a:p>
        </p:txBody>
      </p:sp>
      <p:sp>
        <p:nvSpPr>
          <p:cNvPr id="5"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100">
                <a:solidFill>
                  <a:schemeClr val="tx1">
                    <a:tint val="75000"/>
                  </a:schemeClr>
                </a:solidFill>
                <a:latin typeface="Open Sans"/>
                <a:cs typeface="Open Sans"/>
              </a:defRPr>
            </a:lvl1pPr>
          </a:lstStyle>
          <a:p>
            <a:fld id="{093CB035-3BB7-AD43-BE7C-B33438FBBAB5}" type="slidenum">
              <a:rPr lang="en-US" smtClean="0"/>
              <a:pPr/>
              <a:t>73</a:t>
            </a:fld>
            <a:endParaRPr lang="en-US"/>
          </a:p>
        </p:txBody>
      </p:sp>
    </p:spTree>
    <p:extLst>
      <p:ext uri="{BB962C8B-B14F-4D97-AF65-F5344CB8AC3E}">
        <p14:creationId xmlns:p14="http://schemas.microsoft.com/office/powerpoint/2010/main" val="410595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408591"/>
            <a:ext cx="8229600" cy="3894079"/>
          </a:xfrm>
          <a:prstGeom prst="rect">
            <a:avLst/>
          </a:prstGeom>
          <a:noFill/>
        </p:spPr>
        <p:txBody>
          <a:bodyPr wrap="square" rtlCol="0">
            <a:spAutoFit/>
          </a:bodyPr>
          <a:lstStyle/>
          <a:p>
            <a:pPr marL="461963" indent="-461963">
              <a:lnSpc>
                <a:spcPct val="114000"/>
              </a:lnSpc>
              <a:spcAft>
                <a:spcPts val="1200"/>
              </a:spcAft>
              <a:buFont typeface="Wingdings" charset="2"/>
              <a:buChar char="q"/>
              <a:defRPr/>
            </a:pPr>
            <a:r>
              <a:rPr lang="en-US" sz="2000" dirty="0" smtClean="0">
                <a:latin typeface="Open Sans"/>
                <a:cs typeface="Open Sans"/>
              </a:rPr>
              <a:t>Create 1-page executive summary of the initial </a:t>
            </a:r>
            <a:r>
              <a:rPr lang="en-US" sz="2000" dirty="0">
                <a:latin typeface="Open Sans"/>
                <a:cs typeface="Open Sans"/>
              </a:rPr>
              <a:t>impact findings and </a:t>
            </a:r>
            <a:r>
              <a:rPr lang="en-US" sz="2000" dirty="0" smtClean="0">
                <a:latin typeface="Open Sans"/>
                <a:cs typeface="Open Sans"/>
              </a:rPr>
              <a:t>issues</a:t>
            </a:r>
          </a:p>
          <a:p>
            <a:pPr marL="461963" indent="-461963">
              <a:lnSpc>
                <a:spcPct val="114000"/>
              </a:lnSpc>
              <a:spcAft>
                <a:spcPts val="600"/>
              </a:spcAft>
              <a:buFont typeface="Wingdings" panose="05000000000000000000" pitchFamily="2" charset="2"/>
              <a:buChar char="q"/>
              <a:defRPr/>
            </a:pPr>
            <a:r>
              <a:rPr lang="en-US" sz="2000" dirty="0" smtClean="0">
                <a:latin typeface="Open Sans"/>
                <a:cs typeface="Open Sans"/>
              </a:rPr>
              <a:t>Findings and recommendations </a:t>
            </a:r>
          </a:p>
          <a:p>
            <a:pPr marL="803275" lvl="1" indent="-341313">
              <a:lnSpc>
                <a:spcPct val="110000"/>
              </a:lnSpc>
              <a:spcAft>
                <a:spcPts val="600"/>
              </a:spcAft>
              <a:buFont typeface="Wingdings" charset="2"/>
              <a:buChar char="ü"/>
              <a:defRPr/>
            </a:pPr>
            <a:r>
              <a:rPr lang="en-US" dirty="0">
                <a:latin typeface="Open Sans"/>
                <a:cs typeface="Open Sans"/>
              </a:rPr>
              <a:t>Provide a statement of the organizational goals and objectives</a:t>
            </a:r>
          </a:p>
          <a:p>
            <a:pPr marL="803275" lvl="1" indent="-341313">
              <a:lnSpc>
                <a:spcPct val="110000"/>
              </a:lnSpc>
              <a:spcAft>
                <a:spcPts val="600"/>
              </a:spcAft>
              <a:buFont typeface="Wingdings" charset="2"/>
              <a:buChar char="ü"/>
              <a:defRPr/>
            </a:pPr>
            <a:r>
              <a:rPr lang="en-US" dirty="0">
                <a:latin typeface="Open Sans"/>
                <a:cs typeface="Open Sans"/>
              </a:rPr>
              <a:t>Summarize the impacts to those goals and objectives as a result of a disruption</a:t>
            </a:r>
          </a:p>
          <a:p>
            <a:pPr marL="803275" lvl="1" indent="-341313">
              <a:lnSpc>
                <a:spcPct val="110000"/>
              </a:lnSpc>
              <a:spcAft>
                <a:spcPts val="600"/>
              </a:spcAft>
              <a:buFont typeface="Wingdings" charset="2"/>
              <a:buChar char="ü"/>
            </a:pPr>
            <a:r>
              <a:rPr lang="en-US" dirty="0">
                <a:latin typeface="Open Sans"/>
                <a:cs typeface="Open Sans"/>
              </a:rPr>
              <a:t>Document the tiers of functions and applications </a:t>
            </a:r>
          </a:p>
          <a:p>
            <a:pPr marL="803275" lvl="1" indent="-341313">
              <a:lnSpc>
                <a:spcPct val="110000"/>
              </a:lnSpc>
              <a:spcAft>
                <a:spcPts val="600"/>
              </a:spcAft>
              <a:buFont typeface="Wingdings" charset="2"/>
              <a:buChar char="ü"/>
            </a:pPr>
            <a:r>
              <a:rPr lang="en-US" dirty="0">
                <a:latin typeface="Open Sans"/>
                <a:cs typeface="Open Sans"/>
              </a:rPr>
              <a:t>Provide a summary of the resource requirements &amp; recommended strategies to recover and resume operations according to </a:t>
            </a:r>
            <a:r>
              <a:rPr lang="en-US" dirty="0" smtClean="0">
                <a:latin typeface="Open Sans"/>
                <a:cs typeface="Open Sans"/>
              </a:rPr>
              <a:t>tiers </a:t>
            </a:r>
            <a:endParaRPr lang="en-US" dirty="0">
              <a:latin typeface="Open Sans"/>
              <a:cs typeface="Open Sans"/>
            </a:endParaRPr>
          </a:p>
          <a:p>
            <a:pPr marL="803275" lvl="1" indent="-341313">
              <a:lnSpc>
                <a:spcPct val="110000"/>
              </a:lnSpc>
              <a:spcAft>
                <a:spcPts val="600"/>
              </a:spcAft>
              <a:buFont typeface="Wingdings" charset="2"/>
              <a:buChar char="ü"/>
            </a:pPr>
            <a:r>
              <a:rPr lang="en-US" dirty="0">
                <a:latin typeface="Open Sans"/>
                <a:cs typeface="Open Sans"/>
              </a:rPr>
              <a:t>Identify any gaps in recovery capabilities and requirements</a:t>
            </a:r>
          </a:p>
        </p:txBody>
      </p:sp>
      <p:sp>
        <p:nvSpPr>
          <p:cNvPr id="12" name="Footer Placeholder 11"/>
          <p:cNvSpPr>
            <a:spLocks noGrp="1"/>
          </p:cNvSpPr>
          <p:nvPr>
            <p:ph type="ftr" sz="quarter" idx="10"/>
          </p:nvPr>
        </p:nvSpPr>
        <p:spPr/>
        <p:txBody>
          <a:bodyPr/>
          <a:lstStyle/>
          <a:p>
            <a:r>
              <a:rPr lang="en-US" dirty="0" err="1" smtClean="0"/>
              <a:t>www.wakefieldbrunswick.com</a:t>
            </a:r>
            <a:endParaRPr lang="en-US" dirty="0"/>
          </a:p>
        </p:txBody>
      </p:sp>
      <p:sp>
        <p:nvSpPr>
          <p:cNvPr id="13" name="Slide Number Placeholder 12"/>
          <p:cNvSpPr>
            <a:spLocks noGrp="1"/>
          </p:cNvSpPr>
          <p:nvPr>
            <p:ph type="sldNum" sz="quarter" idx="11"/>
          </p:nvPr>
        </p:nvSpPr>
        <p:spPr/>
        <p:txBody>
          <a:bodyPr/>
          <a:lstStyle/>
          <a:p>
            <a:fld id="{093CB035-3BB7-AD43-BE7C-B33438FBBAB5}" type="slidenum">
              <a:rPr lang="en-US" smtClean="0"/>
              <a:pPr/>
              <a:t>74</a:t>
            </a:fld>
            <a:endParaRPr lang="en-US" dirty="0"/>
          </a:p>
        </p:txBody>
      </p:sp>
      <p:sp>
        <p:nvSpPr>
          <p:cNvPr id="8" name="TextBox 7"/>
          <p:cNvSpPr txBox="1"/>
          <p:nvPr/>
        </p:nvSpPr>
        <p:spPr>
          <a:xfrm>
            <a:off x="1024568" y="5556291"/>
            <a:ext cx="8229600" cy="456535"/>
          </a:xfrm>
          <a:prstGeom prst="rect">
            <a:avLst/>
          </a:prstGeom>
          <a:noFill/>
        </p:spPr>
        <p:txBody>
          <a:bodyPr wrap="square" rtlCol="0">
            <a:spAutoFit/>
          </a:bodyPr>
          <a:lstStyle/>
          <a:p>
            <a:pPr>
              <a:lnSpc>
                <a:spcPct val="150000"/>
              </a:lnSpc>
            </a:pPr>
            <a:r>
              <a:rPr lang="en-US" b="1" i="1" dirty="0" smtClean="0">
                <a:solidFill>
                  <a:srgbClr val="4F6092"/>
                </a:solidFill>
                <a:latin typeface="Open Sans"/>
                <a:cs typeface="Open Sans"/>
              </a:rPr>
              <a:t>HINT:  </a:t>
            </a:r>
            <a:r>
              <a:rPr lang="en-US" i="1" dirty="0" smtClean="0">
                <a:latin typeface="Open Sans"/>
                <a:cs typeface="Open Sans"/>
              </a:rPr>
              <a:t>Be concise.  Use graphs, data and illustrations.</a:t>
            </a:r>
          </a:p>
        </p:txBody>
      </p:sp>
      <p:sp>
        <p:nvSpPr>
          <p:cNvPr id="10" name="Title 2"/>
          <p:cNvSpPr>
            <a:spLocks noGrp="1"/>
          </p:cNvSpPr>
          <p:nvPr>
            <p:ph type="title"/>
          </p:nvPr>
        </p:nvSpPr>
        <p:spPr>
          <a:xfrm>
            <a:off x="457200" y="265591"/>
            <a:ext cx="8229600" cy="1143000"/>
          </a:xfrm>
        </p:spPr>
        <p:txBody>
          <a:bodyPr vert="horz" lIns="91440" tIns="45720" rIns="91440" bIns="45720" rtlCol="0" anchor="ctr">
            <a:normAutofit/>
          </a:bodyPr>
          <a:lstStyle/>
          <a:p>
            <a:r>
              <a:rPr lang="en-US" sz="3600" b="1" dirty="0"/>
              <a:t>Report on findings</a:t>
            </a:r>
          </a:p>
        </p:txBody>
      </p:sp>
    </p:spTree>
    <p:extLst>
      <p:ext uri="{BB962C8B-B14F-4D97-AF65-F5344CB8AC3E}">
        <p14:creationId xmlns:p14="http://schemas.microsoft.com/office/powerpoint/2010/main" val="187002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4" name="Rectangle 8"/>
          <p:cNvSpPr>
            <a:spLocks noChangeArrowheads="1"/>
          </p:cNvSpPr>
          <p:nvPr/>
        </p:nvSpPr>
        <p:spPr bwMode="auto">
          <a:xfrm>
            <a:off x="447675" y="1181100"/>
            <a:ext cx="1447800" cy="457200"/>
          </a:xfrm>
          <a:prstGeom prst="rect">
            <a:avLst/>
          </a:prstGeom>
          <a:gradFill rotWithShape="1">
            <a:gsLst>
              <a:gs pos="0">
                <a:srgbClr val="3399FF">
                  <a:alpha val="60001"/>
                </a:srgbClr>
              </a:gs>
              <a:gs pos="100000">
                <a:schemeClr val="accent2">
                  <a:alpha val="89999"/>
                </a:schemeClr>
              </a:gs>
            </a:gsLst>
            <a:lin ang="2700000" scaled="1"/>
          </a:gradFill>
          <a:ln w="9525">
            <a:solidFill>
              <a:schemeClr val="tx1"/>
            </a:solidFill>
            <a:miter lim="800000"/>
            <a:headEnd/>
            <a:tailEnd/>
          </a:ln>
          <a:effectLst>
            <a:outerShdw dist="35921" dir="2700000" algn="ctr" rotWithShape="0">
              <a:schemeClr val="bg2"/>
            </a:outerShdw>
          </a:effectLst>
        </p:spPr>
        <p:txBody>
          <a:bodyPr wrap="none" anchor="ctr"/>
          <a:lstStyle/>
          <a:p>
            <a:pPr>
              <a:defRPr/>
            </a:pPr>
            <a:r>
              <a:rPr lang="en-US" b="1" dirty="0">
                <a:latin typeface="Open Sans"/>
                <a:cs typeface="Open Sans"/>
              </a:rPr>
              <a:t>Tier 1</a:t>
            </a:r>
            <a:endParaRPr lang="en-US" dirty="0">
              <a:latin typeface="Open Sans"/>
              <a:cs typeface="Open Sans"/>
            </a:endParaRPr>
          </a:p>
        </p:txBody>
      </p:sp>
      <p:graphicFrame>
        <p:nvGraphicFramePr>
          <p:cNvPr id="65546" name="Group 10"/>
          <p:cNvGraphicFramePr>
            <a:graphicFrameLocks noGrp="1"/>
          </p:cNvGraphicFramePr>
          <p:nvPr>
            <p:extLst>
              <p:ext uri="{D42A27DB-BD31-4B8C-83A1-F6EECF244321}">
                <p14:modId xmlns:p14="http://schemas.microsoft.com/office/powerpoint/2010/main" val="1571001030"/>
              </p:ext>
            </p:extLst>
          </p:nvPr>
        </p:nvGraphicFramePr>
        <p:xfrm>
          <a:off x="2047875" y="1181100"/>
          <a:ext cx="6781800" cy="990600"/>
        </p:xfrm>
        <a:graphic>
          <a:graphicData uri="http://schemas.openxmlformats.org/drawingml/2006/table">
            <a:tbl>
              <a:tblPr/>
              <a:tblGrid>
                <a:gridCol w="2149475"/>
                <a:gridCol w="4632325"/>
              </a:tblGrid>
              <a:tr h="2476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Definition: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Critical Services for Core Hospital Operations and Patient Safety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Recovery Point Objective (RPO):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Within 15 minutes from original point of failure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Recovery Time Objective (RTO):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Less than 2 hours after Interruption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Capacity Assumptions: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Limited capacity until event – On demand scale up within RTO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5563" name="Rectangle 27"/>
          <p:cNvSpPr>
            <a:spLocks noChangeArrowheads="1"/>
          </p:cNvSpPr>
          <p:nvPr/>
        </p:nvSpPr>
        <p:spPr bwMode="auto">
          <a:xfrm>
            <a:off x="438150" y="2371725"/>
            <a:ext cx="1447800" cy="457200"/>
          </a:xfrm>
          <a:prstGeom prst="rect">
            <a:avLst/>
          </a:prstGeom>
          <a:gradFill rotWithShape="1">
            <a:gsLst>
              <a:gs pos="0">
                <a:srgbClr val="3399FF">
                  <a:alpha val="50000"/>
                </a:srgbClr>
              </a:gs>
              <a:gs pos="100000">
                <a:schemeClr val="accent2">
                  <a:alpha val="89999"/>
                </a:schemeClr>
              </a:gs>
            </a:gsLst>
            <a:lin ang="2700000" scaled="1"/>
          </a:gradFill>
          <a:ln w="9525">
            <a:solidFill>
              <a:schemeClr val="tx1"/>
            </a:solidFill>
            <a:miter lim="800000"/>
            <a:headEnd/>
            <a:tailEnd/>
          </a:ln>
          <a:effectLst>
            <a:outerShdw dist="35921" dir="2700000" algn="ctr" rotWithShape="0">
              <a:schemeClr val="bg2"/>
            </a:outerShdw>
          </a:effectLst>
        </p:spPr>
        <p:txBody>
          <a:bodyPr wrap="none" anchor="ctr"/>
          <a:lstStyle/>
          <a:p>
            <a:pPr>
              <a:defRPr/>
            </a:pPr>
            <a:r>
              <a:rPr lang="en-US" b="1">
                <a:latin typeface="Open Sans"/>
                <a:cs typeface="Open Sans"/>
              </a:rPr>
              <a:t>Tier 2</a:t>
            </a:r>
            <a:endParaRPr lang="en-US">
              <a:latin typeface="Open Sans"/>
              <a:cs typeface="Open Sans"/>
            </a:endParaRPr>
          </a:p>
        </p:txBody>
      </p:sp>
      <p:graphicFrame>
        <p:nvGraphicFramePr>
          <p:cNvPr id="65565" name="Group 29"/>
          <p:cNvGraphicFramePr>
            <a:graphicFrameLocks noGrp="1"/>
          </p:cNvGraphicFramePr>
          <p:nvPr>
            <p:extLst>
              <p:ext uri="{D42A27DB-BD31-4B8C-83A1-F6EECF244321}">
                <p14:modId xmlns:p14="http://schemas.microsoft.com/office/powerpoint/2010/main" val="3043990102"/>
              </p:ext>
            </p:extLst>
          </p:nvPr>
        </p:nvGraphicFramePr>
        <p:xfrm>
          <a:off x="2038350" y="2371725"/>
          <a:ext cx="6781800" cy="990600"/>
        </p:xfrm>
        <a:graphic>
          <a:graphicData uri="http://schemas.openxmlformats.org/drawingml/2006/table">
            <a:tbl>
              <a:tblPr/>
              <a:tblGrid>
                <a:gridCol w="2149475"/>
                <a:gridCol w="4632325"/>
              </a:tblGrid>
              <a:tr h="247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Definition: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Important Services – May be dependent on a Tier 1 service or application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Recovery Point Objective (RPO):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Within 15 minutes from original point of failure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Recovery Time Objective (RTO):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Within 72 hours </a:t>
                      </a: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after interruption</a:t>
                      </a:r>
                      <a:endPar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Capacity Assumptions: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Limited capacity until event – Scale up within 24 to 72 hours after declaration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5582" name="Rectangle 46"/>
          <p:cNvSpPr>
            <a:spLocks noChangeArrowheads="1"/>
          </p:cNvSpPr>
          <p:nvPr/>
        </p:nvSpPr>
        <p:spPr bwMode="auto">
          <a:xfrm>
            <a:off x="447675" y="3543300"/>
            <a:ext cx="1447800" cy="457200"/>
          </a:xfrm>
          <a:prstGeom prst="rect">
            <a:avLst/>
          </a:prstGeom>
          <a:solidFill>
            <a:srgbClr val="3399FF">
              <a:alpha val="50000"/>
            </a:srgbClr>
          </a:solidFill>
          <a:ln w="9525">
            <a:solidFill>
              <a:schemeClr val="tx1"/>
            </a:solidFill>
            <a:miter lim="800000"/>
            <a:headEnd/>
            <a:tailEnd/>
          </a:ln>
          <a:effectLst>
            <a:outerShdw dist="35921" dir="2700000" algn="ctr" rotWithShape="0">
              <a:schemeClr val="bg2"/>
            </a:outerShdw>
          </a:effectLst>
        </p:spPr>
        <p:txBody>
          <a:bodyPr wrap="none" anchor="ctr"/>
          <a:lstStyle/>
          <a:p>
            <a:pPr>
              <a:defRPr/>
            </a:pPr>
            <a:r>
              <a:rPr lang="en-US" b="1">
                <a:latin typeface="Open Sans"/>
                <a:cs typeface="Open Sans"/>
              </a:rPr>
              <a:t>Tier 3</a:t>
            </a:r>
            <a:endParaRPr lang="en-US">
              <a:latin typeface="Open Sans"/>
              <a:cs typeface="Open Sans"/>
            </a:endParaRPr>
          </a:p>
        </p:txBody>
      </p:sp>
      <p:graphicFrame>
        <p:nvGraphicFramePr>
          <p:cNvPr id="65584" name="Group 48"/>
          <p:cNvGraphicFramePr>
            <a:graphicFrameLocks noGrp="1"/>
          </p:cNvGraphicFramePr>
          <p:nvPr>
            <p:extLst>
              <p:ext uri="{D42A27DB-BD31-4B8C-83A1-F6EECF244321}">
                <p14:modId xmlns:p14="http://schemas.microsoft.com/office/powerpoint/2010/main" val="1174439523"/>
              </p:ext>
            </p:extLst>
          </p:nvPr>
        </p:nvGraphicFramePr>
        <p:xfrm>
          <a:off x="2047875" y="3543300"/>
          <a:ext cx="6781800" cy="990600"/>
        </p:xfrm>
        <a:graphic>
          <a:graphicData uri="http://schemas.openxmlformats.org/drawingml/2006/table">
            <a:tbl>
              <a:tblPr/>
              <a:tblGrid>
                <a:gridCol w="2149475"/>
                <a:gridCol w="4632325"/>
              </a:tblGrid>
              <a:tr h="247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Definition: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“Other” Services – little or no impact to Tier 1/2 restorations and recovered after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Recovery Point Objective (RPO):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Within 15 minutes from original point of failure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Recovery Time Objective (RTO):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Within 3 – 7 days after interruption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Capacity Assumptions: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Limited capacity until event – Scale up within 7 – 14 days after declaration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5601" name="Rectangle 65"/>
          <p:cNvSpPr>
            <a:spLocks noChangeArrowheads="1"/>
          </p:cNvSpPr>
          <p:nvPr/>
        </p:nvSpPr>
        <p:spPr bwMode="auto">
          <a:xfrm>
            <a:off x="447675" y="4914900"/>
            <a:ext cx="1447800" cy="457200"/>
          </a:xfrm>
          <a:prstGeom prst="rect">
            <a:avLst/>
          </a:prstGeom>
          <a:solidFill>
            <a:srgbClr val="3399FF">
              <a:alpha val="50000"/>
            </a:srgbClr>
          </a:solidFill>
          <a:ln w="9525">
            <a:solidFill>
              <a:schemeClr val="tx1"/>
            </a:solidFill>
            <a:miter lim="800000"/>
            <a:headEnd/>
            <a:tailEnd/>
          </a:ln>
          <a:effectLst>
            <a:outerShdw dist="35921" dir="2700000" algn="ctr" rotWithShape="0">
              <a:schemeClr val="bg2"/>
            </a:outerShdw>
          </a:effectLst>
        </p:spPr>
        <p:txBody>
          <a:bodyPr wrap="none" anchor="ctr"/>
          <a:lstStyle/>
          <a:p>
            <a:pPr>
              <a:defRPr/>
            </a:pPr>
            <a:r>
              <a:rPr lang="en-US" b="1">
                <a:latin typeface="Open Sans"/>
                <a:cs typeface="Open Sans"/>
              </a:rPr>
              <a:t>Tier 4</a:t>
            </a:r>
            <a:endParaRPr lang="en-US">
              <a:latin typeface="Open Sans"/>
              <a:cs typeface="Open Sans"/>
            </a:endParaRPr>
          </a:p>
        </p:txBody>
      </p:sp>
      <p:graphicFrame>
        <p:nvGraphicFramePr>
          <p:cNvPr id="65603" name="Group 67"/>
          <p:cNvGraphicFramePr>
            <a:graphicFrameLocks noGrp="1"/>
          </p:cNvGraphicFramePr>
          <p:nvPr>
            <p:extLst>
              <p:ext uri="{D42A27DB-BD31-4B8C-83A1-F6EECF244321}">
                <p14:modId xmlns:p14="http://schemas.microsoft.com/office/powerpoint/2010/main" val="1887781054"/>
              </p:ext>
            </p:extLst>
          </p:nvPr>
        </p:nvGraphicFramePr>
        <p:xfrm>
          <a:off x="2047875" y="4876800"/>
          <a:ext cx="6781800" cy="990600"/>
        </p:xfrm>
        <a:graphic>
          <a:graphicData uri="http://schemas.openxmlformats.org/drawingml/2006/table">
            <a:tbl>
              <a:tblPr/>
              <a:tblGrid>
                <a:gridCol w="2149475"/>
                <a:gridCol w="4632325"/>
              </a:tblGrid>
              <a:tr h="247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Definition: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Non-time Sensitive Services – can defer recover beyond 14 days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Recovery Point Objective (RPO):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Within 15 minutes from original point of failure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Recovery Time Objective (RTO):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Within 30 days interruption or recover as needed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Capacity Assumptions: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Limited capacity until primary facility restored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Title 1"/>
          <p:cNvSpPr>
            <a:spLocks noGrp="1"/>
          </p:cNvSpPr>
          <p:nvPr>
            <p:ph type="title"/>
          </p:nvPr>
        </p:nvSpPr>
        <p:spPr/>
        <p:txBody>
          <a:bodyPr vert="horz" lIns="91440" tIns="45720" rIns="91440" bIns="45720" rtlCol="0" anchor="ctr">
            <a:normAutofit fontScale="90000"/>
          </a:bodyPr>
          <a:lstStyle/>
          <a:p>
            <a:r>
              <a:rPr lang="en-US" sz="3600" b="1" dirty="0"/>
              <a:t>Using the BIA Data for your BCP</a:t>
            </a:r>
            <a:br>
              <a:rPr lang="en-US" sz="3600" b="1" dirty="0"/>
            </a:br>
            <a:endParaRPr lang="en-US" sz="3600" b="1" dirty="0"/>
          </a:p>
        </p:txBody>
      </p:sp>
      <p:sp>
        <p:nvSpPr>
          <p:cNvPr id="12"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Open Sans"/>
                <a:cs typeface="Open Sans"/>
              </a:defRPr>
            </a:lvl1pPr>
          </a:lstStyle>
          <a:p>
            <a:r>
              <a:rPr lang="en-US" dirty="0" err="1" smtClean="0"/>
              <a:t>www.wakefieldbrunswick.com</a:t>
            </a:r>
            <a:endParaRPr lang="en-US" dirty="0"/>
          </a:p>
        </p:txBody>
      </p:sp>
      <p:sp>
        <p:nvSpPr>
          <p:cNvPr id="13"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100">
                <a:solidFill>
                  <a:schemeClr val="tx1">
                    <a:tint val="75000"/>
                  </a:schemeClr>
                </a:solidFill>
                <a:latin typeface="Open Sans"/>
                <a:cs typeface="Open Sans"/>
              </a:defRPr>
            </a:lvl1pPr>
          </a:lstStyle>
          <a:p>
            <a:fld id="{093CB035-3BB7-AD43-BE7C-B33438FBBAB5}" type="slidenum">
              <a:rPr lang="en-US" smtClean="0"/>
              <a:pPr/>
              <a:t>75</a:t>
            </a:fld>
            <a:endParaRPr lang="en-US"/>
          </a:p>
        </p:txBody>
      </p:sp>
    </p:spTree>
    <p:extLst>
      <p:ext uri="{BB962C8B-B14F-4D97-AF65-F5344CB8AC3E}">
        <p14:creationId xmlns:p14="http://schemas.microsoft.com/office/powerpoint/2010/main" val="299817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034" y="274638"/>
            <a:ext cx="1007533" cy="1143000"/>
          </a:xfrm>
        </p:spPr>
        <p:txBody>
          <a:bodyPr>
            <a:noAutofit/>
          </a:bodyPr>
          <a:lstStyle/>
          <a:p>
            <a:pPr algn="l"/>
            <a:r>
              <a:rPr lang="en-US" sz="5400" dirty="0" smtClean="0">
                <a:solidFill>
                  <a:srgbClr val="4F6092"/>
                </a:solidFill>
              </a:rPr>
              <a:t> </a:t>
            </a:r>
            <a:endParaRPr lang="en-US" sz="7200" dirty="0">
              <a:solidFill>
                <a:srgbClr val="4F6092"/>
              </a:solidFill>
            </a:endParaRPr>
          </a:p>
        </p:txBody>
      </p:sp>
      <p:sp>
        <p:nvSpPr>
          <p:cNvPr id="7" name="TextBox 6"/>
          <p:cNvSpPr txBox="1"/>
          <p:nvPr/>
        </p:nvSpPr>
        <p:spPr>
          <a:xfrm>
            <a:off x="4448735" y="300234"/>
            <a:ext cx="4513913" cy="369332"/>
          </a:xfrm>
          <a:prstGeom prst="rect">
            <a:avLst/>
          </a:prstGeom>
          <a:noFill/>
        </p:spPr>
        <p:txBody>
          <a:bodyPr wrap="square" rtlCol="0">
            <a:spAutoFit/>
          </a:bodyPr>
          <a:lstStyle/>
          <a:p>
            <a:r>
              <a:rPr lang="en-US" b="1" dirty="0" smtClean="0">
                <a:latin typeface="Open Sans"/>
                <a:cs typeface="Open Sans"/>
              </a:rPr>
              <a:t>Number of Essential Functions by Tier</a:t>
            </a:r>
            <a:endParaRPr lang="en-US" b="1" i="1" dirty="0">
              <a:latin typeface="Open Sans"/>
              <a:cs typeface="Open Sans"/>
            </a:endParaRPr>
          </a:p>
        </p:txBody>
      </p:sp>
      <p:sp>
        <p:nvSpPr>
          <p:cNvPr id="12" name="Footer Placeholder 11"/>
          <p:cNvSpPr>
            <a:spLocks noGrp="1"/>
          </p:cNvSpPr>
          <p:nvPr>
            <p:ph type="ftr" sz="quarter" idx="10"/>
          </p:nvPr>
        </p:nvSpPr>
        <p:spPr/>
        <p:txBody>
          <a:bodyPr/>
          <a:lstStyle/>
          <a:p>
            <a:r>
              <a:rPr lang="en-US" dirty="0" err="1" smtClean="0"/>
              <a:t>www.wakefieldbrunswick.com</a:t>
            </a:r>
            <a:endParaRPr lang="en-US" dirty="0"/>
          </a:p>
        </p:txBody>
      </p:sp>
      <p:sp>
        <p:nvSpPr>
          <p:cNvPr id="13" name="Slide Number Placeholder 12"/>
          <p:cNvSpPr>
            <a:spLocks noGrp="1"/>
          </p:cNvSpPr>
          <p:nvPr>
            <p:ph type="sldNum" sz="quarter" idx="11"/>
          </p:nvPr>
        </p:nvSpPr>
        <p:spPr/>
        <p:txBody>
          <a:bodyPr/>
          <a:lstStyle/>
          <a:p>
            <a:fld id="{093CB035-3BB7-AD43-BE7C-B33438FBBAB5}" type="slidenum">
              <a:rPr lang="en-US" smtClean="0"/>
              <a:pPr/>
              <a:t>76</a:t>
            </a:fld>
            <a:endParaRPr lang="en-US"/>
          </a:p>
        </p:txBody>
      </p:sp>
      <p:sp>
        <p:nvSpPr>
          <p:cNvPr id="2" name="Rectangle 1"/>
          <p:cNvSpPr/>
          <p:nvPr/>
        </p:nvSpPr>
        <p:spPr>
          <a:xfrm>
            <a:off x="4754957" y="4558261"/>
            <a:ext cx="4207691" cy="13798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20000"/>
              </a:lnSpc>
              <a:spcAft>
                <a:spcPts val="600"/>
              </a:spcAft>
            </a:pPr>
            <a:r>
              <a:rPr lang="en-US" b="1" dirty="0">
                <a:latin typeface="Open Sans"/>
                <a:cs typeface="Open Sans"/>
              </a:rPr>
              <a:t>Data/</a:t>
            </a:r>
            <a:r>
              <a:rPr lang="en-US" b="1" dirty="0" smtClean="0">
                <a:latin typeface="Open Sans"/>
                <a:cs typeface="Open Sans"/>
              </a:rPr>
              <a:t>Illustrations Examples</a:t>
            </a:r>
            <a:endParaRPr lang="en-US" b="1" dirty="0">
              <a:latin typeface="Open Sans"/>
              <a:cs typeface="Open Sans"/>
            </a:endParaRPr>
          </a:p>
          <a:p>
            <a:pPr>
              <a:lnSpc>
                <a:spcPct val="120000"/>
              </a:lnSpc>
              <a:spcAft>
                <a:spcPts val="600"/>
              </a:spcAft>
            </a:pPr>
            <a:r>
              <a:rPr lang="en-US" sz="1600" dirty="0">
                <a:latin typeface="Open Sans"/>
                <a:cs typeface="Open Sans"/>
              </a:rPr>
              <a:t># Departments (+% response rate), </a:t>
            </a:r>
            <a:r>
              <a:rPr lang="en-US" sz="1600" dirty="0" smtClean="0">
                <a:latin typeface="Open Sans"/>
                <a:cs typeface="Open Sans"/>
              </a:rPr>
              <a:t># functions </a:t>
            </a:r>
            <a:r>
              <a:rPr lang="en-US" sz="1600" dirty="0">
                <a:latin typeface="Open Sans"/>
                <a:cs typeface="Open Sans"/>
              </a:rPr>
              <a:t>and/or applications by Tier, data </a:t>
            </a:r>
            <a:r>
              <a:rPr lang="en-US" sz="1600" dirty="0" smtClean="0">
                <a:latin typeface="Open Sans"/>
                <a:cs typeface="Open Sans"/>
              </a:rPr>
              <a:t>illustrating impact </a:t>
            </a:r>
            <a:r>
              <a:rPr lang="en-US" sz="1600" dirty="0">
                <a:latin typeface="Open Sans"/>
                <a:cs typeface="Open Sans"/>
              </a:rPr>
              <a:t>ratings</a:t>
            </a:r>
          </a:p>
        </p:txBody>
      </p:sp>
      <p:graphicFrame>
        <p:nvGraphicFramePr>
          <p:cNvPr id="3" name="Chart 2"/>
          <p:cNvGraphicFramePr/>
          <p:nvPr>
            <p:extLst>
              <p:ext uri="{D42A27DB-BD31-4B8C-83A1-F6EECF244321}">
                <p14:modId xmlns:p14="http://schemas.microsoft.com/office/powerpoint/2010/main" val="1779431692"/>
              </p:ext>
            </p:extLst>
          </p:nvPr>
        </p:nvGraphicFramePr>
        <p:xfrm>
          <a:off x="4584584" y="890177"/>
          <a:ext cx="4378064" cy="33737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extLst>
              <p:ext uri="{D42A27DB-BD31-4B8C-83A1-F6EECF244321}">
                <p14:modId xmlns:p14="http://schemas.microsoft.com/office/powerpoint/2010/main" val="752616394"/>
              </p:ext>
            </p:extLst>
          </p:nvPr>
        </p:nvGraphicFramePr>
        <p:xfrm>
          <a:off x="-159354" y="1777999"/>
          <a:ext cx="4743938" cy="37465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2508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305878" y="1614115"/>
            <a:ext cx="6380922" cy="4375720"/>
          </a:xfrm>
        </p:spPr>
        <p:txBody>
          <a:bodyPr>
            <a:noAutofit/>
          </a:bodyPr>
          <a:lstStyle/>
          <a:p>
            <a:pPr marL="457200" indent="-457200">
              <a:lnSpc>
                <a:spcPct val="114000"/>
              </a:lnSpc>
              <a:spcBef>
                <a:spcPts val="0"/>
              </a:spcBef>
              <a:spcAft>
                <a:spcPts val="1200"/>
              </a:spcAft>
              <a:buFont typeface="+mj-lt"/>
              <a:buAutoNum type="arabicPeriod"/>
            </a:pPr>
            <a:r>
              <a:rPr lang="en-US" sz="2400" dirty="0"/>
              <a:t>Business </a:t>
            </a:r>
            <a:r>
              <a:rPr lang="en-US" sz="2400" dirty="0" smtClean="0"/>
              <a:t>Continuity </a:t>
            </a:r>
            <a:r>
              <a:rPr lang="en-US" sz="2400" dirty="0"/>
              <a:t>Action Plan</a:t>
            </a:r>
          </a:p>
          <a:p>
            <a:pPr marL="457200" indent="-457200">
              <a:lnSpc>
                <a:spcPct val="114000"/>
              </a:lnSpc>
              <a:spcBef>
                <a:spcPts val="0"/>
              </a:spcBef>
              <a:spcAft>
                <a:spcPts val="1200"/>
              </a:spcAft>
              <a:buFont typeface="+mj-lt"/>
              <a:buAutoNum type="arabicPeriod"/>
            </a:pPr>
            <a:r>
              <a:rPr lang="en-US" sz="2400" dirty="0" smtClean="0"/>
              <a:t>PDF of Module Presentation</a:t>
            </a:r>
          </a:p>
          <a:p>
            <a:pPr marL="457200" indent="-457200">
              <a:lnSpc>
                <a:spcPct val="114000"/>
              </a:lnSpc>
              <a:spcBef>
                <a:spcPts val="0"/>
              </a:spcBef>
              <a:spcAft>
                <a:spcPts val="1200"/>
              </a:spcAft>
              <a:buFont typeface="+mj-lt"/>
              <a:buAutoNum type="arabicPeriod"/>
            </a:pPr>
            <a:r>
              <a:rPr lang="en-US" sz="2400" dirty="0" smtClean="0"/>
              <a:t>Questionnaire Scores Analytics Demo</a:t>
            </a:r>
          </a:p>
          <a:p>
            <a:pPr marL="514350" indent="-514350">
              <a:lnSpc>
                <a:spcPct val="150000"/>
              </a:lnSpc>
              <a:spcAft>
                <a:spcPts val="600"/>
              </a:spcAft>
              <a:buFont typeface="Wingdings" charset="2"/>
              <a:buAutoNum type="arabicPlain"/>
            </a:pPr>
            <a:endParaRPr lang="en-US" sz="2400" dirty="0"/>
          </a:p>
          <a:p>
            <a:pPr marL="514350" indent="-514350">
              <a:lnSpc>
                <a:spcPct val="150000"/>
              </a:lnSpc>
              <a:spcAft>
                <a:spcPts val="600"/>
              </a:spcAft>
              <a:buFont typeface="Wingdings" charset="2"/>
              <a:buAutoNum type="arabicPlain"/>
            </a:pPr>
            <a:endParaRPr lang="en-US" sz="2400" dirty="0"/>
          </a:p>
        </p:txBody>
      </p:sp>
      <p:sp>
        <p:nvSpPr>
          <p:cNvPr id="5" name="Footer Placeholder 4"/>
          <p:cNvSpPr>
            <a:spLocks noGrp="1"/>
          </p:cNvSpPr>
          <p:nvPr>
            <p:ph type="ftr" sz="quarter" idx="3"/>
          </p:nvPr>
        </p:nvSpPr>
        <p:spPr/>
        <p:txBody>
          <a:bodyPr/>
          <a:lstStyle/>
          <a:p>
            <a:r>
              <a:rPr lang="en-US" dirty="0" smtClean="0"/>
              <a:t>www.wakefieldbrunswick.com</a:t>
            </a:r>
            <a:endParaRPr lang="en-US" dirty="0"/>
          </a:p>
        </p:txBody>
      </p:sp>
      <p:sp>
        <p:nvSpPr>
          <p:cNvPr id="6" name="Slide Number Placeholder 5"/>
          <p:cNvSpPr>
            <a:spLocks noGrp="1"/>
          </p:cNvSpPr>
          <p:nvPr>
            <p:ph type="sldNum" sz="quarter" idx="12"/>
          </p:nvPr>
        </p:nvSpPr>
        <p:spPr/>
        <p:txBody>
          <a:bodyPr/>
          <a:lstStyle/>
          <a:p>
            <a:fld id="{093CB035-3BB7-AD43-BE7C-B33438FBBAB5}" type="slidenum">
              <a:rPr lang="en-US" smtClean="0"/>
              <a:t>77</a:t>
            </a:fld>
            <a:endParaRPr lang="en-US"/>
          </a:p>
        </p:txBody>
      </p:sp>
      <p:sp>
        <p:nvSpPr>
          <p:cNvPr id="8" name="Title 1"/>
          <p:cNvSpPr>
            <a:spLocks noGrp="1"/>
          </p:cNvSpPr>
          <p:nvPr>
            <p:ph type="title"/>
          </p:nvPr>
        </p:nvSpPr>
        <p:spPr>
          <a:xfrm>
            <a:off x="457200" y="274638"/>
            <a:ext cx="8229600" cy="1143000"/>
          </a:xfrm>
        </p:spPr>
        <p:txBody>
          <a:bodyPr>
            <a:noAutofit/>
          </a:bodyPr>
          <a:lstStyle/>
          <a:p>
            <a:r>
              <a:rPr lang="en-US" sz="3600" b="1" dirty="0" smtClean="0"/>
              <a:t>Module 4 Resources</a:t>
            </a:r>
            <a:endParaRPr lang="en-US" sz="3600" b="1" dirty="0"/>
          </a:p>
        </p:txBody>
      </p:sp>
      <p:sp>
        <p:nvSpPr>
          <p:cNvPr id="10" name="Rounded Rectangle 9"/>
          <p:cNvSpPr/>
          <p:nvPr/>
        </p:nvSpPr>
        <p:spPr>
          <a:xfrm>
            <a:off x="853833" y="1936967"/>
            <a:ext cx="1019741" cy="1019921"/>
          </a:xfrm>
          <a:prstGeom prst="roundRect">
            <a:avLst/>
          </a:prstGeom>
          <a:gradFill flip="none" rotWithShape="1">
            <a:gsLst>
              <a:gs pos="0">
                <a:schemeClr val="accent1">
                  <a:tint val="100000"/>
                  <a:shade val="100000"/>
                  <a:satMod val="130000"/>
                  <a:alpha val="37000"/>
                </a:schemeClr>
              </a:gs>
              <a:gs pos="100000">
                <a:schemeClr val="accent1">
                  <a:tint val="50000"/>
                  <a:shade val="100000"/>
                  <a:satMod val="350000"/>
                  <a:alpha val="37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latin typeface="Wingdings" charset="2"/>
                <a:cs typeface="Wingdings" charset="2"/>
              </a:rPr>
              <a:t>lll</a:t>
            </a:r>
            <a:endParaRPr lang="en-US" dirty="0">
              <a:solidFill>
                <a:schemeClr val="bg1"/>
              </a:solidFill>
              <a:latin typeface="Wingdings" charset="2"/>
              <a:cs typeface="Wingdings" charset="2"/>
            </a:endParaRPr>
          </a:p>
        </p:txBody>
      </p:sp>
    </p:spTree>
    <p:extLst>
      <p:ext uri="{BB962C8B-B14F-4D97-AF65-F5344CB8AC3E}">
        <p14:creationId xmlns:p14="http://schemas.microsoft.com/office/powerpoint/2010/main" val="131008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3600" b="1" dirty="0"/>
              <a:t>Module 4 Summary</a:t>
            </a:r>
          </a:p>
        </p:txBody>
      </p:sp>
      <p:sp>
        <p:nvSpPr>
          <p:cNvPr id="5" name="Footer Placeholder 4"/>
          <p:cNvSpPr>
            <a:spLocks noGrp="1"/>
          </p:cNvSpPr>
          <p:nvPr>
            <p:ph type="ftr" sz="quarter" idx="3"/>
          </p:nvPr>
        </p:nvSpPr>
        <p:spPr/>
        <p:txBody>
          <a:bodyPr/>
          <a:lstStyle/>
          <a:p>
            <a:r>
              <a:rPr lang="en-US" smtClean="0"/>
              <a:t>www.wakefieldbrunswick.com</a:t>
            </a:r>
            <a:endParaRPr lang="en-US" dirty="0"/>
          </a:p>
        </p:txBody>
      </p:sp>
      <p:sp>
        <p:nvSpPr>
          <p:cNvPr id="6" name="Slide Number Placeholder 5"/>
          <p:cNvSpPr>
            <a:spLocks noGrp="1"/>
          </p:cNvSpPr>
          <p:nvPr>
            <p:ph type="sldNum" sz="quarter" idx="12"/>
          </p:nvPr>
        </p:nvSpPr>
        <p:spPr/>
        <p:txBody>
          <a:bodyPr/>
          <a:lstStyle/>
          <a:p>
            <a:fld id="{093CB035-3BB7-AD43-BE7C-B33438FBBAB5}" type="slidenum">
              <a:rPr lang="en-US" smtClean="0"/>
              <a:t>78</a:t>
            </a:fld>
            <a:endParaRPr lang="en-US" dirty="0"/>
          </a:p>
        </p:txBody>
      </p:sp>
      <p:sp>
        <p:nvSpPr>
          <p:cNvPr id="9" name="Rounded Rectangle 8"/>
          <p:cNvSpPr/>
          <p:nvPr/>
        </p:nvSpPr>
        <p:spPr>
          <a:xfrm>
            <a:off x="853833" y="1936967"/>
            <a:ext cx="1019741" cy="1019921"/>
          </a:xfrm>
          <a:prstGeom prst="roundRect">
            <a:avLst/>
          </a:prstGeom>
          <a:gradFill flip="none" rotWithShape="1">
            <a:gsLst>
              <a:gs pos="0">
                <a:schemeClr val="accent1">
                  <a:tint val="100000"/>
                  <a:shade val="100000"/>
                  <a:satMod val="130000"/>
                  <a:alpha val="37000"/>
                </a:schemeClr>
              </a:gs>
              <a:gs pos="100000">
                <a:schemeClr val="accent1">
                  <a:tint val="50000"/>
                  <a:shade val="100000"/>
                  <a:satMod val="350000"/>
                  <a:alpha val="37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latin typeface="Wingdings" charset="2"/>
                <a:cs typeface="Wingdings" charset="2"/>
              </a:rPr>
              <a:t>lll</a:t>
            </a:r>
            <a:endParaRPr lang="en-US" dirty="0">
              <a:solidFill>
                <a:schemeClr val="bg1"/>
              </a:solidFill>
              <a:latin typeface="Wingdings" charset="2"/>
              <a:cs typeface="Wingdings" charset="2"/>
            </a:endParaRPr>
          </a:p>
        </p:txBody>
      </p:sp>
      <p:sp>
        <p:nvSpPr>
          <p:cNvPr id="10" name="Content Placeholder 3"/>
          <p:cNvSpPr>
            <a:spLocks noGrp="1"/>
          </p:cNvSpPr>
          <p:nvPr>
            <p:ph sz="half" idx="2"/>
          </p:nvPr>
        </p:nvSpPr>
        <p:spPr>
          <a:xfrm>
            <a:off x="2305878" y="1598212"/>
            <a:ext cx="6380922" cy="3836819"/>
          </a:xfrm>
        </p:spPr>
        <p:txBody>
          <a:bodyPr/>
          <a:lstStyle/>
          <a:p>
            <a:pPr>
              <a:lnSpc>
                <a:spcPct val="114000"/>
              </a:lnSpc>
              <a:spcBef>
                <a:spcPts val="0"/>
              </a:spcBef>
              <a:spcAft>
                <a:spcPts val="1200"/>
              </a:spcAft>
            </a:pPr>
            <a:r>
              <a:rPr lang="en-US" sz="2400" b="1" dirty="0" smtClean="0"/>
              <a:t>You should now know:</a:t>
            </a:r>
          </a:p>
          <a:p>
            <a:pPr marL="514350" indent="-514350">
              <a:lnSpc>
                <a:spcPct val="114000"/>
              </a:lnSpc>
              <a:spcBef>
                <a:spcPts val="0"/>
              </a:spcBef>
              <a:spcAft>
                <a:spcPts val="1200"/>
              </a:spcAft>
              <a:buFont typeface="+mj-lt"/>
              <a:buAutoNum type="arabicPeriod"/>
            </a:pPr>
            <a:r>
              <a:rPr lang="en-US" sz="2400" dirty="0" smtClean="0"/>
              <a:t>How </a:t>
            </a:r>
            <a:r>
              <a:rPr lang="en-US" sz="2400" dirty="0"/>
              <a:t>to prioritize essential functions</a:t>
            </a:r>
          </a:p>
          <a:p>
            <a:pPr marL="514350" indent="-514350">
              <a:lnSpc>
                <a:spcPct val="114000"/>
              </a:lnSpc>
              <a:spcBef>
                <a:spcPts val="0"/>
              </a:spcBef>
              <a:spcAft>
                <a:spcPts val="1200"/>
              </a:spcAft>
              <a:buFont typeface="+mj-lt"/>
              <a:buAutoNum type="arabicPeriod"/>
            </a:pPr>
            <a:r>
              <a:rPr lang="en-US" sz="2400" dirty="0"/>
              <a:t>How to establish recovery time objectives for your IT applications</a:t>
            </a:r>
          </a:p>
          <a:p>
            <a:pPr marL="514350" indent="-514350">
              <a:lnSpc>
                <a:spcPct val="114000"/>
              </a:lnSpc>
              <a:spcBef>
                <a:spcPts val="0"/>
              </a:spcBef>
              <a:spcAft>
                <a:spcPts val="1200"/>
              </a:spcAft>
              <a:buFont typeface="+mj-lt"/>
              <a:buAutoNum type="arabicPeriod"/>
            </a:pPr>
            <a:r>
              <a:rPr lang="en-US" sz="2400" dirty="0"/>
              <a:t>What key elements to include in your </a:t>
            </a:r>
            <a:r>
              <a:rPr lang="en-US" sz="2400" dirty="0" smtClean="0"/>
              <a:t>report</a:t>
            </a:r>
            <a:endParaRPr lang="en-US" sz="2400" dirty="0"/>
          </a:p>
        </p:txBody>
      </p:sp>
    </p:spTree>
    <p:extLst>
      <p:ext uri="{BB962C8B-B14F-4D97-AF65-F5344CB8AC3E}">
        <p14:creationId xmlns:p14="http://schemas.microsoft.com/office/powerpoint/2010/main" val="361233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8317"/>
            <a:ext cx="7772400" cy="3173095"/>
          </a:xfrm>
        </p:spPr>
        <p:txBody>
          <a:bodyPr>
            <a:normAutofit/>
          </a:bodyPr>
          <a:lstStyle/>
          <a:p>
            <a:r>
              <a:rPr lang="en-US" sz="4400" b="1" dirty="0" smtClean="0"/>
              <a:t>Developing Business Continuity Strategies and Action Plans</a:t>
            </a:r>
            <a:endParaRPr lang="en-US" sz="4400" b="1" dirty="0"/>
          </a:p>
        </p:txBody>
      </p:sp>
      <p:sp>
        <p:nvSpPr>
          <p:cNvPr id="3" name="Subtitle 2"/>
          <p:cNvSpPr>
            <a:spLocks noGrp="1"/>
          </p:cNvSpPr>
          <p:nvPr>
            <p:ph type="subTitle" idx="1"/>
          </p:nvPr>
        </p:nvSpPr>
        <p:spPr>
          <a:xfrm>
            <a:off x="437323" y="4627659"/>
            <a:ext cx="8189842" cy="1384852"/>
          </a:xfrm>
        </p:spPr>
        <p:txBody>
          <a:bodyPr>
            <a:normAutofit fontScale="92500" lnSpcReduction="20000"/>
          </a:bodyPr>
          <a:lstStyle/>
          <a:p>
            <a:r>
              <a:rPr lang="en-US" sz="2400" dirty="0" smtClean="0"/>
              <a:t>Module 5</a:t>
            </a:r>
          </a:p>
          <a:p>
            <a:endParaRPr lang="en-US" sz="2400" dirty="0" smtClean="0"/>
          </a:p>
          <a:p>
            <a:r>
              <a:rPr lang="en-US" sz="2400" dirty="0" smtClean="0"/>
              <a:t>Minnesota Healthcare System</a:t>
            </a:r>
          </a:p>
          <a:p>
            <a:r>
              <a:rPr lang="en-US" sz="2400" dirty="0" smtClean="0"/>
              <a:t>Business Continuity Planning Workshop</a:t>
            </a:r>
            <a:endParaRPr lang="en-US" sz="2400" dirty="0"/>
          </a:p>
        </p:txBody>
      </p:sp>
      <p:sp>
        <p:nvSpPr>
          <p:cNvPr id="4" name="Footer Placeholder 3"/>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algn="ctr">
              <a:defRPr sz="1100">
                <a:solidFill>
                  <a:schemeClr val="tx1">
                    <a:tint val="75000"/>
                  </a:schemeClr>
                </a:solidFill>
                <a:latin typeface="Open Sans"/>
                <a:cs typeface="Open Sans"/>
              </a:defRPr>
            </a:lvl1pPr>
          </a:lstStyle>
          <a:p>
            <a:r>
              <a:rPr lang="en-US" dirty="0"/>
              <a:t>www.wakefieldbrunswick.com</a:t>
            </a:r>
          </a:p>
        </p:txBody>
      </p:sp>
      <p:sp>
        <p:nvSpPr>
          <p:cNvPr id="5" name="Slide Number Placeholder 4"/>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a:defRPr sz="1100">
                <a:solidFill>
                  <a:schemeClr val="tx1">
                    <a:tint val="75000"/>
                  </a:schemeClr>
                </a:solidFill>
                <a:latin typeface="Open Sans"/>
                <a:cs typeface="Open Sans"/>
              </a:defRPr>
            </a:lvl1pPr>
          </a:lstStyle>
          <a:p>
            <a:fld id="{20A2D9D9-9622-9C43-B790-079379D2BF15}" type="slidenum">
              <a:rPr lang="en-US"/>
              <a:pPr/>
              <a:t>79</a:t>
            </a:fld>
            <a:endParaRPr lang="en-US" dirty="0"/>
          </a:p>
        </p:txBody>
      </p:sp>
    </p:spTree>
    <p:extLst>
      <p:ext uri="{BB962C8B-B14F-4D97-AF65-F5344CB8AC3E}">
        <p14:creationId xmlns:p14="http://schemas.microsoft.com/office/powerpoint/2010/main" val="91171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0227" name="Straight Connector 6"/>
          <p:cNvCxnSpPr>
            <a:cxnSpLocks noChangeShapeType="1"/>
          </p:cNvCxnSpPr>
          <p:nvPr/>
        </p:nvCxnSpPr>
        <p:spPr bwMode="auto">
          <a:xfrm flipV="1">
            <a:off x="868876" y="2438400"/>
            <a:ext cx="0" cy="457200"/>
          </a:xfrm>
          <a:prstGeom prst="line">
            <a:avLst/>
          </a:prstGeom>
          <a:noFill/>
          <a:ln w="12700">
            <a:solidFill>
              <a:schemeClr val="accent1"/>
            </a:solidFill>
            <a:round/>
            <a:headEnd/>
            <a:tailEnd/>
          </a:ln>
        </p:spPr>
      </p:cxnSp>
      <p:sp>
        <p:nvSpPr>
          <p:cNvPr id="180228" name="Rounded Rectangle 7"/>
          <p:cNvSpPr>
            <a:spLocks noChangeArrowheads="1"/>
          </p:cNvSpPr>
          <p:nvPr/>
        </p:nvSpPr>
        <p:spPr bwMode="gray">
          <a:xfrm>
            <a:off x="281500" y="1447800"/>
            <a:ext cx="1171575" cy="990600"/>
          </a:xfrm>
          <a:prstGeom prst="roundRect">
            <a:avLst>
              <a:gd name="adj" fmla="val 16667"/>
            </a:avLst>
          </a:prstGeom>
          <a:solidFill>
            <a:schemeClr val="tx2"/>
          </a:solidFill>
          <a:ln>
            <a:noFill/>
          </a:ln>
          <a:extLst>
            <a:ext uri="{91240B29-F687-4F45-9708-019B960494DF}">
              <a14:hiddenLine xmlns:a14="http://schemas.microsoft.com/office/drawing/2010/main" w="12700" cap="rnd">
                <a:solidFill>
                  <a:srgbClr val="000000"/>
                </a:solidFill>
                <a:miter lim="800000"/>
                <a:headEnd/>
                <a:tailEnd/>
              </a14:hiddenLine>
            </a:ext>
          </a:extLst>
        </p:spPr>
        <p:txBody>
          <a:bodyPr lIns="182880" anchor="ctr" anchorCtr="1"/>
          <a:lstStyle/>
          <a:p>
            <a:pPr algn="ctr" eaLnBrk="0" hangingPunct="0">
              <a:lnSpc>
                <a:spcPct val="106000"/>
              </a:lnSpc>
            </a:pPr>
            <a:r>
              <a:rPr lang="en-US" sz="1050" b="1" dirty="0">
                <a:solidFill>
                  <a:schemeClr val="bg1"/>
                </a:solidFill>
                <a:latin typeface="Open Sans"/>
                <a:cs typeface="Open Sans"/>
              </a:rPr>
              <a:t>Compliance deadline: HIPAA Security Rule</a:t>
            </a:r>
          </a:p>
        </p:txBody>
      </p:sp>
      <p:sp>
        <p:nvSpPr>
          <p:cNvPr id="180229" name="Rounded Rectangle 8"/>
          <p:cNvSpPr>
            <a:spLocks noChangeArrowheads="1"/>
          </p:cNvSpPr>
          <p:nvPr/>
        </p:nvSpPr>
        <p:spPr bwMode="gray">
          <a:xfrm>
            <a:off x="1894010" y="3657600"/>
            <a:ext cx="1409700" cy="1447800"/>
          </a:xfrm>
          <a:prstGeom prst="roundRect">
            <a:avLst>
              <a:gd name="adj" fmla="val 16667"/>
            </a:avLst>
          </a:prstGeom>
          <a:solidFill>
            <a:schemeClr val="tx2"/>
          </a:solidFill>
          <a:ln>
            <a:noFill/>
          </a:ln>
          <a:extLst>
            <a:ext uri="{91240B29-F687-4F45-9708-019B960494DF}">
              <a14:hiddenLine xmlns:a14="http://schemas.microsoft.com/office/drawing/2010/main" w="12700" cap="rnd">
                <a:solidFill>
                  <a:srgbClr val="000000"/>
                </a:solidFill>
                <a:miter lim="800000"/>
                <a:headEnd/>
                <a:tailEnd/>
              </a14:hiddenLine>
            </a:ext>
          </a:extLst>
        </p:spPr>
        <p:txBody>
          <a:bodyPr lIns="182880" anchor="ctr" anchorCtr="1"/>
          <a:lstStyle/>
          <a:p>
            <a:pPr algn="ctr" eaLnBrk="0" hangingPunct="0">
              <a:lnSpc>
                <a:spcPct val="106000"/>
              </a:lnSpc>
            </a:pPr>
            <a:r>
              <a:rPr lang="en-US" sz="1050" b="1" dirty="0">
                <a:solidFill>
                  <a:schemeClr val="bg1"/>
                </a:solidFill>
                <a:latin typeface="Open Sans"/>
                <a:cs typeface="Open Sans"/>
              </a:rPr>
              <a:t>NFPA 1600</a:t>
            </a:r>
          </a:p>
          <a:p>
            <a:pPr algn="ctr" eaLnBrk="0" hangingPunct="0">
              <a:lnSpc>
                <a:spcPct val="106000"/>
              </a:lnSpc>
            </a:pPr>
            <a:r>
              <a:rPr lang="en-US" sz="1050" b="1" dirty="0">
                <a:solidFill>
                  <a:schemeClr val="bg1"/>
                </a:solidFill>
                <a:latin typeface="Open Sans"/>
                <a:cs typeface="Open Sans"/>
              </a:rPr>
              <a:t>Standard on Disaster/Emergency Management and Business Continuity Programs</a:t>
            </a:r>
            <a:r>
              <a:rPr lang="en-US" sz="1050" dirty="0">
                <a:solidFill>
                  <a:schemeClr val="bg1"/>
                </a:solidFill>
                <a:latin typeface="Open Sans"/>
                <a:cs typeface="Open Sans"/>
              </a:rPr>
              <a:t> </a:t>
            </a:r>
          </a:p>
        </p:txBody>
      </p:sp>
      <p:sp>
        <p:nvSpPr>
          <p:cNvPr id="180231" name="Rounded Rectangle 10"/>
          <p:cNvSpPr>
            <a:spLocks noChangeArrowheads="1"/>
          </p:cNvSpPr>
          <p:nvPr/>
        </p:nvSpPr>
        <p:spPr bwMode="gray">
          <a:xfrm>
            <a:off x="3556000" y="1447800"/>
            <a:ext cx="1257300" cy="990600"/>
          </a:xfrm>
          <a:prstGeom prst="roundRect">
            <a:avLst>
              <a:gd name="adj" fmla="val 16667"/>
            </a:avLst>
          </a:prstGeom>
          <a:solidFill>
            <a:schemeClr val="tx2"/>
          </a:solidFill>
          <a:ln>
            <a:noFill/>
          </a:ln>
          <a:extLst>
            <a:ext uri="{91240B29-F687-4F45-9708-019B960494DF}">
              <a14:hiddenLine xmlns:a14="http://schemas.microsoft.com/office/drawing/2010/main" w="12700" cap="rnd">
                <a:solidFill>
                  <a:srgbClr val="000000"/>
                </a:solidFill>
                <a:miter lim="800000"/>
                <a:headEnd/>
                <a:tailEnd/>
              </a14:hiddenLine>
            </a:ext>
          </a:extLst>
        </p:spPr>
        <p:txBody>
          <a:bodyPr lIns="182880" anchor="ctr" anchorCtr="1"/>
          <a:lstStyle/>
          <a:p>
            <a:pPr algn="ctr" eaLnBrk="0" hangingPunct="0">
              <a:lnSpc>
                <a:spcPct val="106000"/>
              </a:lnSpc>
            </a:pPr>
            <a:r>
              <a:rPr lang="en-US" sz="1050" b="1" dirty="0">
                <a:solidFill>
                  <a:schemeClr val="bg1"/>
                </a:solidFill>
                <a:latin typeface="Open Sans"/>
                <a:cs typeface="Open Sans"/>
              </a:rPr>
              <a:t>Joint Commission 96 </a:t>
            </a:r>
            <a:r>
              <a:rPr lang="en-US" sz="1050" b="1" dirty="0" smtClean="0">
                <a:solidFill>
                  <a:schemeClr val="bg1"/>
                </a:solidFill>
                <a:latin typeface="Open Sans"/>
                <a:cs typeface="Open Sans"/>
              </a:rPr>
              <a:t>Hour</a:t>
            </a:r>
          </a:p>
          <a:p>
            <a:pPr algn="ctr" eaLnBrk="0" hangingPunct="0">
              <a:lnSpc>
                <a:spcPct val="106000"/>
              </a:lnSpc>
            </a:pPr>
            <a:r>
              <a:rPr lang="en-US" sz="1050" b="1" dirty="0" smtClean="0">
                <a:solidFill>
                  <a:schemeClr val="bg1"/>
                </a:solidFill>
                <a:latin typeface="Open Sans"/>
                <a:cs typeface="Open Sans"/>
              </a:rPr>
              <a:t>Planning</a:t>
            </a:r>
            <a:endParaRPr lang="en-US" sz="1050" b="1" dirty="0">
              <a:solidFill>
                <a:schemeClr val="bg1"/>
              </a:solidFill>
              <a:latin typeface="Open Sans"/>
              <a:cs typeface="Open Sans"/>
            </a:endParaRPr>
          </a:p>
        </p:txBody>
      </p:sp>
      <p:sp>
        <p:nvSpPr>
          <p:cNvPr id="180232" name="Rounded Rectangle 11"/>
          <p:cNvSpPr>
            <a:spLocks noChangeArrowheads="1"/>
          </p:cNvSpPr>
          <p:nvPr/>
        </p:nvSpPr>
        <p:spPr bwMode="gray">
          <a:xfrm>
            <a:off x="3792302" y="3657600"/>
            <a:ext cx="1257300" cy="990600"/>
          </a:xfrm>
          <a:prstGeom prst="roundRect">
            <a:avLst>
              <a:gd name="adj" fmla="val 16667"/>
            </a:avLst>
          </a:prstGeom>
          <a:solidFill>
            <a:schemeClr val="tx2"/>
          </a:solidFill>
          <a:ln>
            <a:noFill/>
          </a:ln>
          <a:extLst>
            <a:ext uri="{91240B29-F687-4F45-9708-019B960494DF}">
              <a14:hiddenLine xmlns:a14="http://schemas.microsoft.com/office/drawing/2010/main" w="12700" cap="rnd">
                <a:solidFill>
                  <a:srgbClr val="000000"/>
                </a:solidFill>
                <a:miter lim="800000"/>
                <a:headEnd/>
                <a:tailEnd/>
              </a14:hiddenLine>
            </a:ext>
          </a:extLst>
        </p:spPr>
        <p:txBody>
          <a:bodyPr lIns="182880" anchor="ctr" anchorCtr="1"/>
          <a:lstStyle/>
          <a:p>
            <a:pPr algn="ctr" eaLnBrk="0" hangingPunct="0">
              <a:lnSpc>
                <a:spcPct val="106000"/>
              </a:lnSpc>
            </a:pPr>
            <a:r>
              <a:rPr lang="en-US" sz="1050" b="1" dirty="0">
                <a:solidFill>
                  <a:schemeClr val="bg1"/>
                </a:solidFill>
                <a:latin typeface="Open Sans"/>
                <a:cs typeface="Open Sans"/>
              </a:rPr>
              <a:t>HITECH and Meaningful Use </a:t>
            </a:r>
          </a:p>
        </p:txBody>
      </p:sp>
      <p:cxnSp>
        <p:nvCxnSpPr>
          <p:cNvPr id="180233" name="Straight Connector 12"/>
          <p:cNvCxnSpPr>
            <a:cxnSpLocks noChangeShapeType="1"/>
          </p:cNvCxnSpPr>
          <p:nvPr/>
        </p:nvCxnSpPr>
        <p:spPr bwMode="auto">
          <a:xfrm flipV="1">
            <a:off x="4203700" y="2438400"/>
            <a:ext cx="0" cy="457200"/>
          </a:xfrm>
          <a:prstGeom prst="line">
            <a:avLst/>
          </a:prstGeom>
          <a:noFill/>
          <a:ln w="12700">
            <a:solidFill>
              <a:schemeClr val="accent1"/>
            </a:solidFill>
            <a:round/>
            <a:headEnd/>
            <a:tailEnd/>
          </a:ln>
        </p:spPr>
      </p:cxnSp>
      <p:cxnSp>
        <p:nvCxnSpPr>
          <p:cNvPr id="180234" name="Straight Connector 13"/>
          <p:cNvCxnSpPr>
            <a:cxnSpLocks noChangeShapeType="1"/>
          </p:cNvCxnSpPr>
          <p:nvPr/>
        </p:nvCxnSpPr>
        <p:spPr bwMode="auto">
          <a:xfrm flipV="1">
            <a:off x="4413462" y="3200400"/>
            <a:ext cx="0" cy="457200"/>
          </a:xfrm>
          <a:prstGeom prst="line">
            <a:avLst/>
          </a:prstGeom>
          <a:noFill/>
          <a:ln w="12700">
            <a:solidFill>
              <a:schemeClr val="accent1"/>
            </a:solidFill>
            <a:round/>
            <a:headEnd/>
            <a:tailEnd/>
          </a:ln>
        </p:spPr>
      </p:cxnSp>
      <p:cxnSp>
        <p:nvCxnSpPr>
          <p:cNvPr id="180235" name="Straight Connector 14"/>
          <p:cNvCxnSpPr>
            <a:cxnSpLocks noChangeShapeType="1"/>
            <a:stCxn id="180229" idx="0"/>
          </p:cNvCxnSpPr>
          <p:nvPr/>
        </p:nvCxnSpPr>
        <p:spPr bwMode="auto">
          <a:xfrm flipV="1">
            <a:off x="2598860" y="3200400"/>
            <a:ext cx="0" cy="457200"/>
          </a:xfrm>
          <a:prstGeom prst="line">
            <a:avLst/>
          </a:prstGeom>
          <a:noFill/>
          <a:ln w="12700">
            <a:solidFill>
              <a:schemeClr val="accent1"/>
            </a:solidFill>
            <a:round/>
            <a:headEnd/>
            <a:tailEnd/>
          </a:ln>
        </p:spPr>
      </p:cxnSp>
      <p:cxnSp>
        <p:nvCxnSpPr>
          <p:cNvPr id="180236" name="Straight Connector 15"/>
          <p:cNvCxnSpPr>
            <a:cxnSpLocks noChangeShapeType="1"/>
          </p:cNvCxnSpPr>
          <p:nvPr/>
        </p:nvCxnSpPr>
        <p:spPr bwMode="auto">
          <a:xfrm flipV="1">
            <a:off x="6956034" y="2438400"/>
            <a:ext cx="0" cy="457200"/>
          </a:xfrm>
          <a:prstGeom prst="line">
            <a:avLst/>
          </a:prstGeom>
          <a:noFill/>
          <a:ln w="12700">
            <a:solidFill>
              <a:schemeClr val="accent1"/>
            </a:solidFill>
            <a:round/>
            <a:headEnd/>
            <a:tailEnd/>
          </a:ln>
        </p:spPr>
      </p:cxnSp>
      <p:sp>
        <p:nvSpPr>
          <p:cNvPr id="17" name="Rounded Rectangle 9"/>
          <p:cNvSpPr>
            <a:spLocks noChangeArrowheads="1"/>
          </p:cNvSpPr>
          <p:nvPr/>
        </p:nvSpPr>
        <p:spPr bwMode="gray">
          <a:xfrm>
            <a:off x="7592125" y="3657600"/>
            <a:ext cx="1244600" cy="990600"/>
          </a:xfrm>
          <a:prstGeom prst="roundRect">
            <a:avLst>
              <a:gd name="adj" fmla="val 16667"/>
            </a:avLst>
          </a:prstGeom>
          <a:solidFill>
            <a:schemeClr val="tx2"/>
          </a:solidFill>
          <a:ln>
            <a:noFill/>
          </a:ln>
          <a:extLst>
            <a:ext uri="{91240B29-F687-4F45-9708-019B960494DF}">
              <a14:hiddenLine xmlns:a14="http://schemas.microsoft.com/office/drawing/2010/main" w="12700" cap="rnd">
                <a:solidFill>
                  <a:srgbClr val="000000"/>
                </a:solidFill>
                <a:miter lim="800000"/>
                <a:headEnd/>
                <a:tailEnd/>
              </a14:hiddenLine>
            </a:ext>
          </a:extLst>
        </p:spPr>
        <p:txBody>
          <a:bodyPr lIns="182880" anchor="ctr" anchorCtr="1"/>
          <a:lstStyle/>
          <a:p>
            <a:pPr algn="ctr" eaLnBrk="0" hangingPunct="0">
              <a:lnSpc>
                <a:spcPct val="106000"/>
              </a:lnSpc>
            </a:pPr>
            <a:r>
              <a:rPr lang="en-US" sz="1050" b="1" dirty="0" smtClean="0">
                <a:solidFill>
                  <a:schemeClr val="bg1"/>
                </a:solidFill>
                <a:latin typeface="Open Sans"/>
                <a:cs typeface="Open Sans"/>
              </a:rPr>
              <a:t>CMS Proposed Rule </a:t>
            </a:r>
            <a:endParaRPr lang="en-US" sz="1050" b="1" dirty="0">
              <a:solidFill>
                <a:schemeClr val="bg1"/>
              </a:solidFill>
              <a:latin typeface="Open Sans"/>
              <a:cs typeface="Open Sans"/>
            </a:endParaRPr>
          </a:p>
        </p:txBody>
      </p:sp>
      <p:cxnSp>
        <p:nvCxnSpPr>
          <p:cNvPr id="18" name="Straight Connector 15"/>
          <p:cNvCxnSpPr>
            <a:cxnSpLocks noChangeShapeType="1"/>
          </p:cNvCxnSpPr>
          <p:nvPr/>
        </p:nvCxnSpPr>
        <p:spPr bwMode="auto">
          <a:xfrm flipV="1">
            <a:off x="8214425" y="3200400"/>
            <a:ext cx="0" cy="457200"/>
          </a:xfrm>
          <a:prstGeom prst="line">
            <a:avLst/>
          </a:prstGeom>
          <a:noFill/>
          <a:ln w="12700">
            <a:solidFill>
              <a:schemeClr val="accent1"/>
            </a:solidFill>
            <a:round/>
            <a:headEnd/>
            <a:tailEnd/>
          </a:ln>
        </p:spPr>
      </p:cxnSp>
      <p:sp>
        <p:nvSpPr>
          <p:cNvPr id="5" name="Content Placeholder 4"/>
          <p:cNvSpPr>
            <a:spLocks noGrp="1"/>
          </p:cNvSpPr>
          <p:nvPr>
            <p:ph idx="1"/>
          </p:nvPr>
        </p:nvSpPr>
        <p:spPr>
          <a:xfrm>
            <a:off x="534078" y="2864778"/>
            <a:ext cx="8000323" cy="304800"/>
          </a:xfrm>
          <a:prstGeom prst="roundRect">
            <a:avLst/>
          </a:prstGeom>
        </p:spPr>
        <p:style>
          <a:lnRef idx="3">
            <a:schemeClr val="lt1"/>
          </a:lnRef>
          <a:fillRef idx="1">
            <a:schemeClr val="accent1"/>
          </a:fillRef>
          <a:effectRef idx="1">
            <a:schemeClr val="accent1"/>
          </a:effectRef>
          <a:fontRef idx="minor">
            <a:schemeClr val="lt1"/>
          </a:fontRef>
        </p:style>
        <p:txBody>
          <a:bodyPr>
            <a:noAutofit/>
          </a:bodyPr>
          <a:lstStyle/>
          <a:p>
            <a:pPr marL="0" indent="0">
              <a:buNone/>
              <a:tabLst>
                <a:tab pos="914400" algn="l"/>
              </a:tabLst>
              <a:defRPr/>
            </a:pPr>
            <a:r>
              <a:rPr lang="en-US" sz="1200" dirty="0" smtClean="0"/>
              <a:t>2005	2006		2007		2008		2009		2010	         2011	</a:t>
            </a:r>
            <a:r>
              <a:rPr lang="en-US" sz="1200" dirty="0"/>
              <a:t> </a:t>
            </a:r>
            <a:r>
              <a:rPr lang="en-US" sz="1200" dirty="0" smtClean="0"/>
              <a:t>     2012		2013</a:t>
            </a:r>
            <a:endParaRPr lang="en-US" sz="1200" dirty="0"/>
          </a:p>
        </p:txBody>
      </p:sp>
      <p:sp>
        <p:nvSpPr>
          <p:cNvPr id="23" name="Rounded Rectangle 9"/>
          <p:cNvSpPr>
            <a:spLocks noChangeArrowheads="1"/>
          </p:cNvSpPr>
          <p:nvPr/>
        </p:nvSpPr>
        <p:spPr bwMode="gray">
          <a:xfrm>
            <a:off x="7840182" y="1447800"/>
            <a:ext cx="1244600" cy="990600"/>
          </a:xfrm>
          <a:prstGeom prst="roundRect">
            <a:avLst>
              <a:gd name="adj" fmla="val 16667"/>
            </a:avLst>
          </a:prstGeom>
          <a:solidFill>
            <a:schemeClr val="tx2"/>
          </a:solidFill>
          <a:ln>
            <a:noFill/>
          </a:ln>
          <a:extLst>
            <a:ext uri="{91240B29-F687-4F45-9708-019B960494DF}">
              <a14:hiddenLine xmlns:a14="http://schemas.microsoft.com/office/drawing/2010/main" w="12700" cap="rnd">
                <a:solidFill>
                  <a:srgbClr val="000000"/>
                </a:solidFill>
                <a:miter lim="800000"/>
                <a:headEnd/>
                <a:tailEnd/>
              </a14:hiddenLine>
            </a:ext>
          </a:extLst>
        </p:spPr>
        <p:txBody>
          <a:bodyPr lIns="182880" anchor="ctr" anchorCtr="1"/>
          <a:lstStyle/>
          <a:p>
            <a:pPr algn="ctr" eaLnBrk="0" hangingPunct="0">
              <a:lnSpc>
                <a:spcPct val="106000"/>
              </a:lnSpc>
            </a:pPr>
            <a:r>
              <a:rPr lang="en-US" sz="1050" b="1" dirty="0" smtClean="0">
                <a:solidFill>
                  <a:schemeClr val="bg1"/>
                </a:solidFill>
                <a:latin typeface="Open Sans"/>
                <a:cs typeface="Open Sans"/>
              </a:rPr>
              <a:t>Joint Commission New Leadership Standards</a:t>
            </a:r>
            <a:endParaRPr lang="en-US" sz="1050" b="1" dirty="0">
              <a:solidFill>
                <a:schemeClr val="bg1"/>
              </a:solidFill>
              <a:latin typeface="Open Sans"/>
              <a:cs typeface="Open Sans"/>
            </a:endParaRPr>
          </a:p>
        </p:txBody>
      </p:sp>
      <p:cxnSp>
        <p:nvCxnSpPr>
          <p:cNvPr id="24" name="Straight Connector 15"/>
          <p:cNvCxnSpPr>
            <a:cxnSpLocks noChangeShapeType="1"/>
          </p:cNvCxnSpPr>
          <p:nvPr/>
        </p:nvCxnSpPr>
        <p:spPr bwMode="auto">
          <a:xfrm flipV="1">
            <a:off x="8551382" y="2438400"/>
            <a:ext cx="0" cy="457200"/>
          </a:xfrm>
          <a:prstGeom prst="line">
            <a:avLst/>
          </a:prstGeom>
          <a:noFill/>
          <a:ln w="12700">
            <a:solidFill>
              <a:schemeClr val="accent1"/>
            </a:solidFill>
            <a:round/>
            <a:headEnd/>
            <a:tailEnd/>
          </a:ln>
        </p:spPr>
      </p:cxnSp>
      <p:sp>
        <p:nvSpPr>
          <p:cNvPr id="21" name="Rounded Rectangle 9"/>
          <p:cNvSpPr>
            <a:spLocks noChangeArrowheads="1"/>
          </p:cNvSpPr>
          <p:nvPr/>
        </p:nvSpPr>
        <p:spPr bwMode="gray">
          <a:xfrm>
            <a:off x="6180185" y="304104"/>
            <a:ext cx="1436249" cy="2134296"/>
          </a:xfrm>
          <a:prstGeom prst="roundRect">
            <a:avLst>
              <a:gd name="adj" fmla="val 16667"/>
            </a:avLst>
          </a:prstGeom>
          <a:solidFill>
            <a:schemeClr val="tx2"/>
          </a:solidFill>
          <a:ln>
            <a:noFill/>
          </a:ln>
          <a:extLst>
            <a:ext uri="{91240B29-F687-4F45-9708-019B960494DF}">
              <a14:hiddenLine xmlns:a14="http://schemas.microsoft.com/office/drawing/2010/main" w="12700" cap="rnd">
                <a:solidFill>
                  <a:srgbClr val="000000"/>
                </a:solidFill>
                <a:miter lim="800000"/>
                <a:headEnd/>
                <a:tailEnd/>
              </a14:hiddenLine>
            </a:ext>
          </a:extLst>
        </p:spPr>
        <p:txBody>
          <a:bodyPr lIns="182880" anchor="ctr" anchorCtr="1"/>
          <a:lstStyle/>
          <a:p>
            <a:pPr algn="ctr" eaLnBrk="0" hangingPunct="0">
              <a:lnSpc>
                <a:spcPct val="106000"/>
              </a:lnSpc>
            </a:pPr>
            <a:r>
              <a:rPr lang="en-US" sz="1050" b="1" dirty="0" smtClean="0">
                <a:solidFill>
                  <a:schemeClr val="bg1"/>
                </a:solidFill>
                <a:latin typeface="Open Sans"/>
                <a:cs typeface="Open Sans"/>
              </a:rPr>
              <a:t>ISO22301 Business Continuity Requirements</a:t>
            </a:r>
          </a:p>
          <a:p>
            <a:pPr algn="ctr" eaLnBrk="0" hangingPunct="0">
              <a:lnSpc>
                <a:spcPct val="106000"/>
              </a:lnSpc>
            </a:pPr>
            <a:endParaRPr lang="en-US" sz="1050" b="1" dirty="0">
              <a:solidFill>
                <a:schemeClr val="bg1"/>
              </a:solidFill>
              <a:latin typeface="Open Sans"/>
              <a:cs typeface="Open Sans"/>
            </a:endParaRPr>
          </a:p>
          <a:p>
            <a:pPr algn="ctr" eaLnBrk="0" hangingPunct="0">
              <a:lnSpc>
                <a:spcPct val="106000"/>
              </a:lnSpc>
            </a:pPr>
            <a:r>
              <a:rPr lang="en-US" sz="1050" b="1" dirty="0" smtClean="0">
                <a:solidFill>
                  <a:schemeClr val="bg1"/>
                </a:solidFill>
                <a:latin typeface="Open Sans"/>
                <a:cs typeface="Open Sans"/>
              </a:rPr>
              <a:t>ASPR Federal </a:t>
            </a:r>
            <a:r>
              <a:rPr lang="en-US" sz="1050" b="1" dirty="0">
                <a:solidFill>
                  <a:schemeClr val="bg1"/>
                </a:solidFill>
                <a:latin typeface="Open Sans"/>
                <a:cs typeface="Open Sans"/>
              </a:rPr>
              <a:t>Guidance for COOP/BCP</a:t>
            </a:r>
          </a:p>
        </p:txBody>
      </p:sp>
      <p:cxnSp>
        <p:nvCxnSpPr>
          <p:cNvPr id="22" name="Straight Connector 14"/>
          <p:cNvCxnSpPr>
            <a:cxnSpLocks noChangeShapeType="1"/>
            <a:stCxn id="26" idx="0"/>
          </p:cNvCxnSpPr>
          <p:nvPr/>
        </p:nvCxnSpPr>
        <p:spPr bwMode="auto">
          <a:xfrm flipH="1" flipV="1">
            <a:off x="534078" y="3200400"/>
            <a:ext cx="3458" cy="457200"/>
          </a:xfrm>
          <a:prstGeom prst="line">
            <a:avLst/>
          </a:prstGeom>
          <a:noFill/>
          <a:ln w="12700">
            <a:solidFill>
              <a:schemeClr val="accent1"/>
            </a:solidFill>
            <a:round/>
            <a:headEnd/>
            <a:tailEnd/>
          </a:ln>
        </p:spPr>
      </p:cxnSp>
      <p:sp>
        <p:nvSpPr>
          <p:cNvPr id="26" name="Rounded Rectangle 8"/>
          <p:cNvSpPr>
            <a:spLocks noChangeArrowheads="1"/>
          </p:cNvSpPr>
          <p:nvPr/>
        </p:nvSpPr>
        <p:spPr bwMode="gray">
          <a:xfrm>
            <a:off x="47851" y="3657600"/>
            <a:ext cx="979369" cy="707192"/>
          </a:xfrm>
          <a:prstGeom prst="roundRect">
            <a:avLst>
              <a:gd name="adj" fmla="val 16667"/>
            </a:avLst>
          </a:prstGeom>
          <a:solidFill>
            <a:schemeClr val="tx2"/>
          </a:solidFill>
          <a:ln>
            <a:noFill/>
          </a:ln>
          <a:extLst>
            <a:ext uri="{91240B29-F687-4F45-9708-019B960494DF}">
              <a14:hiddenLine xmlns:a14="http://schemas.microsoft.com/office/drawing/2010/main" w="12700" cap="rnd">
                <a:solidFill>
                  <a:srgbClr val="000000"/>
                </a:solidFill>
                <a:miter lim="800000"/>
                <a:headEnd/>
                <a:tailEnd/>
              </a14:hiddenLine>
            </a:ext>
          </a:extLst>
        </p:spPr>
        <p:txBody>
          <a:bodyPr lIns="182880" anchor="ctr" anchorCtr="1"/>
          <a:lstStyle/>
          <a:p>
            <a:pPr algn="ctr" eaLnBrk="0" hangingPunct="0">
              <a:lnSpc>
                <a:spcPct val="106000"/>
              </a:lnSpc>
            </a:pPr>
            <a:r>
              <a:rPr lang="en-US" sz="1050" b="1" dirty="0" smtClean="0">
                <a:solidFill>
                  <a:schemeClr val="bg1"/>
                </a:solidFill>
                <a:latin typeface="Open Sans"/>
                <a:cs typeface="Open Sans"/>
              </a:rPr>
              <a:t>Sarbanes Oxley Act of 2002</a:t>
            </a:r>
            <a:endParaRPr lang="en-US" sz="1050" b="1" dirty="0">
              <a:solidFill>
                <a:schemeClr val="bg1"/>
              </a:solidFill>
              <a:latin typeface="Open Sans"/>
              <a:cs typeface="Open Sans"/>
            </a:endParaRPr>
          </a:p>
        </p:txBody>
      </p:sp>
      <p:sp>
        <p:nvSpPr>
          <p:cNvPr id="25" name="Footer Placeholder 3"/>
          <p:cNvSpPr>
            <a:spLocks noGrp="1"/>
          </p:cNvSpPr>
          <p:nvPr>
            <p:ph type="ftr" sz="quarter" idx="11"/>
          </p:nvPr>
        </p:nvSpPr>
        <p:spPr>
          <a:xfrm>
            <a:off x="3124200" y="6356350"/>
            <a:ext cx="2895600" cy="365125"/>
          </a:xfrm>
        </p:spPr>
        <p:txBody>
          <a:bodyPr/>
          <a:lstStyle/>
          <a:p>
            <a:r>
              <a:rPr lang="en-US" dirty="0" smtClean="0"/>
              <a:t>www.wakefieldbrunswick.com</a:t>
            </a:r>
            <a:endParaRPr lang="en-US" dirty="0"/>
          </a:p>
        </p:txBody>
      </p:sp>
      <p:sp>
        <p:nvSpPr>
          <p:cNvPr id="27" name="Slide Number Placeholder 4"/>
          <p:cNvSpPr>
            <a:spLocks noGrp="1"/>
          </p:cNvSpPr>
          <p:nvPr>
            <p:ph type="sldNum" sz="quarter" idx="12"/>
          </p:nvPr>
        </p:nvSpPr>
        <p:spPr>
          <a:xfrm>
            <a:off x="6553200" y="6356350"/>
            <a:ext cx="2133600" cy="365125"/>
          </a:xfrm>
        </p:spPr>
        <p:txBody>
          <a:bodyPr/>
          <a:lstStyle/>
          <a:p>
            <a:fld id="{20A2D9D9-9622-9C43-B790-079379D2BF15}" type="slidenum">
              <a:rPr lang="en-US" smtClean="0"/>
              <a:t>8</a:t>
            </a:fld>
            <a:endParaRPr lang="en-US"/>
          </a:p>
        </p:txBody>
      </p:sp>
    </p:spTree>
    <p:extLst>
      <p:ext uri="{BB962C8B-B14F-4D97-AF65-F5344CB8AC3E}">
        <p14:creationId xmlns:p14="http://schemas.microsoft.com/office/powerpoint/2010/main" val="150378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r>
              <a:rPr lang="en-US" smtClean="0"/>
              <a:t>www.wakefieldbrunswick.com</a:t>
            </a:r>
            <a:endParaRPr lang="en-US" dirty="0"/>
          </a:p>
        </p:txBody>
      </p:sp>
      <p:sp>
        <p:nvSpPr>
          <p:cNvPr id="6" name="Slide Number Placeholder 5"/>
          <p:cNvSpPr>
            <a:spLocks noGrp="1"/>
          </p:cNvSpPr>
          <p:nvPr>
            <p:ph type="sldNum" sz="quarter" idx="12"/>
          </p:nvPr>
        </p:nvSpPr>
        <p:spPr/>
        <p:txBody>
          <a:bodyPr/>
          <a:lstStyle/>
          <a:p>
            <a:fld id="{093CB035-3BB7-AD43-BE7C-B33438FBBAB5}" type="slidenum">
              <a:rPr lang="en-US" smtClean="0"/>
              <a:t>80</a:t>
            </a:fld>
            <a:endParaRPr lang="en-US"/>
          </a:p>
        </p:txBody>
      </p:sp>
      <p:sp>
        <p:nvSpPr>
          <p:cNvPr id="8" name="Content Placeholder 3"/>
          <p:cNvSpPr>
            <a:spLocks noGrp="1"/>
          </p:cNvSpPr>
          <p:nvPr>
            <p:ph sz="half" idx="2"/>
          </p:nvPr>
        </p:nvSpPr>
        <p:spPr>
          <a:xfrm>
            <a:off x="2385810" y="1843392"/>
            <a:ext cx="6300990" cy="3312268"/>
          </a:xfrm>
        </p:spPr>
        <p:txBody>
          <a:bodyPr>
            <a:normAutofit/>
          </a:bodyPr>
          <a:lstStyle/>
          <a:p>
            <a:pPr marL="514350" indent="-514350">
              <a:lnSpc>
                <a:spcPct val="114000"/>
              </a:lnSpc>
              <a:spcBef>
                <a:spcPts val="0"/>
              </a:spcBef>
              <a:spcAft>
                <a:spcPts val="1200"/>
              </a:spcAft>
              <a:buFont typeface="+mj-lt"/>
              <a:buAutoNum type="arabicPeriod"/>
            </a:pPr>
            <a:r>
              <a:rPr lang="en-US" dirty="0" smtClean="0"/>
              <a:t>How to identify </a:t>
            </a:r>
            <a:r>
              <a:rPr lang="en-US" dirty="0"/>
              <a:t>and evaluate recovery strategies</a:t>
            </a:r>
          </a:p>
          <a:p>
            <a:pPr marL="514350" indent="-514350">
              <a:lnSpc>
                <a:spcPct val="114000"/>
              </a:lnSpc>
              <a:spcBef>
                <a:spcPts val="0"/>
              </a:spcBef>
              <a:spcAft>
                <a:spcPts val="1200"/>
              </a:spcAft>
              <a:buFont typeface="+mj-lt"/>
              <a:buAutoNum type="arabicPeriod"/>
            </a:pPr>
            <a:r>
              <a:rPr lang="en-US" dirty="0" smtClean="0"/>
              <a:t>A simple process to develop recovery action plans</a:t>
            </a:r>
          </a:p>
        </p:txBody>
      </p:sp>
      <p:sp>
        <p:nvSpPr>
          <p:cNvPr id="9" name="Rounded Rectangle 8"/>
          <p:cNvSpPr/>
          <p:nvPr/>
        </p:nvSpPr>
        <p:spPr>
          <a:xfrm>
            <a:off x="853833" y="1936967"/>
            <a:ext cx="1019741" cy="1019921"/>
          </a:xfrm>
          <a:prstGeom prst="roundRect">
            <a:avLst/>
          </a:prstGeom>
          <a:gradFill flip="none" rotWithShape="1">
            <a:gsLst>
              <a:gs pos="0">
                <a:schemeClr val="accent1">
                  <a:tint val="100000"/>
                  <a:shade val="100000"/>
                  <a:satMod val="130000"/>
                  <a:alpha val="37000"/>
                </a:schemeClr>
              </a:gs>
              <a:gs pos="100000">
                <a:schemeClr val="accent1">
                  <a:tint val="50000"/>
                  <a:shade val="100000"/>
                  <a:satMod val="350000"/>
                  <a:alpha val="37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latin typeface="Wingdings" charset="2"/>
                <a:cs typeface="Wingdings" charset="2"/>
              </a:rPr>
              <a:t>lll</a:t>
            </a:r>
            <a:endParaRPr lang="en-US" dirty="0">
              <a:solidFill>
                <a:schemeClr val="bg1"/>
              </a:solidFill>
              <a:latin typeface="Wingdings" charset="2"/>
              <a:cs typeface="Wingdings" charset="2"/>
            </a:endParaRPr>
          </a:p>
        </p:txBody>
      </p:sp>
      <p:sp>
        <p:nvSpPr>
          <p:cNvPr id="10" name="Title 1"/>
          <p:cNvSpPr>
            <a:spLocks noGrp="1"/>
          </p:cNvSpPr>
          <p:nvPr>
            <p:ph type="title"/>
          </p:nvPr>
        </p:nvSpPr>
        <p:spPr>
          <a:xfrm>
            <a:off x="457200" y="274638"/>
            <a:ext cx="8229600" cy="1143000"/>
          </a:xfrm>
        </p:spPr>
        <p:txBody>
          <a:bodyPr>
            <a:noAutofit/>
          </a:bodyPr>
          <a:lstStyle/>
          <a:p>
            <a:r>
              <a:rPr lang="en-US" sz="3200" b="1" dirty="0" smtClean="0"/>
              <a:t>At the end of </a:t>
            </a:r>
            <a:r>
              <a:rPr lang="en-US" sz="3200" b="1" dirty="0"/>
              <a:t>M</a:t>
            </a:r>
            <a:r>
              <a:rPr lang="en-US" sz="3200" b="1" dirty="0" smtClean="0"/>
              <a:t>odule 5 you will know </a:t>
            </a:r>
            <a:r>
              <a:rPr lang="en-US" sz="3200" dirty="0" smtClean="0"/>
              <a:t>…</a:t>
            </a:r>
            <a:endParaRPr lang="en-US" sz="3200" b="1" dirty="0"/>
          </a:p>
        </p:txBody>
      </p:sp>
    </p:spTree>
    <p:extLst>
      <p:ext uri="{BB962C8B-B14F-4D97-AF65-F5344CB8AC3E}">
        <p14:creationId xmlns:p14="http://schemas.microsoft.com/office/powerpoint/2010/main" val="387978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4204" y="2051437"/>
            <a:ext cx="7893996" cy="1812897"/>
          </a:xfrm>
        </p:spPr>
        <p:txBody>
          <a:bodyPr vert="horz" lIns="91440" tIns="45720" rIns="91440" bIns="45720" rtlCol="0" anchor="ctr">
            <a:normAutofit fontScale="90000"/>
          </a:bodyPr>
          <a:lstStyle/>
          <a:p>
            <a:pPr marL="514350" indent="-514350">
              <a:lnSpc>
                <a:spcPct val="120000"/>
              </a:lnSpc>
            </a:pPr>
            <a:r>
              <a:rPr lang="en-US" sz="5900" b="1" dirty="0"/>
              <a:t>Identifying and Evaluating Strategies</a:t>
            </a:r>
          </a:p>
        </p:txBody>
      </p:sp>
      <p:sp>
        <p:nvSpPr>
          <p:cNvPr id="3"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Open Sans"/>
                <a:cs typeface="Open Sans"/>
              </a:defRPr>
            </a:lvl1pPr>
          </a:lstStyle>
          <a:p>
            <a:r>
              <a:rPr lang="en-US" dirty="0" err="1" smtClean="0"/>
              <a:t>www.wakefieldbrunswick.com</a:t>
            </a:r>
            <a:endParaRPr lang="en-US" dirty="0"/>
          </a:p>
        </p:txBody>
      </p:sp>
      <p:sp>
        <p:nvSpPr>
          <p:cNvPr id="4"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100">
                <a:solidFill>
                  <a:schemeClr val="tx1">
                    <a:tint val="75000"/>
                  </a:schemeClr>
                </a:solidFill>
                <a:latin typeface="Open Sans"/>
                <a:cs typeface="Open Sans"/>
              </a:defRPr>
            </a:lvl1pPr>
          </a:lstStyle>
          <a:p>
            <a:fld id="{093CB035-3BB7-AD43-BE7C-B33438FBBAB5}" type="slidenum">
              <a:rPr lang="en-US" smtClean="0"/>
              <a:pPr/>
              <a:t>81</a:t>
            </a:fld>
            <a:endParaRPr lang="en-US"/>
          </a:p>
        </p:txBody>
      </p:sp>
    </p:spTree>
    <p:extLst>
      <p:ext uri="{BB962C8B-B14F-4D97-AF65-F5344CB8AC3E}">
        <p14:creationId xmlns:p14="http://schemas.microsoft.com/office/powerpoint/2010/main" val="4137912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3600" b="1" dirty="0"/>
              <a:t>Purpose</a:t>
            </a:r>
          </a:p>
        </p:txBody>
      </p:sp>
      <p:sp>
        <p:nvSpPr>
          <p:cNvPr id="3" name="Content Placeholder 2"/>
          <p:cNvSpPr>
            <a:spLocks noGrp="1"/>
          </p:cNvSpPr>
          <p:nvPr>
            <p:ph idx="1"/>
          </p:nvPr>
        </p:nvSpPr>
        <p:spPr>
          <a:xfrm>
            <a:off x="457200" y="1600200"/>
            <a:ext cx="8229600" cy="4525963"/>
          </a:xfrm>
        </p:spPr>
        <p:txBody>
          <a:bodyPr>
            <a:noAutofit/>
          </a:bodyPr>
          <a:lstStyle/>
          <a:p>
            <a:pPr lvl="0">
              <a:lnSpc>
                <a:spcPct val="120000"/>
              </a:lnSpc>
              <a:spcAft>
                <a:spcPts val="1200"/>
              </a:spcAft>
            </a:pPr>
            <a:r>
              <a:rPr lang="en-US" sz="2400" b="1" dirty="0"/>
              <a:t>Scalability:  </a:t>
            </a:r>
            <a:r>
              <a:rPr lang="en-US" sz="2400" dirty="0"/>
              <a:t>Develop strategies and tactics that allow for events that will scale from operational interruptions through catastrophic </a:t>
            </a:r>
            <a:r>
              <a:rPr lang="en-US" sz="2400" dirty="0" smtClean="0"/>
              <a:t>events</a:t>
            </a:r>
          </a:p>
          <a:p>
            <a:pPr lvl="0">
              <a:lnSpc>
                <a:spcPct val="120000"/>
              </a:lnSpc>
            </a:pPr>
            <a:r>
              <a:rPr lang="en-US" sz="2400" b="1" dirty="0" smtClean="0"/>
              <a:t>Decision </a:t>
            </a:r>
            <a:r>
              <a:rPr lang="en-US" sz="2400" b="1" dirty="0"/>
              <a:t>Support:  </a:t>
            </a:r>
            <a:r>
              <a:rPr lang="en-US" sz="2400" dirty="0"/>
              <a:t>Improve access to meaningful </a:t>
            </a:r>
            <a:r>
              <a:rPr lang="en-US" sz="2400" dirty="0" smtClean="0"/>
              <a:t>information and </a:t>
            </a:r>
            <a:r>
              <a:rPr lang="en-US" sz="2400" dirty="0"/>
              <a:t>guidance to allow for effective </a:t>
            </a:r>
            <a:r>
              <a:rPr lang="en-US" sz="2400" dirty="0" smtClean="0"/>
              <a:t>response and recovery</a:t>
            </a:r>
            <a:endParaRPr lang="en-US" sz="2400" dirty="0"/>
          </a:p>
        </p:txBody>
      </p:sp>
      <p:sp>
        <p:nvSpPr>
          <p:cNvPr id="5"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Open Sans"/>
                <a:cs typeface="Open Sans"/>
              </a:defRPr>
            </a:lvl1pPr>
          </a:lstStyle>
          <a:p>
            <a:r>
              <a:rPr lang="en-US" dirty="0" err="1" smtClean="0"/>
              <a:t>www.wakefieldbrunswick.com</a:t>
            </a:r>
            <a:endParaRPr lang="en-US" dirty="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100">
                <a:solidFill>
                  <a:schemeClr val="tx1">
                    <a:tint val="75000"/>
                  </a:schemeClr>
                </a:solidFill>
                <a:latin typeface="Open Sans"/>
                <a:cs typeface="Open Sans"/>
              </a:defRPr>
            </a:lvl1pPr>
          </a:lstStyle>
          <a:p>
            <a:fld id="{093CB035-3BB7-AD43-BE7C-B33438FBBAB5}" type="slidenum">
              <a:rPr lang="en-US" smtClean="0"/>
              <a:pPr/>
              <a:t>82</a:t>
            </a:fld>
            <a:endParaRPr lang="en-US"/>
          </a:p>
        </p:txBody>
      </p:sp>
    </p:spTree>
    <p:extLst>
      <p:ext uri="{BB962C8B-B14F-4D97-AF65-F5344CB8AC3E}">
        <p14:creationId xmlns:p14="http://schemas.microsoft.com/office/powerpoint/2010/main" val="32899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alphaModFix amt="22000"/>
          </a:blip>
          <a:srcRect t="7055" b="19520"/>
          <a:stretch/>
        </p:blipFill>
        <p:spPr>
          <a:xfrm>
            <a:off x="0" y="938348"/>
            <a:ext cx="9144000" cy="5919651"/>
          </a:xfrm>
          <a:prstGeom prst="rect">
            <a:avLst/>
          </a:prstGeom>
        </p:spPr>
      </p:pic>
      <p:sp>
        <p:nvSpPr>
          <p:cNvPr id="3" name="Content Placeholder 2"/>
          <p:cNvSpPr>
            <a:spLocks noGrp="1"/>
          </p:cNvSpPr>
          <p:nvPr>
            <p:ph idx="1"/>
          </p:nvPr>
        </p:nvSpPr>
        <p:spPr>
          <a:xfrm>
            <a:off x="428544" y="364357"/>
            <a:ext cx="4261778" cy="5763510"/>
          </a:xfrm>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0" indent="0">
              <a:buNone/>
            </a:pPr>
            <a:r>
              <a:rPr lang="en-US" sz="1200" b="1" i="1" dirty="0">
                <a:latin typeface="Open Sans"/>
              </a:rPr>
              <a:t>The guiding principles that support </a:t>
            </a:r>
            <a:r>
              <a:rPr lang="en-US" sz="1200" b="1" i="1" dirty="0" smtClean="0">
                <a:latin typeface="Open Sans"/>
              </a:rPr>
              <a:t>our mission are </a:t>
            </a:r>
            <a:r>
              <a:rPr lang="en-US" sz="1200" b="1" i="1" dirty="0">
                <a:latin typeface="Open Sans"/>
              </a:rPr>
              <a:t>the same ones that govern our approach to Emergency </a:t>
            </a:r>
            <a:r>
              <a:rPr lang="en-US" sz="1200" b="1" i="1" dirty="0" smtClean="0">
                <a:latin typeface="Open Sans"/>
              </a:rPr>
              <a:t>Management and Business Continuity.</a:t>
            </a:r>
          </a:p>
          <a:p>
            <a:pPr marL="0" indent="0">
              <a:buNone/>
            </a:pPr>
            <a:endParaRPr lang="en-US" sz="1200" dirty="0">
              <a:latin typeface="Open Sans"/>
            </a:endParaRPr>
          </a:p>
          <a:p>
            <a:pPr marL="0" indent="0">
              <a:buNone/>
            </a:pPr>
            <a:r>
              <a:rPr lang="en-US" sz="1200" b="1" dirty="0">
                <a:latin typeface="Open Sans"/>
              </a:rPr>
              <a:t>Principle 1:  </a:t>
            </a:r>
            <a:r>
              <a:rPr lang="en-US" sz="1200" b="1" dirty="0" smtClean="0">
                <a:latin typeface="Open Sans"/>
              </a:rPr>
              <a:t>Healthcare That Is Safe</a:t>
            </a:r>
            <a:endParaRPr lang="en-US" sz="1200" dirty="0">
              <a:latin typeface="Open Sans"/>
            </a:endParaRPr>
          </a:p>
          <a:p>
            <a:pPr marL="0" indent="0">
              <a:buNone/>
            </a:pPr>
            <a:r>
              <a:rPr lang="en-US" sz="1200" dirty="0" smtClean="0">
                <a:latin typeface="Open Sans"/>
              </a:rPr>
              <a:t>During </a:t>
            </a:r>
            <a:r>
              <a:rPr lang="en-US" sz="1200" dirty="0">
                <a:latin typeface="Open Sans"/>
              </a:rPr>
              <a:t>disasters, our communities look to us for the care they need more than ever.  Our role is to continue to provide healthcare that is safe at all times, including at times of </a:t>
            </a:r>
            <a:r>
              <a:rPr lang="en-US" sz="1200" dirty="0" smtClean="0">
                <a:latin typeface="Open Sans"/>
              </a:rPr>
              <a:t>crisis.</a:t>
            </a:r>
          </a:p>
          <a:p>
            <a:pPr marL="0" indent="0">
              <a:buNone/>
            </a:pPr>
            <a:endParaRPr lang="en-US" sz="1200" b="1" dirty="0">
              <a:latin typeface="Open Sans"/>
            </a:endParaRPr>
          </a:p>
          <a:p>
            <a:pPr marL="0" indent="0">
              <a:buNone/>
            </a:pPr>
            <a:r>
              <a:rPr lang="en-US" sz="1200" b="1" dirty="0" smtClean="0">
                <a:latin typeface="Open Sans"/>
              </a:rPr>
              <a:t>Principle </a:t>
            </a:r>
            <a:r>
              <a:rPr lang="en-US" sz="1200" b="1" dirty="0">
                <a:latin typeface="Open Sans"/>
              </a:rPr>
              <a:t>2:  </a:t>
            </a:r>
            <a:r>
              <a:rPr lang="en-US" sz="1200" b="1" dirty="0" smtClean="0">
                <a:latin typeface="Open Sans"/>
              </a:rPr>
              <a:t>Healthcare That Works</a:t>
            </a:r>
            <a:endParaRPr lang="en-US" sz="1200" b="1" dirty="0">
              <a:latin typeface="Open Sans"/>
            </a:endParaRPr>
          </a:p>
          <a:p>
            <a:pPr marL="0" indent="0">
              <a:buNone/>
            </a:pPr>
            <a:r>
              <a:rPr lang="en-US" sz="1200" dirty="0" smtClean="0">
                <a:latin typeface="Open Sans"/>
              </a:rPr>
              <a:t>Through </a:t>
            </a:r>
            <a:r>
              <a:rPr lang="en-US" sz="1200" dirty="0">
                <a:latin typeface="Open Sans"/>
              </a:rPr>
              <a:t>seeking opportunities for strengthening existing operating procedures that yield both daily operational efficiencies and improved response if procedures are to be carried out in a crisis situation, we succeed in carrying out our mission to provide healthcare that works for every patient, every time</a:t>
            </a:r>
            <a:r>
              <a:rPr lang="en-US" sz="1200" dirty="0" smtClean="0">
                <a:latin typeface="Open Sans"/>
              </a:rPr>
              <a:t>.</a:t>
            </a:r>
          </a:p>
          <a:p>
            <a:pPr marL="0" indent="0">
              <a:buNone/>
            </a:pPr>
            <a:endParaRPr lang="en-US" sz="1200" dirty="0">
              <a:latin typeface="Open Sans"/>
            </a:endParaRPr>
          </a:p>
          <a:p>
            <a:pPr marL="0" indent="0">
              <a:buNone/>
            </a:pPr>
            <a:r>
              <a:rPr lang="en-NZ" sz="1200" b="1" dirty="0" smtClean="0">
                <a:latin typeface="Open Sans"/>
              </a:rPr>
              <a:t>Principle </a:t>
            </a:r>
            <a:r>
              <a:rPr lang="en-NZ" sz="1200" b="1" dirty="0">
                <a:latin typeface="Open Sans"/>
              </a:rPr>
              <a:t>3:  Healthcare That Leaves No One Behind</a:t>
            </a:r>
            <a:endParaRPr lang="en-US" sz="1200" dirty="0">
              <a:latin typeface="Open Sans"/>
            </a:endParaRPr>
          </a:p>
          <a:p>
            <a:pPr marL="0" indent="0">
              <a:buNone/>
            </a:pPr>
            <a:r>
              <a:rPr lang="en-US" sz="1200" dirty="0">
                <a:latin typeface="Open Sans"/>
              </a:rPr>
              <a:t>Research has shown the disparities that exist regarding </a:t>
            </a:r>
            <a:r>
              <a:rPr lang="en-US" sz="1200" dirty="0" smtClean="0">
                <a:latin typeface="Open Sans"/>
              </a:rPr>
              <a:t>the access </a:t>
            </a:r>
            <a:r>
              <a:rPr lang="en-US" sz="1200" dirty="0">
                <a:latin typeface="Open Sans"/>
              </a:rPr>
              <a:t>to care for our most vulnerable populations. </a:t>
            </a:r>
            <a:r>
              <a:rPr lang="en-US" sz="1200" dirty="0" smtClean="0">
                <a:latin typeface="Open Sans"/>
              </a:rPr>
              <a:t>This </a:t>
            </a:r>
            <a:r>
              <a:rPr lang="en-US" sz="1200" dirty="0">
                <a:latin typeface="Open Sans"/>
              </a:rPr>
              <a:t>problem is significantly exacerbated during disasters.  People who may have response access barriers such as frail elders, children, people with disabilities of any kind, communication barriers due to language and cultural/ethnic needs and any others who may be vulnerable under any particular disaster scenario are part of our all-inclusive approach to emergency management. </a:t>
            </a:r>
            <a:endParaRPr lang="en-US" sz="1200" dirty="0" smtClean="0">
              <a:latin typeface="Open Sans"/>
            </a:endParaRPr>
          </a:p>
        </p:txBody>
      </p:sp>
      <p:sp>
        <p:nvSpPr>
          <p:cNvPr id="5" name="Line Callout 1 4"/>
          <p:cNvSpPr/>
          <p:nvPr/>
        </p:nvSpPr>
        <p:spPr>
          <a:xfrm>
            <a:off x="5107770" y="658555"/>
            <a:ext cx="3762641" cy="2069752"/>
          </a:xfrm>
          <a:prstGeom prst="borderCallout1">
            <a:avLst>
              <a:gd name="adj1" fmla="val 51144"/>
              <a:gd name="adj2" fmla="val -193"/>
              <a:gd name="adj3" fmla="val 51298"/>
              <a:gd name="adj4" fmla="val -108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smtClean="0">
                <a:latin typeface="Open Sans"/>
                <a:cs typeface="Tw Cen MT"/>
              </a:rPr>
              <a:t>“Our </a:t>
            </a:r>
            <a:r>
              <a:rPr lang="en-US" sz="2400" i="1" dirty="0">
                <a:latin typeface="Open Sans"/>
                <a:cs typeface="Tw Cen MT"/>
              </a:rPr>
              <a:t>role is to continue to provide healthcare that is safe at all times, including at times of crisis</a:t>
            </a:r>
            <a:r>
              <a:rPr lang="en-US" sz="2400" i="1" dirty="0" smtClean="0">
                <a:latin typeface="Open Sans"/>
                <a:cs typeface="Tw Cen MT"/>
              </a:rPr>
              <a:t>.”</a:t>
            </a:r>
            <a:endParaRPr lang="en-US" sz="2400" i="1" dirty="0">
              <a:latin typeface="Open Sans"/>
              <a:cs typeface="Tw Cen MT"/>
            </a:endParaRPr>
          </a:p>
        </p:txBody>
      </p:sp>
      <p:sp>
        <p:nvSpPr>
          <p:cNvPr id="6" name="Line Callout 1 5"/>
          <p:cNvSpPr/>
          <p:nvPr/>
        </p:nvSpPr>
        <p:spPr>
          <a:xfrm>
            <a:off x="5107770" y="3001744"/>
            <a:ext cx="3762641" cy="3035020"/>
          </a:xfrm>
          <a:prstGeom prst="borderCallout1">
            <a:avLst>
              <a:gd name="adj1" fmla="val 13340"/>
              <a:gd name="adj2" fmla="val -405"/>
              <a:gd name="adj3" fmla="val 13346"/>
              <a:gd name="adj4" fmla="val -108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smtClean="0">
                <a:latin typeface="Open Sans"/>
                <a:cs typeface="Tw Cen MT"/>
              </a:rPr>
              <a:t>“Through </a:t>
            </a:r>
            <a:r>
              <a:rPr lang="en-US" sz="2400" i="1" dirty="0">
                <a:latin typeface="Open Sans"/>
                <a:cs typeface="Tw Cen MT"/>
              </a:rPr>
              <a:t>seeking opportunities for strengthening existing operating procedures that yield both daily operational efficiencies and improved </a:t>
            </a:r>
            <a:r>
              <a:rPr lang="en-US" sz="2400" i="1" dirty="0" smtClean="0">
                <a:latin typeface="Open Sans"/>
                <a:cs typeface="Tw Cen MT"/>
              </a:rPr>
              <a:t>response..”</a:t>
            </a:r>
            <a:endParaRPr lang="en-US" sz="2400" i="1" dirty="0">
              <a:latin typeface="Open Sans"/>
              <a:cs typeface="Tw Cen MT"/>
            </a:endParaRPr>
          </a:p>
        </p:txBody>
      </p:sp>
      <p:sp>
        <p:nvSpPr>
          <p:cNvPr id="9"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Open Sans"/>
                <a:cs typeface="Open Sans"/>
              </a:defRPr>
            </a:lvl1pPr>
          </a:lstStyle>
          <a:p>
            <a:r>
              <a:rPr lang="en-US" dirty="0" err="1" smtClean="0"/>
              <a:t>www.wakefieldbrunswick.com</a:t>
            </a:r>
            <a:endParaRPr lang="en-US" dirty="0"/>
          </a:p>
        </p:txBody>
      </p:sp>
      <p:sp>
        <p:nvSpPr>
          <p:cNvPr id="10"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100">
                <a:solidFill>
                  <a:schemeClr val="tx1">
                    <a:tint val="75000"/>
                  </a:schemeClr>
                </a:solidFill>
                <a:latin typeface="Open Sans"/>
                <a:cs typeface="Open Sans"/>
              </a:defRPr>
            </a:lvl1pPr>
          </a:lstStyle>
          <a:p>
            <a:fld id="{093CB035-3BB7-AD43-BE7C-B33438FBBAB5}" type="slidenum">
              <a:rPr lang="en-US" smtClean="0"/>
              <a:pPr/>
              <a:t>83</a:t>
            </a:fld>
            <a:endParaRPr lang="en-US"/>
          </a:p>
        </p:txBody>
      </p:sp>
    </p:spTree>
    <p:extLst>
      <p:ext uri="{BB962C8B-B14F-4D97-AF65-F5344CB8AC3E}">
        <p14:creationId xmlns:p14="http://schemas.microsoft.com/office/powerpoint/2010/main" val="68684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994833"/>
            <a:ext cx="867833" cy="5201424"/>
          </a:xfrm>
          <a:prstGeom prst="rect">
            <a:avLst/>
          </a:prstGeom>
          <a:noFill/>
          <a:ln>
            <a:noFill/>
          </a:ln>
        </p:spPr>
        <p:txBody>
          <a:bodyPr wrap="square" rtlCol="0">
            <a:spAutoFit/>
          </a:bodyPr>
          <a:lstStyle/>
          <a:p>
            <a:r>
              <a:rPr lang="en-US" sz="16600" dirty="0" smtClean="0">
                <a:solidFill>
                  <a:schemeClr val="accent1">
                    <a:lumMod val="40000"/>
                    <a:lumOff val="60000"/>
                  </a:schemeClr>
                </a:solidFill>
                <a:latin typeface="Geneva"/>
                <a:cs typeface="Geneva"/>
              </a:rPr>
              <a:t>“ </a:t>
            </a:r>
            <a:endParaRPr lang="en-US" sz="16600" dirty="0">
              <a:solidFill>
                <a:schemeClr val="accent1">
                  <a:lumMod val="40000"/>
                  <a:lumOff val="60000"/>
                </a:schemeClr>
              </a:solidFill>
              <a:latin typeface="Geneva"/>
              <a:cs typeface="Geneva"/>
            </a:endParaRPr>
          </a:p>
        </p:txBody>
      </p:sp>
      <p:sp>
        <p:nvSpPr>
          <p:cNvPr id="7" name="Rectangle 6"/>
          <p:cNvSpPr/>
          <p:nvPr/>
        </p:nvSpPr>
        <p:spPr>
          <a:xfrm>
            <a:off x="7698832" y="3343804"/>
            <a:ext cx="1232429" cy="2646878"/>
          </a:xfrm>
          <a:prstGeom prst="rect">
            <a:avLst/>
          </a:prstGeom>
        </p:spPr>
        <p:txBody>
          <a:bodyPr wrap="none">
            <a:spAutoFit/>
          </a:bodyPr>
          <a:lstStyle/>
          <a:p>
            <a:r>
              <a:rPr lang="en-US" sz="16600" dirty="0" smtClean="0">
                <a:solidFill>
                  <a:schemeClr val="accent1">
                    <a:lumMod val="40000"/>
                    <a:lumOff val="60000"/>
                  </a:schemeClr>
                </a:solidFill>
                <a:latin typeface="Geneva"/>
                <a:cs typeface="Geneva"/>
              </a:rPr>
              <a:t>”</a:t>
            </a:r>
            <a:endParaRPr lang="en-US" sz="16600" dirty="0"/>
          </a:p>
        </p:txBody>
      </p:sp>
      <p:sp>
        <p:nvSpPr>
          <p:cNvPr id="8" name="Footer Placeholder 7"/>
          <p:cNvSpPr>
            <a:spLocks noGrp="1"/>
          </p:cNvSpPr>
          <p:nvPr>
            <p:ph type="ftr" sz="quarter" idx="10"/>
          </p:nvPr>
        </p:nvSpPr>
        <p:spPr/>
        <p:txBody>
          <a:bodyPr/>
          <a:lstStyle/>
          <a:p>
            <a:r>
              <a:rPr lang="en-US" smtClean="0"/>
              <a:t>www.wakefieldbrunswick.com</a:t>
            </a:r>
            <a:endParaRPr lang="en-US" dirty="0"/>
          </a:p>
        </p:txBody>
      </p:sp>
      <p:sp>
        <p:nvSpPr>
          <p:cNvPr id="9" name="Slide Number Placeholder 8"/>
          <p:cNvSpPr>
            <a:spLocks noGrp="1"/>
          </p:cNvSpPr>
          <p:nvPr>
            <p:ph type="sldNum" sz="quarter" idx="11"/>
          </p:nvPr>
        </p:nvSpPr>
        <p:spPr/>
        <p:txBody>
          <a:bodyPr/>
          <a:lstStyle/>
          <a:p>
            <a:fld id="{093CB035-3BB7-AD43-BE7C-B33438FBBAB5}" type="slidenum">
              <a:rPr lang="en-US" smtClean="0"/>
              <a:pPr/>
              <a:t>84</a:t>
            </a:fld>
            <a:endParaRPr lang="en-US" dirty="0"/>
          </a:p>
        </p:txBody>
      </p:sp>
      <p:sp>
        <p:nvSpPr>
          <p:cNvPr id="10" name="Rectangle 9"/>
          <p:cNvSpPr/>
          <p:nvPr/>
        </p:nvSpPr>
        <p:spPr>
          <a:xfrm>
            <a:off x="1802932" y="1693431"/>
            <a:ext cx="6177001" cy="2831544"/>
          </a:xfrm>
          <a:prstGeom prst="rect">
            <a:avLst/>
          </a:prstGeom>
          <a:noFill/>
        </p:spPr>
        <p:txBody>
          <a:bodyPr wrap="square">
            <a:spAutoFit/>
          </a:bodyPr>
          <a:lstStyle/>
          <a:p>
            <a:pPr marL="39688" indent="0">
              <a:lnSpc>
                <a:spcPct val="110000"/>
              </a:lnSpc>
              <a:spcBef>
                <a:spcPts val="2400"/>
              </a:spcBef>
              <a:buNone/>
            </a:pPr>
            <a:r>
              <a:rPr lang="en-US" sz="2400" dirty="0">
                <a:cs typeface="Arial" charset="0"/>
              </a:rPr>
              <a:t>Plan identifies organization's capabilities &amp; establishes how it will continue to operate, when organization cannot be supported by the local community for at least 96 hours, if it elects to remain open </a:t>
            </a:r>
            <a:r>
              <a:rPr lang="en-US" sz="2400" dirty="0" smtClean="0">
                <a:cs typeface="Arial" charset="0"/>
              </a:rPr>
              <a:t>&amp; </a:t>
            </a:r>
            <a:r>
              <a:rPr lang="en-US" sz="2400" dirty="0">
                <a:cs typeface="Arial" charset="0"/>
              </a:rPr>
              <a:t>provide services post </a:t>
            </a:r>
            <a:r>
              <a:rPr lang="en-US" sz="2400" dirty="0" smtClean="0">
                <a:cs typeface="Arial" charset="0"/>
              </a:rPr>
              <a:t>disaster</a:t>
            </a:r>
          </a:p>
          <a:p>
            <a:pPr marL="39688" indent="0">
              <a:lnSpc>
                <a:spcPct val="110000"/>
              </a:lnSpc>
              <a:spcBef>
                <a:spcPts val="2400"/>
              </a:spcBef>
              <a:buNone/>
            </a:pPr>
            <a:r>
              <a:rPr lang="en-US" sz="2400" dirty="0" smtClean="0">
                <a:cs typeface="Arial" charset="0"/>
              </a:rPr>
              <a:t>~Joint Commission</a:t>
            </a:r>
            <a:endParaRPr lang="en-US" sz="2400" dirty="0">
              <a:cs typeface="Arial" charset="0"/>
            </a:endParaRPr>
          </a:p>
        </p:txBody>
      </p:sp>
    </p:spTree>
    <p:extLst>
      <p:ext uri="{BB962C8B-B14F-4D97-AF65-F5344CB8AC3E}">
        <p14:creationId xmlns:p14="http://schemas.microsoft.com/office/powerpoint/2010/main" val="13106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9101"/>
            <a:ext cx="8229600" cy="3505200"/>
          </a:xfrm>
        </p:spPr>
        <p:txBody>
          <a:bodyPr>
            <a:normAutofit fontScale="70000" lnSpcReduction="20000"/>
          </a:bodyPr>
          <a:lstStyle/>
          <a:p>
            <a:pPr marL="0" indent="0" algn="ctr">
              <a:buNone/>
            </a:pPr>
            <a:r>
              <a:rPr lang="en-US" b="1" dirty="0" smtClean="0"/>
              <a:t>Continuity of Operations/Business </a:t>
            </a:r>
            <a:r>
              <a:rPr lang="en-US" b="1" dirty="0"/>
              <a:t>Continuity Planning</a:t>
            </a:r>
          </a:p>
          <a:p>
            <a:pPr marL="0" indent="0" algn="ctr">
              <a:buNone/>
            </a:pPr>
            <a:r>
              <a:rPr lang="en-US" b="1" dirty="0"/>
              <a:t>Effective 96 Hour Assessment</a:t>
            </a:r>
          </a:p>
          <a:p>
            <a:endParaRPr lang="en-US" b="1" dirty="0" smtClean="0"/>
          </a:p>
          <a:p>
            <a:r>
              <a:rPr lang="en-US" sz="2900" b="1" dirty="0" smtClean="0"/>
              <a:t>WATER</a:t>
            </a:r>
            <a:endParaRPr lang="en-US" sz="2900" b="1" dirty="0"/>
          </a:p>
          <a:p>
            <a:r>
              <a:rPr lang="en-US" sz="2900" b="1" dirty="0"/>
              <a:t>FOOD</a:t>
            </a:r>
          </a:p>
          <a:p>
            <a:r>
              <a:rPr lang="en-US" sz="2900" b="1" dirty="0"/>
              <a:t>SHELTER</a:t>
            </a:r>
          </a:p>
          <a:p>
            <a:r>
              <a:rPr lang="en-US" sz="2900" b="1" dirty="0"/>
              <a:t>SANITATION</a:t>
            </a:r>
          </a:p>
          <a:p>
            <a:r>
              <a:rPr lang="en-US" sz="2900" b="1" dirty="0" smtClean="0"/>
              <a:t>SAFETY/SECURITY</a:t>
            </a:r>
          </a:p>
          <a:p>
            <a:r>
              <a:rPr lang="en-US" sz="2900" b="1" dirty="0" smtClean="0"/>
              <a:t>TRANSPORTATION</a:t>
            </a:r>
            <a:endParaRPr lang="en-US" sz="2900" b="1" dirty="0"/>
          </a:p>
          <a:p>
            <a:r>
              <a:rPr lang="en-US" sz="2900" b="1" dirty="0"/>
              <a:t>COMMUNICATION</a:t>
            </a:r>
          </a:p>
          <a:p>
            <a:endParaRPr lang="en-US" dirty="0"/>
          </a:p>
        </p:txBody>
      </p:sp>
      <p:sp>
        <p:nvSpPr>
          <p:cNvPr id="4" name="Rounded Rectangle 3"/>
          <p:cNvSpPr/>
          <p:nvPr/>
        </p:nvSpPr>
        <p:spPr>
          <a:xfrm>
            <a:off x="457200" y="4279900"/>
            <a:ext cx="8331200" cy="17145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Open Sans Semibold"/>
                <a:cs typeface="Open Sans Semibold"/>
              </a:rPr>
              <a:t>Lesson Learned:  All essential </a:t>
            </a:r>
            <a:r>
              <a:rPr lang="en-US" sz="2000" dirty="0">
                <a:latin typeface="Open Sans Semibold"/>
                <a:cs typeface="Open Sans Semibold"/>
              </a:rPr>
              <a:t>elements of </a:t>
            </a:r>
            <a:r>
              <a:rPr lang="en-US" sz="2000" dirty="0" smtClean="0">
                <a:latin typeface="Open Sans Semibold"/>
                <a:cs typeface="Open Sans Semibold"/>
              </a:rPr>
              <a:t>emergency response and healthcare continuity are </a:t>
            </a:r>
            <a:r>
              <a:rPr lang="en-US" sz="2000" dirty="0">
                <a:latin typeface="Open Sans Semibold"/>
                <a:cs typeface="Open Sans Semibold"/>
              </a:rPr>
              <a:t>sustained by a system of critical non-medical elements that provide essential infrastructure. </a:t>
            </a:r>
          </a:p>
        </p:txBody>
      </p:sp>
      <p:sp>
        <p:nvSpPr>
          <p:cNvPr id="5" name="TextBox 4"/>
          <p:cNvSpPr txBox="1"/>
          <p:nvPr/>
        </p:nvSpPr>
        <p:spPr>
          <a:xfrm>
            <a:off x="5410200" y="1425575"/>
            <a:ext cx="3276600" cy="1569660"/>
          </a:xfrm>
          <a:prstGeom prst="rect">
            <a:avLst/>
          </a:prstGeom>
          <a:noFill/>
        </p:spPr>
        <p:txBody>
          <a:bodyPr wrap="square" rtlCol="0">
            <a:spAutoFit/>
          </a:bodyPr>
          <a:lstStyle/>
          <a:p>
            <a:r>
              <a:rPr lang="en-US" sz="4800" dirty="0" smtClean="0"/>
              <a:t>CORE CRITERIA</a:t>
            </a:r>
          </a:p>
        </p:txBody>
      </p:sp>
      <p:sp>
        <p:nvSpPr>
          <p:cNvPr id="7"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Open Sans"/>
                <a:cs typeface="Open Sans"/>
              </a:defRPr>
            </a:lvl1pPr>
          </a:lstStyle>
          <a:p>
            <a:r>
              <a:rPr lang="en-US" dirty="0" err="1" smtClean="0"/>
              <a:t>www.wakefieldbrunswick.com</a:t>
            </a:r>
            <a:endParaRPr lang="en-US" dirty="0"/>
          </a:p>
        </p:txBody>
      </p:sp>
      <p:sp>
        <p:nvSpPr>
          <p:cNvPr id="8"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100">
                <a:solidFill>
                  <a:schemeClr val="tx1">
                    <a:tint val="75000"/>
                  </a:schemeClr>
                </a:solidFill>
                <a:latin typeface="Open Sans"/>
                <a:cs typeface="Open Sans"/>
              </a:defRPr>
            </a:lvl1pPr>
          </a:lstStyle>
          <a:p>
            <a:fld id="{093CB035-3BB7-AD43-BE7C-B33438FBBAB5}" type="slidenum">
              <a:rPr lang="en-US" smtClean="0"/>
              <a:pPr/>
              <a:t>85</a:t>
            </a:fld>
            <a:endParaRPr lang="en-US"/>
          </a:p>
        </p:txBody>
      </p:sp>
    </p:spTree>
    <p:extLst>
      <p:ext uri="{BB962C8B-B14F-4D97-AF65-F5344CB8AC3E}">
        <p14:creationId xmlns:p14="http://schemas.microsoft.com/office/powerpoint/2010/main" val="215190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p:cNvSpPr>
          <p:nvPr/>
        </p:nvSpPr>
        <p:spPr bwMode="auto">
          <a:xfrm>
            <a:off x="976313" y="1427163"/>
            <a:ext cx="3294062" cy="555625"/>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87044" name="Line 3"/>
          <p:cNvSpPr>
            <a:spLocks noChangeShapeType="1"/>
          </p:cNvSpPr>
          <p:nvPr/>
        </p:nvSpPr>
        <p:spPr bwMode="auto">
          <a:xfrm rot="10800000" flipH="1">
            <a:off x="933450" y="1287463"/>
            <a:ext cx="42863" cy="43830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7045" name="Line 4"/>
          <p:cNvSpPr>
            <a:spLocks noChangeShapeType="1"/>
          </p:cNvSpPr>
          <p:nvPr/>
        </p:nvSpPr>
        <p:spPr bwMode="auto">
          <a:xfrm>
            <a:off x="947738" y="5673725"/>
            <a:ext cx="739775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7046" name="Rectangle 5"/>
          <p:cNvSpPr>
            <a:spLocks/>
          </p:cNvSpPr>
          <p:nvPr/>
        </p:nvSpPr>
        <p:spPr bwMode="auto">
          <a:xfrm>
            <a:off x="2300288" y="5762625"/>
            <a:ext cx="889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spcBef>
                <a:spcPts val="1050"/>
              </a:spcBef>
            </a:pPr>
            <a:r>
              <a:rPr lang="en-US">
                <a:solidFill>
                  <a:schemeClr val="tx1"/>
                </a:solidFill>
                <a:cs typeface="Arial" charset="0"/>
              </a:rPr>
              <a:t>24 hrs</a:t>
            </a:r>
          </a:p>
        </p:txBody>
      </p:sp>
      <p:sp>
        <p:nvSpPr>
          <p:cNvPr id="87047" name="Rectangle 6"/>
          <p:cNvSpPr>
            <a:spLocks/>
          </p:cNvSpPr>
          <p:nvPr/>
        </p:nvSpPr>
        <p:spPr bwMode="auto">
          <a:xfrm>
            <a:off x="3840163" y="5745163"/>
            <a:ext cx="8763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spcBef>
                <a:spcPts val="1050"/>
              </a:spcBef>
            </a:pPr>
            <a:r>
              <a:rPr lang="en-US">
                <a:solidFill>
                  <a:schemeClr val="tx1"/>
                </a:solidFill>
                <a:cs typeface="Arial" charset="0"/>
              </a:rPr>
              <a:t>48 hrs</a:t>
            </a:r>
          </a:p>
        </p:txBody>
      </p:sp>
      <p:sp>
        <p:nvSpPr>
          <p:cNvPr id="87048" name="Rectangle 7"/>
          <p:cNvSpPr>
            <a:spLocks/>
          </p:cNvSpPr>
          <p:nvPr/>
        </p:nvSpPr>
        <p:spPr bwMode="auto">
          <a:xfrm>
            <a:off x="7291388" y="5719763"/>
            <a:ext cx="9144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spcBef>
                <a:spcPts val="1050"/>
              </a:spcBef>
            </a:pPr>
            <a:r>
              <a:rPr lang="en-US">
                <a:solidFill>
                  <a:schemeClr val="tx1"/>
                </a:solidFill>
                <a:cs typeface="Arial" charset="0"/>
              </a:rPr>
              <a:t>96 hrs</a:t>
            </a:r>
          </a:p>
        </p:txBody>
      </p:sp>
      <p:sp>
        <p:nvSpPr>
          <p:cNvPr id="87049" name="Rectangle 8"/>
          <p:cNvSpPr>
            <a:spLocks/>
          </p:cNvSpPr>
          <p:nvPr/>
        </p:nvSpPr>
        <p:spPr bwMode="auto">
          <a:xfrm>
            <a:off x="552450" y="5745163"/>
            <a:ext cx="8255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spcBef>
                <a:spcPts val="1050"/>
              </a:spcBef>
            </a:pPr>
            <a:r>
              <a:rPr lang="en-US">
                <a:solidFill>
                  <a:schemeClr val="tx1"/>
                </a:solidFill>
                <a:cs typeface="Arial" charset="0"/>
              </a:rPr>
              <a:t>0 hrs</a:t>
            </a:r>
          </a:p>
        </p:txBody>
      </p:sp>
      <p:sp>
        <p:nvSpPr>
          <p:cNvPr id="87050" name="Rectangle 9"/>
          <p:cNvSpPr>
            <a:spLocks/>
          </p:cNvSpPr>
          <p:nvPr/>
        </p:nvSpPr>
        <p:spPr bwMode="auto">
          <a:xfrm>
            <a:off x="5561013" y="5761038"/>
            <a:ext cx="965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spcBef>
                <a:spcPts val="1050"/>
              </a:spcBef>
            </a:pPr>
            <a:r>
              <a:rPr lang="en-US">
                <a:solidFill>
                  <a:schemeClr val="tx1"/>
                </a:solidFill>
                <a:cs typeface="Arial" charset="0"/>
              </a:rPr>
              <a:t>72 hrs</a:t>
            </a:r>
          </a:p>
        </p:txBody>
      </p:sp>
      <p:sp>
        <p:nvSpPr>
          <p:cNvPr id="87051" name="Rectangle 10"/>
          <p:cNvSpPr>
            <a:spLocks/>
          </p:cNvSpPr>
          <p:nvPr/>
        </p:nvSpPr>
        <p:spPr bwMode="auto">
          <a:xfrm>
            <a:off x="941388" y="4257675"/>
            <a:ext cx="4484687" cy="555625"/>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87052" name="Rectangle 11"/>
          <p:cNvSpPr>
            <a:spLocks/>
          </p:cNvSpPr>
          <p:nvPr/>
        </p:nvSpPr>
        <p:spPr bwMode="auto">
          <a:xfrm>
            <a:off x="955675" y="2849563"/>
            <a:ext cx="5049838" cy="555625"/>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2" name="Rectangle 12"/>
          <p:cNvSpPr>
            <a:spLocks/>
          </p:cNvSpPr>
          <p:nvPr/>
        </p:nvSpPr>
        <p:spPr bwMode="auto">
          <a:xfrm>
            <a:off x="952500" y="3408363"/>
            <a:ext cx="6791325" cy="5556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0" tIns="0" rIns="0" bIns="0"/>
          <a:lstStyle/>
          <a:p>
            <a:endParaRPr lang="en-US"/>
          </a:p>
        </p:txBody>
      </p:sp>
      <p:sp>
        <p:nvSpPr>
          <p:cNvPr id="87053" name="Rectangle 13"/>
          <p:cNvSpPr>
            <a:spLocks/>
          </p:cNvSpPr>
          <p:nvPr/>
        </p:nvSpPr>
        <p:spPr bwMode="auto">
          <a:xfrm>
            <a:off x="963613" y="1974850"/>
            <a:ext cx="5145087" cy="69052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0" tIns="0" rIns="0" bIns="0"/>
          <a:lstStyle/>
          <a:p>
            <a:endParaRPr lang="en-US"/>
          </a:p>
        </p:txBody>
      </p:sp>
      <p:sp>
        <p:nvSpPr>
          <p:cNvPr id="87054" name="Rectangle 14"/>
          <p:cNvSpPr>
            <a:spLocks/>
          </p:cNvSpPr>
          <p:nvPr/>
        </p:nvSpPr>
        <p:spPr bwMode="auto">
          <a:xfrm>
            <a:off x="939800" y="4806950"/>
            <a:ext cx="6835775" cy="5556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0" tIns="0" rIns="0" bIns="0"/>
          <a:lstStyle/>
          <a:p>
            <a:endParaRPr lang="en-US"/>
          </a:p>
        </p:txBody>
      </p:sp>
      <p:sp>
        <p:nvSpPr>
          <p:cNvPr id="87056" name="Line 15"/>
          <p:cNvSpPr>
            <a:spLocks noChangeShapeType="1"/>
          </p:cNvSpPr>
          <p:nvPr/>
        </p:nvSpPr>
        <p:spPr bwMode="auto">
          <a:xfrm rot="10800000" flipH="1">
            <a:off x="4254500" y="5441950"/>
            <a:ext cx="1588" cy="2190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7057" name="Rectangle 16"/>
          <p:cNvSpPr>
            <a:spLocks/>
          </p:cNvSpPr>
          <p:nvPr/>
        </p:nvSpPr>
        <p:spPr bwMode="auto">
          <a:xfrm>
            <a:off x="1117600" y="1524000"/>
            <a:ext cx="299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a:spcBef>
                <a:spcPts val="1050"/>
              </a:spcBef>
            </a:pPr>
            <a:r>
              <a:rPr lang="en-US" dirty="0">
                <a:solidFill>
                  <a:srgbClr val="FFFFFF"/>
                </a:solidFill>
                <a:cs typeface="Arial" charset="0"/>
              </a:rPr>
              <a:t>Normal - </a:t>
            </a:r>
            <a:r>
              <a:rPr lang="en-US" b="1" dirty="0">
                <a:solidFill>
                  <a:srgbClr val="FFFFFF"/>
                </a:solidFill>
                <a:cs typeface="Arial" charset="0"/>
              </a:rPr>
              <a:t>Generator Fuel</a:t>
            </a:r>
          </a:p>
        </p:txBody>
      </p:sp>
      <p:sp>
        <p:nvSpPr>
          <p:cNvPr id="3" name="Rectangle 17"/>
          <p:cNvSpPr>
            <a:spLocks/>
          </p:cNvSpPr>
          <p:nvPr/>
        </p:nvSpPr>
        <p:spPr bwMode="auto">
          <a:xfrm>
            <a:off x="1062038" y="3405188"/>
            <a:ext cx="65532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a:spcBef>
                <a:spcPts val="1050"/>
              </a:spcBef>
            </a:pPr>
            <a:r>
              <a:rPr lang="en-US" dirty="0">
                <a:solidFill>
                  <a:schemeClr val="tx1"/>
                </a:solidFill>
                <a:cs typeface="Arial" charset="0"/>
              </a:rPr>
              <a:t>Emergency – curtail some services, discharge some </a:t>
            </a:r>
            <a:r>
              <a:rPr lang="en-US" dirty="0" smtClean="0">
                <a:solidFill>
                  <a:schemeClr val="tx1"/>
                </a:solidFill>
                <a:cs typeface="Arial" charset="0"/>
              </a:rPr>
              <a:t>patients</a:t>
            </a:r>
            <a:endParaRPr lang="en-US" dirty="0">
              <a:solidFill>
                <a:schemeClr val="tx1"/>
              </a:solidFill>
              <a:cs typeface="Arial" charset="0"/>
            </a:endParaRPr>
          </a:p>
        </p:txBody>
      </p:sp>
      <p:sp>
        <p:nvSpPr>
          <p:cNvPr id="87059" name="Rectangle 18"/>
          <p:cNvSpPr>
            <a:spLocks/>
          </p:cNvSpPr>
          <p:nvPr/>
        </p:nvSpPr>
        <p:spPr bwMode="auto">
          <a:xfrm>
            <a:off x="1042988" y="2944813"/>
            <a:ext cx="33909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a:spcBef>
                <a:spcPts val="1050"/>
              </a:spcBef>
            </a:pPr>
            <a:r>
              <a:rPr lang="en-US" dirty="0">
                <a:solidFill>
                  <a:srgbClr val="FFFFFF"/>
                </a:solidFill>
                <a:cs typeface="Arial" charset="0"/>
              </a:rPr>
              <a:t>Normal – </a:t>
            </a:r>
            <a:r>
              <a:rPr lang="en-US" b="1" dirty="0">
                <a:solidFill>
                  <a:srgbClr val="FFFFFF"/>
                </a:solidFill>
                <a:cs typeface="Arial" charset="0"/>
              </a:rPr>
              <a:t>Clinical Supplies</a:t>
            </a:r>
          </a:p>
        </p:txBody>
      </p:sp>
      <p:sp>
        <p:nvSpPr>
          <p:cNvPr id="87060" name="Rectangle 19"/>
          <p:cNvSpPr>
            <a:spLocks/>
          </p:cNvSpPr>
          <p:nvPr/>
        </p:nvSpPr>
        <p:spPr bwMode="auto">
          <a:xfrm>
            <a:off x="1101725" y="4351338"/>
            <a:ext cx="299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a:spcBef>
                <a:spcPts val="1050"/>
              </a:spcBef>
            </a:pPr>
            <a:r>
              <a:rPr lang="en-US" dirty="0">
                <a:solidFill>
                  <a:srgbClr val="FFFFFF"/>
                </a:solidFill>
                <a:cs typeface="Arial" charset="0"/>
              </a:rPr>
              <a:t>Normal – </a:t>
            </a:r>
            <a:r>
              <a:rPr lang="en-US" b="1" dirty="0">
                <a:solidFill>
                  <a:srgbClr val="FFFFFF"/>
                </a:solidFill>
                <a:cs typeface="Arial" charset="0"/>
              </a:rPr>
              <a:t>Water (Sanitary)</a:t>
            </a:r>
          </a:p>
        </p:txBody>
      </p:sp>
      <p:sp>
        <p:nvSpPr>
          <p:cNvPr id="4" name="Rectangle 20"/>
          <p:cNvSpPr>
            <a:spLocks/>
          </p:cNvSpPr>
          <p:nvPr/>
        </p:nvSpPr>
        <p:spPr bwMode="auto">
          <a:xfrm>
            <a:off x="1062038" y="4813301"/>
            <a:ext cx="6553200" cy="54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a:spcBef>
                <a:spcPts val="1050"/>
              </a:spcBef>
            </a:pPr>
            <a:r>
              <a:rPr lang="en-US" dirty="0">
                <a:solidFill>
                  <a:schemeClr val="tx1"/>
                </a:solidFill>
                <a:cs typeface="Arial" charset="0"/>
              </a:rPr>
              <a:t>Emergency – sponge baths, …….</a:t>
            </a:r>
          </a:p>
        </p:txBody>
      </p:sp>
      <p:sp>
        <p:nvSpPr>
          <p:cNvPr id="87061" name="Rectangle 21"/>
          <p:cNvSpPr>
            <a:spLocks/>
          </p:cNvSpPr>
          <p:nvPr/>
        </p:nvSpPr>
        <p:spPr bwMode="auto">
          <a:xfrm>
            <a:off x="1119188" y="1939925"/>
            <a:ext cx="4989512" cy="725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a:r>
              <a:rPr lang="en-US" dirty="0">
                <a:solidFill>
                  <a:schemeClr val="tx1"/>
                </a:solidFill>
                <a:cs typeface="Arial" charset="0"/>
              </a:rPr>
              <a:t>Emergency </a:t>
            </a:r>
            <a:r>
              <a:rPr lang="en-US" dirty="0">
                <a:cs typeface="Arial" charset="0"/>
              </a:rPr>
              <a:t>–shut down </a:t>
            </a:r>
            <a:r>
              <a:rPr lang="en-US" dirty="0" smtClean="0">
                <a:cs typeface="Arial" charset="0"/>
              </a:rPr>
              <a:t>floors</a:t>
            </a:r>
            <a:r>
              <a:rPr lang="en-US" dirty="0">
                <a:cs typeface="Arial" charset="0"/>
              </a:rPr>
              <a:t>, </a:t>
            </a:r>
            <a:r>
              <a:rPr lang="en-US" dirty="0" smtClean="0">
                <a:cs typeface="Arial" charset="0"/>
              </a:rPr>
              <a:t>cancel </a:t>
            </a:r>
            <a:r>
              <a:rPr lang="en-US" dirty="0" smtClean="0">
                <a:solidFill>
                  <a:schemeClr val="tx1"/>
                </a:solidFill>
                <a:cs typeface="Arial" charset="0"/>
              </a:rPr>
              <a:t>elective surgeries, close </a:t>
            </a:r>
            <a:r>
              <a:rPr lang="en-US" dirty="0">
                <a:solidFill>
                  <a:schemeClr val="tx1"/>
                </a:solidFill>
                <a:cs typeface="Arial" charset="0"/>
              </a:rPr>
              <a:t>non-essential buildings, etc.</a:t>
            </a:r>
          </a:p>
        </p:txBody>
      </p:sp>
      <p:sp>
        <p:nvSpPr>
          <p:cNvPr id="87063" name="Line 22"/>
          <p:cNvSpPr>
            <a:spLocks noChangeShapeType="1"/>
          </p:cNvSpPr>
          <p:nvPr/>
        </p:nvSpPr>
        <p:spPr bwMode="auto">
          <a:xfrm rot="10800000" flipH="1">
            <a:off x="2671763" y="5440363"/>
            <a:ext cx="1587" cy="2190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7064" name="Line 23"/>
          <p:cNvSpPr>
            <a:spLocks noChangeShapeType="1"/>
          </p:cNvSpPr>
          <p:nvPr/>
        </p:nvSpPr>
        <p:spPr bwMode="auto">
          <a:xfrm rot="10800000" flipH="1">
            <a:off x="6022975" y="5424488"/>
            <a:ext cx="1588" cy="2190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7065" name="Line 24"/>
          <p:cNvSpPr>
            <a:spLocks noChangeShapeType="1"/>
          </p:cNvSpPr>
          <p:nvPr/>
        </p:nvSpPr>
        <p:spPr bwMode="auto">
          <a:xfrm rot="10800000" flipH="1">
            <a:off x="7750175" y="5426075"/>
            <a:ext cx="1588" cy="2190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 name="AutoShape 25"/>
          <p:cNvSpPr>
            <a:spLocks/>
          </p:cNvSpPr>
          <p:nvPr/>
        </p:nvSpPr>
        <p:spPr bwMode="auto">
          <a:xfrm>
            <a:off x="6121400" y="1739900"/>
            <a:ext cx="2819400" cy="1028700"/>
          </a:xfrm>
          <a:prstGeom prst="rightArrow">
            <a:avLst>
              <a:gd name="adj1" fmla="val 50000"/>
              <a:gd name="adj2" fmla="val 50001"/>
            </a:avLst>
          </a:prstGeom>
          <a:solidFill>
            <a:srgbClr val="FF0000">
              <a:alpha val="49803"/>
            </a:srgbClr>
          </a:solidFill>
          <a:ln w="9525">
            <a:solidFill>
              <a:srgbClr val="B3B3B3"/>
            </a:solidFill>
            <a:round/>
            <a:headEnd/>
            <a:tailEnd/>
          </a:ln>
        </p:spPr>
        <p:txBody>
          <a:bodyPr lIns="0" tIns="0" rIns="0" bIns="0" anchor="ctr"/>
          <a:lstStyle/>
          <a:p>
            <a:pPr algn="ctr"/>
            <a:r>
              <a:rPr lang="en-US" sz="2400" dirty="0" smtClean="0"/>
              <a:t>Alternate Site</a:t>
            </a:r>
            <a:endParaRPr lang="en-US" sz="2400" dirty="0"/>
          </a:p>
        </p:txBody>
      </p:sp>
      <p:sp>
        <p:nvSpPr>
          <p:cNvPr id="6" name="Title 5"/>
          <p:cNvSpPr>
            <a:spLocks noGrp="1"/>
          </p:cNvSpPr>
          <p:nvPr>
            <p:ph type="title"/>
          </p:nvPr>
        </p:nvSpPr>
        <p:spPr>
          <a:xfrm>
            <a:off x="963613" y="723901"/>
            <a:ext cx="7734300" cy="563562"/>
          </a:xfrm>
        </p:spPr>
        <p:style>
          <a:lnRef idx="1">
            <a:schemeClr val="dk1"/>
          </a:lnRef>
          <a:fillRef idx="2">
            <a:schemeClr val="dk1"/>
          </a:fillRef>
          <a:effectRef idx="1">
            <a:schemeClr val="dk1"/>
          </a:effectRef>
          <a:fontRef idx="minor">
            <a:schemeClr val="dk1"/>
          </a:fontRef>
        </p:style>
        <p:txBody>
          <a:bodyPr>
            <a:noAutofit/>
          </a:bodyPr>
          <a:lstStyle/>
          <a:p>
            <a:r>
              <a:rPr lang="en-US" sz="2400" dirty="0" smtClean="0"/>
              <a:t>Continuity </a:t>
            </a:r>
            <a:r>
              <a:rPr lang="en-US" sz="2400" dirty="0"/>
              <a:t>S</a:t>
            </a:r>
            <a:r>
              <a:rPr lang="en-US" sz="2400" dirty="0" smtClean="0"/>
              <a:t>trategies</a:t>
            </a:r>
            <a:endParaRPr lang="en-US" sz="2400" dirty="0"/>
          </a:p>
        </p:txBody>
      </p:sp>
      <p:sp>
        <p:nvSpPr>
          <p:cNvPr id="30"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Open Sans"/>
                <a:cs typeface="Open Sans"/>
              </a:defRPr>
            </a:lvl1pPr>
          </a:lstStyle>
          <a:p>
            <a:r>
              <a:rPr lang="en-US" dirty="0" err="1" smtClean="0"/>
              <a:t>www.wakefieldbrunswick.com</a:t>
            </a:r>
            <a:endParaRPr lang="en-US" dirty="0"/>
          </a:p>
        </p:txBody>
      </p:sp>
      <p:sp>
        <p:nvSpPr>
          <p:cNvPr id="31"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100">
                <a:solidFill>
                  <a:schemeClr val="tx1">
                    <a:tint val="75000"/>
                  </a:schemeClr>
                </a:solidFill>
                <a:latin typeface="Open Sans"/>
                <a:cs typeface="Open Sans"/>
              </a:defRPr>
            </a:lvl1pPr>
          </a:lstStyle>
          <a:p>
            <a:fld id="{093CB035-3BB7-AD43-BE7C-B33438FBBAB5}" type="slidenum">
              <a:rPr lang="en-US" smtClean="0"/>
              <a:pPr/>
              <a:t>86</a:t>
            </a:fld>
            <a:endParaRPr lang="en-US"/>
          </a:p>
        </p:txBody>
      </p:sp>
    </p:spTree>
    <p:extLst>
      <p:ext uri="{BB962C8B-B14F-4D97-AF65-F5344CB8AC3E}">
        <p14:creationId xmlns:p14="http://schemas.microsoft.com/office/powerpoint/2010/main" val="133733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7053"/>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1"/>
                                  </p:stCondLst>
                                  <p:childTnLst>
                                    <p:set>
                                      <p:cBhvr>
                                        <p:cTn id="9" dur="1" fill="hold">
                                          <p:stCondLst>
                                            <p:cond delay="499"/>
                                          </p:stCondLst>
                                        </p:cTn>
                                        <p:tgtEl>
                                          <p:spTgt spid="87061"/>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2"/>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1"/>
                                  </p:stCondLst>
                                  <p:childTnLst>
                                    <p:set>
                                      <p:cBhvr>
                                        <p:cTn id="16" dur="1" fill="hold">
                                          <p:stCondLst>
                                            <p:cond delay="499"/>
                                          </p:stCondLst>
                                        </p:cTn>
                                        <p:tgtEl>
                                          <p:spTgt spid="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87054"/>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grpId="0" nodeType="afterEffect">
                                  <p:stCondLst>
                                    <p:cond delay="1"/>
                                  </p:stCondLst>
                                  <p:childTnLst>
                                    <p:set>
                                      <p:cBhvr>
                                        <p:cTn id="23" dur="1" fill="hold">
                                          <p:stCondLst>
                                            <p:cond delay="499"/>
                                          </p:stCondLst>
                                        </p:cTn>
                                        <p:tgtEl>
                                          <p:spTgt spid="4"/>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ppt_x</p:attrName>
                                        </p:attrNameLst>
                                      </p:cBhvr>
                                      <p:tavLst>
                                        <p:tav tm="0">
                                          <p:val>
                                            <p:strVal val="#ppt_x-#ppt_w/2"/>
                                          </p:val>
                                        </p:tav>
                                        <p:tav tm="100000">
                                          <p:val>
                                            <p:strVal val="#ppt_x"/>
                                          </p:val>
                                        </p:tav>
                                      </p:tavLst>
                                    </p:anim>
                                    <p:anim calcmode="lin" valueType="num">
                                      <p:cBhvr>
                                        <p:cTn id="29" dur="500" fill="hold"/>
                                        <p:tgtEl>
                                          <p:spTgt spid="5"/>
                                        </p:tgtEl>
                                        <p:attrNameLst>
                                          <p:attrName>ppt_y</p:attrName>
                                        </p:attrNameLst>
                                      </p:cBhvr>
                                      <p:tavLst>
                                        <p:tav tm="0">
                                          <p:val>
                                            <p:strVal val="#ppt_y"/>
                                          </p:val>
                                        </p:tav>
                                        <p:tav tm="100000">
                                          <p:val>
                                            <p:strVal val="#ppt_y"/>
                                          </p:val>
                                        </p:tav>
                                      </p:tavLst>
                                    </p:anim>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7053" grpId="0" animBg="1"/>
      <p:bldP spid="87054" grpId="0" animBg="1"/>
      <p:bldP spid="3" grpId="0" autoUpdateAnimBg="0"/>
      <p:bldP spid="4" grpId="0" autoUpdateAnimBg="0"/>
      <p:bldP spid="87061" grpId="0" autoUpdateAnimBg="0"/>
      <p:bldP spid="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www.wakefieldbrunswick.com</a:t>
            </a:r>
            <a:endParaRPr lang="en-US" dirty="0"/>
          </a:p>
        </p:txBody>
      </p:sp>
      <p:sp>
        <p:nvSpPr>
          <p:cNvPr id="4" name="Slide Number Placeholder 3"/>
          <p:cNvSpPr>
            <a:spLocks noGrp="1"/>
          </p:cNvSpPr>
          <p:nvPr>
            <p:ph type="sldNum" sz="quarter" idx="11"/>
          </p:nvPr>
        </p:nvSpPr>
        <p:spPr/>
        <p:txBody>
          <a:bodyPr/>
          <a:lstStyle/>
          <a:p>
            <a:fld id="{093CB035-3BB7-AD43-BE7C-B33438FBBAB5}" type="slidenum">
              <a:rPr lang="en-US" smtClean="0"/>
              <a:pPr/>
              <a:t>87</a:t>
            </a:fld>
            <a:endParaRPr lang="en-US"/>
          </a:p>
        </p:txBody>
      </p:sp>
      <p:sp>
        <p:nvSpPr>
          <p:cNvPr id="11" name="Content Placeholder 5"/>
          <p:cNvSpPr txBox="1">
            <a:spLocks/>
          </p:cNvSpPr>
          <p:nvPr/>
        </p:nvSpPr>
        <p:spPr>
          <a:xfrm>
            <a:off x="457200" y="1795752"/>
            <a:ext cx="8229599" cy="4028886"/>
          </a:xfrm>
          <a:prstGeom prst="rect">
            <a:avLst/>
          </a:prstGeom>
        </p:spPr>
        <p:txBody>
          <a:bodyPr>
            <a:normAutofit/>
          </a:bodyPr>
          <a:lstStyle>
            <a:lvl1pPr marL="0" indent="0" algn="l" defTabSz="457200" rtl="0" eaLnBrk="1" latinLnBrk="0" hangingPunct="1">
              <a:spcBef>
                <a:spcPct val="20000"/>
              </a:spcBef>
              <a:buFont typeface="Arial"/>
              <a:buNone/>
              <a:defRPr sz="3200" b="0" i="0" kern="1200">
                <a:solidFill>
                  <a:srgbClr val="535357"/>
                </a:solidFill>
                <a:latin typeface="Open Sans"/>
                <a:ea typeface="+mn-ea"/>
                <a:cs typeface="Open Sans"/>
              </a:defRPr>
            </a:lvl1pPr>
            <a:lvl2pPr marL="914400" indent="-457200" algn="l" defTabSz="457200" rtl="0" eaLnBrk="1" latinLnBrk="0" hangingPunct="1">
              <a:spcBef>
                <a:spcPct val="20000"/>
              </a:spcBef>
              <a:buFont typeface="Wingdings" charset="2"/>
              <a:buChar char="§"/>
              <a:defRPr sz="2800" b="0" i="0" kern="1200">
                <a:solidFill>
                  <a:srgbClr val="535357"/>
                </a:solidFill>
                <a:latin typeface="Open Sans"/>
                <a:ea typeface="+mn-ea"/>
                <a:cs typeface="Open Sans"/>
              </a:defRPr>
            </a:lvl2pPr>
            <a:lvl3pPr marL="1257300" indent="-342900" algn="l" defTabSz="457200" rtl="0" eaLnBrk="1" latinLnBrk="0" hangingPunct="1">
              <a:spcBef>
                <a:spcPct val="20000"/>
              </a:spcBef>
              <a:buFont typeface="Wingdings" charset="2"/>
              <a:buChar char="§"/>
              <a:defRPr sz="2400" b="0" i="0" kern="1200">
                <a:solidFill>
                  <a:srgbClr val="535357"/>
                </a:solidFill>
                <a:latin typeface="Open Sans"/>
                <a:ea typeface="+mn-ea"/>
                <a:cs typeface="Open Sans"/>
              </a:defRPr>
            </a:lvl3pPr>
            <a:lvl4pPr marL="1714500" indent="-342900" algn="l" defTabSz="457200" rtl="0" eaLnBrk="1" latinLnBrk="0" hangingPunct="1">
              <a:spcBef>
                <a:spcPct val="20000"/>
              </a:spcBef>
              <a:buFont typeface="Wingdings" charset="2"/>
              <a:buChar char="§"/>
              <a:defRPr sz="2000" b="0" i="0" kern="1200">
                <a:solidFill>
                  <a:srgbClr val="535357"/>
                </a:solidFill>
                <a:latin typeface="Open Sans"/>
                <a:ea typeface="+mn-ea"/>
                <a:cs typeface="Open Sans"/>
              </a:defRPr>
            </a:lvl4pPr>
            <a:lvl5pPr marL="2171700" indent="-342900" algn="l" defTabSz="457200" rtl="0" eaLnBrk="1" latinLnBrk="0" hangingPunct="1">
              <a:spcBef>
                <a:spcPct val="20000"/>
              </a:spcBef>
              <a:buFont typeface="Wingdings" charset="2"/>
              <a:buChar char="§"/>
              <a:defRPr sz="2000" b="0" i="0" kern="1200">
                <a:solidFill>
                  <a:srgbClr val="535357"/>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ct val="50000"/>
              </a:spcBef>
              <a:spcAft>
                <a:spcPct val="55000"/>
              </a:spcAft>
              <a:defRPr/>
            </a:pPr>
            <a:endParaRPr lang="en-US" sz="3600" dirty="0" smtClean="0"/>
          </a:p>
          <a:p>
            <a:pPr marL="571500" indent="-571500">
              <a:lnSpc>
                <a:spcPct val="120000"/>
              </a:lnSpc>
              <a:spcBef>
                <a:spcPct val="50000"/>
              </a:spcBef>
              <a:spcAft>
                <a:spcPct val="55000"/>
              </a:spcAft>
              <a:buFont typeface="Wingdings" charset="2"/>
              <a:buChar char="ü"/>
              <a:defRPr/>
            </a:pPr>
            <a:endParaRPr lang="en-US" sz="3600" dirty="0" smtClean="0"/>
          </a:p>
          <a:p>
            <a:pPr marL="685800" indent="-685800">
              <a:buFont typeface="Wingdings" charset="2"/>
              <a:buChar char="ü"/>
            </a:pPr>
            <a:endParaRPr lang="en-US" sz="4800" dirty="0"/>
          </a:p>
        </p:txBody>
      </p:sp>
      <p:sp>
        <p:nvSpPr>
          <p:cNvPr id="14" name="Rectangle 13"/>
          <p:cNvSpPr/>
          <p:nvPr/>
        </p:nvSpPr>
        <p:spPr>
          <a:xfrm>
            <a:off x="3161363" y="1795752"/>
            <a:ext cx="2898049" cy="42707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342900" lvl="0" indent="-342900">
              <a:buFont typeface="Wingdings" charset="2"/>
              <a:buChar char="ü"/>
            </a:pPr>
            <a:endParaRPr lang="en-US" dirty="0" smtClean="0">
              <a:solidFill>
                <a:srgbClr val="FFFFFF"/>
              </a:solidFill>
              <a:latin typeface="Open Sans"/>
              <a:cs typeface="Open Sans"/>
            </a:endParaRPr>
          </a:p>
          <a:p>
            <a:pPr marL="342900" lvl="0" indent="-342900">
              <a:buFont typeface="Wingdings" charset="2"/>
              <a:buChar char="ü"/>
            </a:pPr>
            <a:endParaRPr lang="en-US" dirty="0">
              <a:solidFill>
                <a:srgbClr val="FFFFFF"/>
              </a:solidFill>
              <a:latin typeface="Open Sans"/>
              <a:cs typeface="Open Sans"/>
            </a:endParaRPr>
          </a:p>
          <a:p>
            <a:pPr marL="285750" lvl="0" indent="-285750">
              <a:buFont typeface="Wingdings" charset="2"/>
              <a:buChar char="ü"/>
            </a:pPr>
            <a:r>
              <a:rPr lang="en-US" dirty="0" smtClean="0">
                <a:solidFill>
                  <a:srgbClr val="FFFFFF"/>
                </a:solidFill>
                <a:latin typeface="Open Sans"/>
                <a:cs typeface="Open Sans"/>
              </a:rPr>
              <a:t>Supply </a:t>
            </a:r>
            <a:r>
              <a:rPr lang="en-US" dirty="0">
                <a:solidFill>
                  <a:srgbClr val="FFFFFF"/>
                </a:solidFill>
                <a:latin typeface="Open Sans"/>
                <a:cs typeface="Open Sans"/>
              </a:rPr>
              <a:t>Chain:  Understand what is on-hand for critical supplies and plan for interruption of </a:t>
            </a:r>
            <a:r>
              <a:rPr lang="en-US" dirty="0" smtClean="0">
                <a:solidFill>
                  <a:srgbClr val="FFFFFF"/>
                </a:solidFill>
                <a:latin typeface="Open Sans"/>
                <a:cs typeface="Open Sans"/>
              </a:rPr>
              <a:t>deliveries</a:t>
            </a:r>
          </a:p>
          <a:p>
            <a:pPr marL="285750" lvl="0" indent="-285750">
              <a:buFont typeface="Wingdings" charset="2"/>
              <a:buChar char="ü"/>
            </a:pPr>
            <a:r>
              <a:rPr lang="en-US" dirty="0" smtClean="0">
                <a:solidFill>
                  <a:srgbClr val="FFFFFF"/>
                </a:solidFill>
                <a:latin typeface="Open Sans"/>
                <a:cs typeface="Open Sans"/>
              </a:rPr>
              <a:t>Support </a:t>
            </a:r>
            <a:r>
              <a:rPr lang="en-US" dirty="0">
                <a:solidFill>
                  <a:srgbClr val="FFFFFF"/>
                </a:solidFill>
                <a:latin typeface="Open Sans"/>
                <a:cs typeface="Open Sans"/>
              </a:rPr>
              <a:t>Services:  Non perishable food that can be prepared in a powerless </a:t>
            </a:r>
            <a:r>
              <a:rPr lang="en-US" dirty="0" smtClean="0">
                <a:solidFill>
                  <a:srgbClr val="FFFFFF"/>
                </a:solidFill>
                <a:latin typeface="Open Sans"/>
                <a:cs typeface="Open Sans"/>
              </a:rPr>
              <a:t>kitchen</a:t>
            </a:r>
          </a:p>
          <a:p>
            <a:pPr marL="342900" lvl="0" indent="-342900">
              <a:buFont typeface="Wingdings" charset="2"/>
              <a:buChar char="ü"/>
            </a:pPr>
            <a:endParaRPr lang="en-US" dirty="0">
              <a:solidFill>
                <a:srgbClr val="FFFFFF"/>
              </a:solidFill>
              <a:latin typeface="Open Sans"/>
              <a:cs typeface="Open Sans"/>
            </a:endParaRPr>
          </a:p>
        </p:txBody>
      </p:sp>
      <p:sp>
        <p:nvSpPr>
          <p:cNvPr id="15" name="TextBox 14"/>
          <p:cNvSpPr txBox="1"/>
          <p:nvPr/>
        </p:nvSpPr>
        <p:spPr>
          <a:xfrm>
            <a:off x="3408455" y="2009531"/>
            <a:ext cx="2403864" cy="369332"/>
          </a:xfrm>
          <a:prstGeom prst="rect">
            <a:avLst/>
          </a:prstGeom>
          <a:noFill/>
        </p:spPr>
        <p:txBody>
          <a:bodyPr wrap="square" rtlCol="0">
            <a:spAutoFit/>
          </a:bodyPr>
          <a:lstStyle/>
          <a:p>
            <a:pPr algn="ctr"/>
            <a:r>
              <a:rPr lang="en-US" b="1" dirty="0" smtClean="0">
                <a:solidFill>
                  <a:schemeClr val="bg1"/>
                </a:solidFill>
                <a:latin typeface="Open Sans"/>
                <a:cs typeface="Open Sans"/>
              </a:rPr>
              <a:t>Process</a:t>
            </a:r>
            <a:endParaRPr lang="en-US" b="1" dirty="0">
              <a:solidFill>
                <a:schemeClr val="bg1"/>
              </a:solidFill>
              <a:latin typeface="Open Sans"/>
              <a:cs typeface="Open Sans"/>
            </a:endParaRPr>
          </a:p>
        </p:txBody>
      </p:sp>
      <p:sp>
        <p:nvSpPr>
          <p:cNvPr id="16" name="Rectangle 15"/>
          <p:cNvSpPr/>
          <p:nvPr/>
        </p:nvSpPr>
        <p:spPr>
          <a:xfrm>
            <a:off x="6174649" y="1795752"/>
            <a:ext cx="2898049" cy="42707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Wingdings" charset="2"/>
              <a:buChar char="ü"/>
            </a:pPr>
            <a:r>
              <a:rPr lang="en-US" dirty="0" smtClean="0">
                <a:solidFill>
                  <a:srgbClr val="FFFFFF"/>
                </a:solidFill>
                <a:latin typeface="Open Sans"/>
                <a:cs typeface="Open Sans"/>
              </a:rPr>
              <a:t>Utilities</a:t>
            </a:r>
            <a:r>
              <a:rPr lang="en-US" dirty="0">
                <a:solidFill>
                  <a:srgbClr val="FFFFFF"/>
                </a:solidFill>
                <a:latin typeface="Open Sans"/>
                <a:cs typeface="Open Sans"/>
              </a:rPr>
              <a:t>:  </a:t>
            </a:r>
            <a:r>
              <a:rPr lang="en-US" dirty="0" smtClean="0">
                <a:solidFill>
                  <a:srgbClr val="FFFFFF"/>
                </a:solidFill>
                <a:latin typeface="Open Sans"/>
                <a:cs typeface="Open Sans"/>
              </a:rPr>
              <a:t>Contingencies for continuation or rapid resumption of essential services: e.g. Water </a:t>
            </a:r>
            <a:r>
              <a:rPr lang="en-US" dirty="0">
                <a:solidFill>
                  <a:srgbClr val="FFFFFF"/>
                </a:solidFill>
                <a:latin typeface="Open Sans"/>
                <a:cs typeface="Open Sans"/>
              </a:rPr>
              <a:t>that can be treated (Wells, generators for the ability to pump water)</a:t>
            </a:r>
          </a:p>
        </p:txBody>
      </p:sp>
      <p:sp>
        <p:nvSpPr>
          <p:cNvPr id="17" name="TextBox 16"/>
          <p:cNvSpPr txBox="1"/>
          <p:nvPr/>
        </p:nvSpPr>
        <p:spPr>
          <a:xfrm>
            <a:off x="6421741" y="2009531"/>
            <a:ext cx="2403864" cy="369332"/>
          </a:xfrm>
          <a:prstGeom prst="rect">
            <a:avLst/>
          </a:prstGeom>
          <a:noFill/>
        </p:spPr>
        <p:txBody>
          <a:bodyPr wrap="square" rtlCol="0">
            <a:spAutoFit/>
          </a:bodyPr>
          <a:lstStyle/>
          <a:p>
            <a:pPr algn="ctr"/>
            <a:r>
              <a:rPr lang="en-US" b="1" dirty="0" smtClean="0">
                <a:solidFill>
                  <a:schemeClr val="bg1"/>
                </a:solidFill>
                <a:latin typeface="Open Sans"/>
                <a:cs typeface="Open Sans"/>
              </a:rPr>
              <a:t>Place</a:t>
            </a:r>
            <a:endParaRPr lang="en-US" b="1" dirty="0">
              <a:solidFill>
                <a:schemeClr val="bg1"/>
              </a:solidFill>
              <a:latin typeface="Open Sans"/>
              <a:cs typeface="Open Sans"/>
            </a:endParaRPr>
          </a:p>
        </p:txBody>
      </p:sp>
      <p:sp>
        <p:nvSpPr>
          <p:cNvPr id="19" name="Rectangle 18"/>
          <p:cNvSpPr/>
          <p:nvPr/>
        </p:nvSpPr>
        <p:spPr>
          <a:xfrm>
            <a:off x="158440" y="1795752"/>
            <a:ext cx="2898049" cy="42707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342900" lvl="0" indent="-342900">
              <a:buFont typeface="Wingdings" charset="2"/>
              <a:buChar char="ü"/>
            </a:pPr>
            <a:endParaRPr lang="en-US" dirty="0" smtClean="0">
              <a:solidFill>
                <a:srgbClr val="FFFFFF"/>
              </a:solidFill>
              <a:latin typeface="Open Sans"/>
              <a:cs typeface="Open Sans"/>
            </a:endParaRPr>
          </a:p>
          <a:p>
            <a:pPr marL="285750" lvl="0" indent="-285750">
              <a:buFont typeface="Wingdings" charset="2"/>
              <a:buChar char="ü"/>
            </a:pPr>
            <a:r>
              <a:rPr lang="en-US" dirty="0" smtClean="0">
                <a:solidFill>
                  <a:srgbClr val="FFFFFF"/>
                </a:solidFill>
                <a:latin typeface="Open Sans"/>
                <a:cs typeface="Open Sans"/>
              </a:rPr>
              <a:t>Staff </a:t>
            </a:r>
            <a:r>
              <a:rPr lang="en-US" dirty="0">
                <a:solidFill>
                  <a:srgbClr val="FFFFFF"/>
                </a:solidFill>
                <a:latin typeface="Open Sans"/>
                <a:cs typeface="Open Sans"/>
              </a:rPr>
              <a:t>Rotation: place focus on after the event</a:t>
            </a:r>
          </a:p>
          <a:p>
            <a:pPr marL="285750" lvl="0" indent="-285750">
              <a:buFont typeface="Wingdings" charset="2"/>
              <a:buChar char="ü"/>
            </a:pPr>
            <a:r>
              <a:rPr lang="en-US" dirty="0">
                <a:solidFill>
                  <a:srgbClr val="FFFFFF"/>
                </a:solidFill>
                <a:latin typeface="Open Sans"/>
                <a:ea typeface="ヒラギノ角ゴ ProN W3" charset="0"/>
                <a:cs typeface="Open Sans"/>
                <a:sym typeface="Calibri" charset="0"/>
              </a:rPr>
              <a:t>Procedures for the rapid recruitment and training</a:t>
            </a:r>
          </a:p>
          <a:p>
            <a:pPr marL="285750" lvl="0" indent="-285750">
              <a:buFont typeface="Wingdings" charset="2"/>
              <a:buChar char="ü"/>
            </a:pPr>
            <a:r>
              <a:rPr lang="en-US" dirty="0">
                <a:solidFill>
                  <a:srgbClr val="FFFFFF"/>
                </a:solidFill>
                <a:latin typeface="Open Sans"/>
                <a:ea typeface="ヒラギノ角ゴ ProN W3" charset="0"/>
                <a:cs typeface="Open Sans"/>
                <a:sym typeface="Calibri" charset="0"/>
              </a:rPr>
              <a:t>Policies for flexible worksite and flexible work hours</a:t>
            </a:r>
            <a:endParaRPr lang="en-US" dirty="0">
              <a:solidFill>
                <a:srgbClr val="FFFFFF"/>
              </a:solidFill>
              <a:latin typeface="Open Sans"/>
              <a:cs typeface="Open Sans"/>
              <a:sym typeface="Calibri" charset="0"/>
            </a:endParaRPr>
          </a:p>
          <a:p>
            <a:pPr marL="342900" lvl="0" indent="-342900">
              <a:buFont typeface="Wingdings" charset="2"/>
              <a:buChar char="ü"/>
            </a:pPr>
            <a:endParaRPr lang="en-US" dirty="0">
              <a:solidFill>
                <a:srgbClr val="FFFFFF"/>
              </a:solidFill>
              <a:latin typeface="Open Sans"/>
              <a:cs typeface="Open Sans"/>
            </a:endParaRPr>
          </a:p>
        </p:txBody>
      </p:sp>
      <p:sp>
        <p:nvSpPr>
          <p:cNvPr id="20" name="TextBox 19"/>
          <p:cNvSpPr txBox="1"/>
          <p:nvPr/>
        </p:nvSpPr>
        <p:spPr>
          <a:xfrm>
            <a:off x="405532" y="1969609"/>
            <a:ext cx="2403864" cy="369332"/>
          </a:xfrm>
          <a:prstGeom prst="rect">
            <a:avLst/>
          </a:prstGeom>
          <a:noFill/>
        </p:spPr>
        <p:txBody>
          <a:bodyPr wrap="square" rtlCol="0">
            <a:spAutoFit/>
          </a:bodyPr>
          <a:lstStyle/>
          <a:p>
            <a:pPr algn="ctr"/>
            <a:r>
              <a:rPr lang="en-US" b="1" dirty="0" smtClean="0">
                <a:solidFill>
                  <a:schemeClr val="bg1"/>
                </a:solidFill>
                <a:latin typeface="Open Sans"/>
                <a:cs typeface="Open Sans"/>
              </a:rPr>
              <a:t>People</a:t>
            </a:r>
            <a:endParaRPr lang="en-US" b="1" dirty="0">
              <a:solidFill>
                <a:schemeClr val="bg1"/>
              </a:solidFill>
              <a:latin typeface="Open Sans"/>
              <a:cs typeface="Open Sans"/>
            </a:endParaRPr>
          </a:p>
        </p:txBody>
      </p:sp>
      <p:sp>
        <p:nvSpPr>
          <p:cNvPr id="18" name="Title 2"/>
          <p:cNvSpPr>
            <a:spLocks noGrp="1"/>
          </p:cNvSpPr>
          <p:nvPr>
            <p:ph type="title"/>
          </p:nvPr>
        </p:nvSpPr>
        <p:spPr>
          <a:xfrm>
            <a:off x="457200" y="265591"/>
            <a:ext cx="8229600" cy="1143000"/>
          </a:xfrm>
        </p:spPr>
        <p:txBody>
          <a:bodyPr vert="horz" lIns="91440" tIns="45720" rIns="91440" bIns="45720" rtlCol="0" anchor="ctr">
            <a:normAutofit/>
          </a:bodyPr>
          <a:lstStyle/>
          <a:p>
            <a:r>
              <a:rPr lang="en-US" sz="3600" b="1" dirty="0"/>
              <a:t>Evaluate strategies</a:t>
            </a:r>
          </a:p>
        </p:txBody>
      </p:sp>
    </p:spTree>
    <p:extLst>
      <p:ext uri="{BB962C8B-B14F-4D97-AF65-F5344CB8AC3E}">
        <p14:creationId xmlns:p14="http://schemas.microsoft.com/office/powerpoint/2010/main" val="592092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dirty="0" smtClean="0"/>
              <a:t>www.wakefieldbrunswick.com</a:t>
            </a:r>
            <a:endParaRPr lang="en-US" dirty="0"/>
          </a:p>
        </p:txBody>
      </p:sp>
      <p:sp>
        <p:nvSpPr>
          <p:cNvPr id="13" name="Slide Number Placeholder 12"/>
          <p:cNvSpPr>
            <a:spLocks noGrp="1"/>
          </p:cNvSpPr>
          <p:nvPr>
            <p:ph type="sldNum" sz="quarter" idx="11"/>
          </p:nvPr>
        </p:nvSpPr>
        <p:spPr/>
        <p:txBody>
          <a:bodyPr/>
          <a:lstStyle/>
          <a:p>
            <a:fld id="{093CB035-3BB7-AD43-BE7C-B33438FBBAB5}" type="slidenum">
              <a:rPr lang="en-US" smtClean="0"/>
              <a:pPr/>
              <a:t>88</a:t>
            </a:fld>
            <a:endParaRPr lang="en-US" dirty="0"/>
          </a:p>
        </p:txBody>
      </p:sp>
      <p:sp>
        <p:nvSpPr>
          <p:cNvPr id="15" name="TextBox 14"/>
          <p:cNvSpPr txBox="1"/>
          <p:nvPr/>
        </p:nvSpPr>
        <p:spPr>
          <a:xfrm>
            <a:off x="457200" y="1408591"/>
            <a:ext cx="8229600" cy="4297330"/>
          </a:xfrm>
          <a:prstGeom prst="rect">
            <a:avLst/>
          </a:prstGeom>
          <a:noFill/>
        </p:spPr>
        <p:txBody>
          <a:bodyPr wrap="square" rtlCol="0">
            <a:spAutoFit/>
          </a:bodyPr>
          <a:lstStyle/>
          <a:p>
            <a:pPr marL="461963" indent="-461963">
              <a:lnSpc>
                <a:spcPct val="114000"/>
              </a:lnSpc>
              <a:spcBef>
                <a:spcPts val="600"/>
              </a:spcBef>
              <a:spcAft>
                <a:spcPts val="600"/>
              </a:spcAft>
              <a:buFont typeface="Wingdings" charset="2"/>
              <a:buChar char="q"/>
            </a:pPr>
            <a:r>
              <a:rPr lang="en-US" sz="2000" dirty="0" smtClean="0">
                <a:solidFill>
                  <a:srgbClr val="404040"/>
                </a:solidFill>
                <a:latin typeface="Open Sans"/>
                <a:cs typeface="Open Sans"/>
              </a:rPr>
              <a:t>Evaluate strategies for </a:t>
            </a:r>
            <a:r>
              <a:rPr lang="en-US" sz="2000" dirty="0">
                <a:solidFill>
                  <a:srgbClr val="404040"/>
                </a:solidFill>
                <a:latin typeface="Open Sans"/>
                <a:cs typeface="Open Sans"/>
              </a:rPr>
              <a:t>continuity of </a:t>
            </a:r>
            <a:r>
              <a:rPr lang="en-US" sz="2000" dirty="0" smtClean="0">
                <a:solidFill>
                  <a:srgbClr val="404040"/>
                </a:solidFill>
                <a:latin typeface="Open Sans"/>
                <a:cs typeface="Open Sans"/>
              </a:rPr>
              <a:t>operations in </a:t>
            </a:r>
            <a:r>
              <a:rPr lang="en-US" sz="2000" dirty="0">
                <a:solidFill>
                  <a:srgbClr val="404040"/>
                </a:solidFill>
                <a:latin typeface="Open Sans"/>
                <a:cs typeface="Open Sans"/>
              </a:rPr>
              <a:t>the event the primary location is unavailable</a:t>
            </a:r>
          </a:p>
          <a:p>
            <a:pPr marL="461963" indent="-461963">
              <a:lnSpc>
                <a:spcPct val="114000"/>
              </a:lnSpc>
              <a:spcBef>
                <a:spcPts val="600"/>
              </a:spcBef>
              <a:spcAft>
                <a:spcPts val="600"/>
              </a:spcAft>
              <a:buFont typeface="Wingdings" charset="2"/>
              <a:buChar char="q"/>
            </a:pPr>
            <a:r>
              <a:rPr lang="en-US" sz="2000" dirty="0">
                <a:solidFill>
                  <a:srgbClr val="404040"/>
                </a:solidFill>
                <a:latin typeface="Open Sans"/>
                <a:cs typeface="Open Sans"/>
              </a:rPr>
              <a:t>Alternate Location Considerations</a:t>
            </a:r>
          </a:p>
          <a:p>
            <a:pPr marL="803275" indent="-341313">
              <a:lnSpc>
                <a:spcPct val="113000"/>
              </a:lnSpc>
              <a:spcBef>
                <a:spcPts val="600"/>
              </a:spcBef>
              <a:spcAft>
                <a:spcPts val="600"/>
              </a:spcAft>
              <a:buFont typeface="Wingdings" charset="2"/>
              <a:buChar char="ü"/>
            </a:pPr>
            <a:r>
              <a:rPr lang="en-US" dirty="0">
                <a:solidFill>
                  <a:schemeClr val="tx1">
                    <a:lumMod val="75000"/>
                    <a:lumOff val="25000"/>
                  </a:schemeClr>
                </a:solidFill>
                <a:latin typeface="Open Sans"/>
              </a:rPr>
              <a:t>Align plans for relocation and continuity of essential clinical services with surge/expansion plans</a:t>
            </a:r>
          </a:p>
          <a:p>
            <a:pPr marL="803275" indent="-341313">
              <a:lnSpc>
                <a:spcPct val="113000"/>
              </a:lnSpc>
              <a:spcBef>
                <a:spcPts val="600"/>
              </a:spcBef>
              <a:spcAft>
                <a:spcPts val="600"/>
              </a:spcAft>
              <a:buFont typeface="Wingdings" charset="2"/>
              <a:buChar char="ü"/>
            </a:pPr>
            <a:r>
              <a:rPr lang="en-US" dirty="0">
                <a:solidFill>
                  <a:schemeClr val="tx1">
                    <a:lumMod val="75000"/>
                    <a:lumOff val="25000"/>
                  </a:schemeClr>
                </a:solidFill>
                <a:latin typeface="Open Sans"/>
              </a:rPr>
              <a:t>Include Business, Research and Ambulatory Services</a:t>
            </a:r>
          </a:p>
          <a:p>
            <a:pPr marL="461963" indent="-461963">
              <a:lnSpc>
                <a:spcPct val="114000"/>
              </a:lnSpc>
              <a:spcBef>
                <a:spcPts val="600"/>
              </a:spcBef>
              <a:spcAft>
                <a:spcPts val="600"/>
              </a:spcAft>
              <a:buFont typeface="Wingdings" charset="2"/>
              <a:buChar char="q"/>
            </a:pPr>
            <a:r>
              <a:rPr lang="en-US" sz="2000" dirty="0">
                <a:solidFill>
                  <a:srgbClr val="404040"/>
                </a:solidFill>
                <a:latin typeface="Open Sans"/>
                <a:cs typeface="Open Sans"/>
              </a:rPr>
              <a:t>Mobile Services Considerations </a:t>
            </a:r>
          </a:p>
          <a:p>
            <a:pPr marL="803275" lvl="1" indent="-341313">
              <a:lnSpc>
                <a:spcPct val="113000"/>
              </a:lnSpc>
              <a:spcBef>
                <a:spcPts val="600"/>
              </a:spcBef>
              <a:spcAft>
                <a:spcPts val="600"/>
              </a:spcAft>
              <a:buFont typeface="Wingdings" charset="2"/>
              <a:buChar char="ü"/>
            </a:pPr>
            <a:r>
              <a:rPr lang="en-US" dirty="0">
                <a:solidFill>
                  <a:schemeClr val="tx1">
                    <a:lumMod val="75000"/>
                    <a:lumOff val="25000"/>
                  </a:schemeClr>
                </a:solidFill>
                <a:latin typeface="Open Sans"/>
              </a:rPr>
              <a:t>Tent operations, </a:t>
            </a:r>
            <a:r>
              <a:rPr lang="en-US" dirty="0" smtClean="0">
                <a:solidFill>
                  <a:schemeClr val="tx1">
                    <a:lumMod val="75000"/>
                    <a:lumOff val="25000"/>
                  </a:schemeClr>
                </a:solidFill>
                <a:latin typeface="Open Sans"/>
              </a:rPr>
              <a:t>portable </a:t>
            </a:r>
            <a:r>
              <a:rPr lang="en-US" dirty="0">
                <a:solidFill>
                  <a:schemeClr val="tx1">
                    <a:lumMod val="75000"/>
                    <a:lumOff val="25000"/>
                  </a:schemeClr>
                </a:solidFill>
                <a:latin typeface="Open Sans"/>
              </a:rPr>
              <a:t>surgical units, kitchens, labs, diagnostic imaging units, pharmacy units, etc. </a:t>
            </a:r>
          </a:p>
          <a:p>
            <a:pPr marL="803275" lvl="1" indent="-341313">
              <a:lnSpc>
                <a:spcPct val="113000"/>
              </a:lnSpc>
              <a:spcBef>
                <a:spcPts val="600"/>
              </a:spcBef>
              <a:spcAft>
                <a:spcPts val="600"/>
              </a:spcAft>
              <a:buFont typeface="Wingdings" charset="2"/>
              <a:buChar char="ü"/>
            </a:pPr>
            <a:r>
              <a:rPr lang="en-US" dirty="0">
                <a:solidFill>
                  <a:schemeClr val="tx1">
                    <a:lumMod val="75000"/>
                    <a:lumOff val="25000"/>
                  </a:schemeClr>
                </a:solidFill>
                <a:latin typeface="Open Sans"/>
              </a:rPr>
              <a:t>S</a:t>
            </a:r>
            <a:r>
              <a:rPr lang="en-US" dirty="0" smtClean="0">
                <a:solidFill>
                  <a:schemeClr val="tx1">
                    <a:lumMod val="75000"/>
                    <a:lumOff val="25000"/>
                  </a:schemeClr>
                </a:solidFill>
                <a:latin typeface="Open Sans"/>
              </a:rPr>
              <a:t>upplies</a:t>
            </a:r>
            <a:r>
              <a:rPr lang="en-US" dirty="0">
                <a:solidFill>
                  <a:schemeClr val="tx1">
                    <a:lumMod val="75000"/>
                    <a:lumOff val="25000"/>
                  </a:schemeClr>
                </a:solidFill>
                <a:latin typeface="Open Sans"/>
              </a:rPr>
              <a:t>, security, water, medical air and technology are essential</a:t>
            </a:r>
          </a:p>
        </p:txBody>
      </p:sp>
      <p:sp>
        <p:nvSpPr>
          <p:cNvPr id="10" name="Title 2"/>
          <p:cNvSpPr>
            <a:spLocks noGrp="1"/>
          </p:cNvSpPr>
          <p:nvPr>
            <p:ph type="title"/>
          </p:nvPr>
        </p:nvSpPr>
        <p:spPr>
          <a:xfrm>
            <a:off x="457200" y="265591"/>
            <a:ext cx="8229600" cy="1143000"/>
          </a:xfrm>
        </p:spPr>
        <p:txBody>
          <a:bodyPr vert="horz" lIns="91440" tIns="45720" rIns="91440" bIns="45720" rtlCol="0" anchor="ctr">
            <a:normAutofit/>
          </a:bodyPr>
          <a:lstStyle/>
          <a:p>
            <a:r>
              <a:rPr lang="en-US" sz="3600" b="1" dirty="0"/>
              <a:t>Evaluate strategies</a:t>
            </a:r>
          </a:p>
        </p:txBody>
      </p:sp>
    </p:spTree>
    <p:extLst>
      <p:ext uri="{BB962C8B-B14F-4D97-AF65-F5344CB8AC3E}">
        <p14:creationId xmlns:p14="http://schemas.microsoft.com/office/powerpoint/2010/main" val="332535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smtClean="0"/>
              <a:t>www.wakefieldbrunswick.com</a:t>
            </a:r>
            <a:endParaRPr lang="en-US" dirty="0"/>
          </a:p>
        </p:txBody>
      </p:sp>
      <p:sp>
        <p:nvSpPr>
          <p:cNvPr id="13" name="Slide Number Placeholder 12"/>
          <p:cNvSpPr>
            <a:spLocks noGrp="1"/>
          </p:cNvSpPr>
          <p:nvPr>
            <p:ph type="sldNum" sz="quarter" idx="11"/>
          </p:nvPr>
        </p:nvSpPr>
        <p:spPr/>
        <p:txBody>
          <a:bodyPr/>
          <a:lstStyle/>
          <a:p>
            <a:fld id="{093CB035-3BB7-AD43-BE7C-B33438FBBAB5}" type="slidenum">
              <a:rPr lang="en-US" smtClean="0"/>
              <a:pPr/>
              <a:t>89</a:t>
            </a:fld>
            <a:endParaRPr lang="en-US"/>
          </a:p>
        </p:txBody>
      </p:sp>
      <p:sp>
        <p:nvSpPr>
          <p:cNvPr id="15" name="TextBox 14"/>
          <p:cNvSpPr txBox="1"/>
          <p:nvPr/>
        </p:nvSpPr>
        <p:spPr>
          <a:xfrm>
            <a:off x="457200" y="1807542"/>
            <a:ext cx="8229600" cy="1874359"/>
          </a:xfrm>
          <a:prstGeom prst="rect">
            <a:avLst/>
          </a:prstGeom>
          <a:noFill/>
        </p:spPr>
        <p:txBody>
          <a:bodyPr vert="horz" wrap="square" lIns="91440" tIns="45720" rIns="91440" bIns="45720" rtlCol="0">
            <a:spAutoFit/>
          </a:bodyPr>
          <a:lstStyle>
            <a:lvl1pPr marL="461963" indent="-461963">
              <a:spcBef>
                <a:spcPct val="20000"/>
              </a:spcBef>
              <a:spcAft>
                <a:spcPts val="1800"/>
              </a:spcAft>
              <a:buFont typeface="Wingdings" charset="2"/>
              <a:buChar char="q"/>
              <a:defRPr sz="2400" b="0" i="0">
                <a:solidFill>
                  <a:srgbClr val="535357"/>
                </a:solidFill>
                <a:latin typeface="Open Sans"/>
                <a:cs typeface="Open Sans"/>
              </a:defRPr>
            </a:lvl1pPr>
            <a:lvl2pPr marL="914400" indent="-457200">
              <a:spcBef>
                <a:spcPct val="20000"/>
              </a:spcBef>
              <a:buFont typeface="Wingdings" charset="2"/>
              <a:buChar char="§"/>
              <a:defRPr sz="2800" b="0" i="0">
                <a:solidFill>
                  <a:srgbClr val="535357"/>
                </a:solidFill>
                <a:latin typeface="Open Sans"/>
                <a:cs typeface="Open Sans"/>
              </a:defRPr>
            </a:lvl2pPr>
            <a:lvl3pPr marL="1257300" indent="-342900">
              <a:spcBef>
                <a:spcPct val="20000"/>
              </a:spcBef>
              <a:buFont typeface="Wingdings" charset="2"/>
              <a:buChar char="§"/>
              <a:defRPr sz="2400" b="0" i="0">
                <a:solidFill>
                  <a:srgbClr val="535357"/>
                </a:solidFill>
                <a:latin typeface="Open Sans"/>
                <a:cs typeface="Open Sans"/>
              </a:defRPr>
            </a:lvl3pPr>
            <a:lvl4pPr marL="1714500" indent="-342900">
              <a:spcBef>
                <a:spcPct val="20000"/>
              </a:spcBef>
              <a:buFont typeface="Wingdings" charset="2"/>
              <a:buChar char="§"/>
              <a:defRPr sz="2000" b="0" i="0">
                <a:solidFill>
                  <a:srgbClr val="535357"/>
                </a:solidFill>
                <a:latin typeface="Open Sans"/>
                <a:cs typeface="Open Sans"/>
              </a:defRPr>
            </a:lvl4pPr>
            <a:lvl5pPr marL="2171700" indent="-342900">
              <a:spcBef>
                <a:spcPct val="20000"/>
              </a:spcBef>
              <a:buFont typeface="Wingdings" charset="2"/>
              <a:buChar char="§"/>
              <a:defRPr sz="2000" b="0" i="0">
                <a:solidFill>
                  <a:srgbClr val="535357"/>
                </a:solidFill>
                <a:latin typeface="Open Sans"/>
                <a:cs typeface="Open Sans"/>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Solicit cost estimates for selected alternate site, mobile and disaster recovery strategies</a:t>
            </a:r>
          </a:p>
          <a:p>
            <a:r>
              <a:rPr lang="en-US" dirty="0"/>
              <a:t>Present recommended strategies and pricing options to governance group or steering committee for approval</a:t>
            </a:r>
          </a:p>
        </p:txBody>
      </p:sp>
      <p:sp>
        <p:nvSpPr>
          <p:cNvPr id="10" name="Title 2"/>
          <p:cNvSpPr>
            <a:spLocks noGrp="1"/>
          </p:cNvSpPr>
          <p:nvPr>
            <p:ph type="title"/>
          </p:nvPr>
        </p:nvSpPr>
        <p:spPr>
          <a:xfrm>
            <a:off x="457200" y="265591"/>
            <a:ext cx="8229600" cy="1143000"/>
          </a:xfrm>
        </p:spPr>
        <p:txBody>
          <a:bodyPr vert="horz" lIns="91440" tIns="45720" rIns="91440" bIns="45720" rtlCol="0" anchor="ctr">
            <a:normAutofit/>
          </a:bodyPr>
          <a:lstStyle/>
          <a:p>
            <a:r>
              <a:rPr lang="en-US" sz="3600" b="1" dirty="0"/>
              <a:t>Select and approve strategies</a:t>
            </a:r>
          </a:p>
        </p:txBody>
      </p:sp>
    </p:spTree>
    <p:extLst>
      <p:ext uri="{BB962C8B-B14F-4D97-AF65-F5344CB8AC3E}">
        <p14:creationId xmlns:p14="http://schemas.microsoft.com/office/powerpoint/2010/main" val="327422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3" name="TextBox 2"/>
          <p:cNvSpPr txBox="1"/>
          <p:nvPr/>
        </p:nvSpPr>
        <p:spPr>
          <a:xfrm>
            <a:off x="6801556" y="6488668"/>
            <a:ext cx="2342444" cy="307777"/>
          </a:xfrm>
          <a:prstGeom prst="rect">
            <a:avLst/>
          </a:prstGeom>
          <a:noFill/>
        </p:spPr>
        <p:txBody>
          <a:bodyPr wrap="square" rtlCol="0">
            <a:spAutoFit/>
          </a:bodyPr>
          <a:lstStyle/>
          <a:p>
            <a:r>
              <a:rPr lang="en-US" sz="1400" dirty="0" smtClean="0">
                <a:solidFill>
                  <a:schemeClr val="bg1"/>
                </a:solidFill>
              </a:rPr>
              <a:t>Photo:  Jennifer </a:t>
            </a:r>
            <a:r>
              <a:rPr lang="en-US" sz="1400" dirty="0" err="1" smtClean="0">
                <a:solidFill>
                  <a:schemeClr val="bg1"/>
                </a:solidFill>
              </a:rPr>
              <a:t>Hohn</a:t>
            </a:r>
            <a:endParaRPr lang="en-US" sz="1400" dirty="0">
              <a:solidFill>
                <a:schemeClr val="bg1"/>
              </a:solidFill>
            </a:endParaRPr>
          </a:p>
        </p:txBody>
      </p:sp>
    </p:spTree>
    <p:extLst>
      <p:ext uri="{BB962C8B-B14F-4D97-AF65-F5344CB8AC3E}">
        <p14:creationId xmlns:p14="http://schemas.microsoft.com/office/powerpoint/2010/main" val="119502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681" y="1698710"/>
            <a:ext cx="8229600" cy="4517264"/>
          </a:xfrm>
          <a:ln w="38100"/>
        </p:spPr>
        <p:style>
          <a:lnRef idx="2">
            <a:schemeClr val="accent1"/>
          </a:lnRef>
          <a:fillRef idx="1">
            <a:schemeClr val="lt1"/>
          </a:fillRef>
          <a:effectRef idx="0">
            <a:schemeClr val="accent1"/>
          </a:effectRef>
          <a:fontRef idx="minor">
            <a:schemeClr val="dk1"/>
          </a:fontRef>
        </p:style>
        <p:txBody>
          <a:bodyPr>
            <a:noAutofit/>
          </a:bodyPr>
          <a:lstStyle/>
          <a:p>
            <a:pPr marL="457200" algn="ctr">
              <a:spcBef>
                <a:spcPts val="0"/>
              </a:spcBef>
              <a:spcAft>
                <a:spcPts val="1200"/>
              </a:spcAft>
              <a:buSzPct val="150000"/>
            </a:pPr>
            <a:r>
              <a:rPr lang="en-US" sz="2800" b="1" dirty="0" smtClean="0">
                <a:solidFill>
                  <a:srgbClr val="17375E"/>
                </a:solidFill>
                <a:latin typeface="Open Sans Semibold"/>
              </a:rPr>
              <a:t>Identifying recovery strategies</a:t>
            </a:r>
          </a:p>
          <a:p>
            <a:pPr>
              <a:spcAft>
                <a:spcPts val="600"/>
              </a:spcAft>
            </a:pPr>
            <a:r>
              <a:rPr lang="en-US" sz="2000" dirty="0" smtClean="0">
                <a:solidFill>
                  <a:srgbClr val="17375E"/>
                </a:solidFill>
                <a:latin typeface="Open Sans"/>
                <a:cs typeface="Open Sans"/>
              </a:rPr>
              <a:t>Using the departments / functions identified in Exercises 6 &amp; 7, identify </a:t>
            </a:r>
            <a:r>
              <a:rPr lang="en-US" sz="2000" dirty="0">
                <a:solidFill>
                  <a:srgbClr val="17375E"/>
                </a:solidFill>
                <a:latin typeface="Open Sans"/>
                <a:cs typeface="Open Sans"/>
              </a:rPr>
              <a:t>high-level strategies you would </a:t>
            </a:r>
            <a:r>
              <a:rPr lang="en-US" sz="2000" dirty="0" smtClean="0">
                <a:solidFill>
                  <a:srgbClr val="17375E"/>
                </a:solidFill>
                <a:latin typeface="Open Sans"/>
                <a:cs typeface="Open Sans"/>
              </a:rPr>
              <a:t>implement </a:t>
            </a:r>
            <a:r>
              <a:rPr lang="en-US" sz="2000" dirty="0">
                <a:solidFill>
                  <a:srgbClr val="17375E"/>
                </a:solidFill>
                <a:latin typeface="Open Sans"/>
                <a:cs typeface="Open Sans"/>
              </a:rPr>
              <a:t>to recover </a:t>
            </a:r>
            <a:r>
              <a:rPr lang="en-US" sz="2000" dirty="0" smtClean="0">
                <a:solidFill>
                  <a:srgbClr val="17375E"/>
                </a:solidFill>
                <a:latin typeface="Open Sans"/>
                <a:cs typeface="Open Sans"/>
              </a:rPr>
              <a:t>essential functions/services </a:t>
            </a:r>
            <a:r>
              <a:rPr lang="en-US" sz="2000" dirty="0">
                <a:solidFill>
                  <a:srgbClr val="17375E"/>
                </a:solidFill>
                <a:latin typeface="Open Sans"/>
                <a:cs typeface="Open Sans"/>
              </a:rPr>
              <a:t>and maintain delivery of care/services if:</a:t>
            </a:r>
          </a:p>
          <a:p>
            <a:pPr marL="1036638" lvl="2">
              <a:spcBef>
                <a:spcPts val="0"/>
              </a:spcBef>
              <a:spcAft>
                <a:spcPts val="300"/>
              </a:spcAft>
              <a:buSzPct val="100000"/>
              <a:buFont typeface="+mj-lt"/>
              <a:buAutoNum type="arabicPeriod"/>
              <a:defRPr/>
            </a:pPr>
            <a:r>
              <a:rPr lang="en-US" sz="1800" dirty="0">
                <a:solidFill>
                  <a:srgbClr val="17375E"/>
                </a:solidFill>
                <a:latin typeface="Open Sans"/>
                <a:cs typeface="Open Sans"/>
              </a:rPr>
              <a:t>T</a:t>
            </a:r>
            <a:r>
              <a:rPr lang="en-US" sz="1800" dirty="0" smtClean="0">
                <a:solidFill>
                  <a:srgbClr val="17375E"/>
                </a:solidFill>
                <a:latin typeface="Open Sans"/>
                <a:cs typeface="Open Sans"/>
              </a:rPr>
              <a:t>he </a:t>
            </a:r>
            <a:r>
              <a:rPr lang="en-US" sz="1800" dirty="0">
                <a:solidFill>
                  <a:srgbClr val="17375E"/>
                </a:solidFill>
                <a:latin typeface="Open Sans"/>
                <a:cs typeface="Open Sans"/>
              </a:rPr>
              <a:t>primary place of operation is completely and/or partially unavailable</a:t>
            </a:r>
          </a:p>
          <a:p>
            <a:pPr marL="1036638" lvl="2">
              <a:spcBef>
                <a:spcPts val="0"/>
              </a:spcBef>
              <a:spcAft>
                <a:spcPts val="300"/>
              </a:spcAft>
              <a:buSzPct val="100000"/>
              <a:buFont typeface="+mj-lt"/>
              <a:buAutoNum type="arabicPeriod"/>
              <a:defRPr/>
            </a:pPr>
            <a:r>
              <a:rPr lang="en-US" sz="1800" dirty="0" smtClean="0">
                <a:solidFill>
                  <a:srgbClr val="17375E"/>
                </a:solidFill>
                <a:latin typeface="Open Sans"/>
                <a:cs typeface="Open Sans"/>
              </a:rPr>
              <a:t>Critical </a:t>
            </a:r>
            <a:r>
              <a:rPr lang="en-US" sz="1800" dirty="0">
                <a:solidFill>
                  <a:srgbClr val="17375E"/>
                </a:solidFill>
                <a:latin typeface="Open Sans"/>
                <a:cs typeface="Open Sans"/>
              </a:rPr>
              <a:t>supplies and equipment were lost/damaged (or the supply chain interrupted)</a:t>
            </a:r>
          </a:p>
          <a:p>
            <a:pPr marL="1036638" lvl="2">
              <a:spcBef>
                <a:spcPts val="0"/>
              </a:spcBef>
              <a:spcAft>
                <a:spcPts val="300"/>
              </a:spcAft>
              <a:buSzPct val="100000"/>
              <a:buFont typeface="+mj-lt"/>
              <a:buAutoNum type="arabicPeriod"/>
              <a:defRPr/>
            </a:pPr>
            <a:r>
              <a:rPr lang="en-US" sz="1800" dirty="0">
                <a:solidFill>
                  <a:srgbClr val="17375E"/>
                </a:solidFill>
                <a:latin typeface="Open Sans"/>
                <a:cs typeface="Open Sans"/>
              </a:rPr>
              <a:t>T</a:t>
            </a:r>
            <a:r>
              <a:rPr lang="en-US" sz="1800" dirty="0" smtClean="0">
                <a:solidFill>
                  <a:srgbClr val="17375E"/>
                </a:solidFill>
                <a:latin typeface="Open Sans"/>
                <a:cs typeface="Open Sans"/>
              </a:rPr>
              <a:t>he </a:t>
            </a:r>
            <a:r>
              <a:rPr lang="en-US" sz="1800" dirty="0">
                <a:solidFill>
                  <a:srgbClr val="17375E"/>
                </a:solidFill>
                <a:latin typeface="Open Sans"/>
                <a:cs typeface="Open Sans"/>
              </a:rPr>
              <a:t>IT systems were unavailable</a:t>
            </a:r>
          </a:p>
          <a:p>
            <a:pPr marL="350838">
              <a:spcBef>
                <a:spcPts val="600"/>
              </a:spcBef>
              <a:spcAft>
                <a:spcPts val="600"/>
              </a:spcAft>
              <a:defRPr/>
            </a:pPr>
            <a:r>
              <a:rPr lang="en-US" sz="1800" b="1" dirty="0" smtClean="0">
                <a:solidFill>
                  <a:srgbClr val="17375E"/>
                </a:solidFill>
                <a:latin typeface="Open Sans"/>
                <a:cs typeface="Open Sans"/>
              </a:rPr>
              <a:t>Example</a:t>
            </a:r>
            <a:r>
              <a:rPr lang="en-US" sz="1800" b="1" dirty="0">
                <a:solidFill>
                  <a:srgbClr val="17375E"/>
                </a:solidFill>
                <a:latin typeface="Open Sans"/>
                <a:cs typeface="Open Sans"/>
              </a:rPr>
              <a:t>: Radiology Department </a:t>
            </a:r>
          </a:p>
          <a:p>
            <a:pPr marL="1036638" lvl="2">
              <a:spcBef>
                <a:spcPts val="0"/>
              </a:spcBef>
              <a:spcAft>
                <a:spcPts val="300"/>
              </a:spcAft>
              <a:buSzPct val="150000"/>
              <a:buFont typeface="Wingdings" panose="05000000000000000000" pitchFamily="2" charset="2"/>
              <a:buChar char="§"/>
              <a:defRPr/>
            </a:pPr>
            <a:r>
              <a:rPr lang="en-US" sz="1800" dirty="0">
                <a:solidFill>
                  <a:srgbClr val="17375E"/>
                </a:solidFill>
                <a:latin typeface="Open Sans"/>
                <a:cs typeface="Open Sans"/>
              </a:rPr>
              <a:t>A</a:t>
            </a:r>
            <a:r>
              <a:rPr lang="en-US" sz="1800" dirty="0" smtClean="0">
                <a:solidFill>
                  <a:srgbClr val="17375E"/>
                </a:solidFill>
                <a:latin typeface="Open Sans"/>
                <a:cs typeface="Open Sans"/>
              </a:rPr>
              <a:t>gree upon / implement </a:t>
            </a:r>
            <a:r>
              <a:rPr lang="en-US" sz="1800" dirty="0">
                <a:solidFill>
                  <a:srgbClr val="17375E"/>
                </a:solidFill>
                <a:latin typeface="Open Sans"/>
                <a:cs typeface="Open Sans"/>
              </a:rPr>
              <a:t>accepted substitute imaging (X-ray vs. MRI</a:t>
            </a:r>
            <a:r>
              <a:rPr lang="en-US" sz="1800" dirty="0" smtClean="0">
                <a:solidFill>
                  <a:srgbClr val="17375E"/>
                </a:solidFill>
                <a:latin typeface="Open Sans"/>
                <a:cs typeface="Open Sans"/>
              </a:rPr>
              <a:t>) </a:t>
            </a:r>
            <a:endParaRPr lang="en-US" sz="1800" dirty="0">
              <a:solidFill>
                <a:srgbClr val="17375E"/>
              </a:solidFill>
              <a:latin typeface="Open Sans"/>
              <a:cs typeface="Open Sans"/>
            </a:endParaRPr>
          </a:p>
          <a:p>
            <a:pPr marL="1036638" lvl="2">
              <a:spcBef>
                <a:spcPts val="0"/>
              </a:spcBef>
              <a:spcAft>
                <a:spcPts val="300"/>
              </a:spcAft>
              <a:buSzPct val="150000"/>
              <a:buFont typeface="Wingdings" panose="05000000000000000000" pitchFamily="2" charset="2"/>
              <a:buChar char="§"/>
              <a:defRPr/>
            </a:pPr>
            <a:r>
              <a:rPr lang="en-US" sz="1800" dirty="0">
                <a:solidFill>
                  <a:srgbClr val="17375E"/>
                </a:solidFill>
                <a:latin typeface="Open Sans"/>
                <a:cs typeface="Open Sans"/>
              </a:rPr>
              <a:t>R</a:t>
            </a:r>
            <a:r>
              <a:rPr lang="en-US" sz="1800" dirty="0" smtClean="0">
                <a:solidFill>
                  <a:srgbClr val="17375E"/>
                </a:solidFill>
                <a:latin typeface="Open Sans"/>
                <a:cs typeface="Open Sans"/>
              </a:rPr>
              <a:t>edirect </a:t>
            </a:r>
            <a:r>
              <a:rPr lang="en-US" sz="1800" dirty="0">
                <a:solidFill>
                  <a:srgbClr val="17375E"/>
                </a:solidFill>
                <a:latin typeface="Open Sans"/>
                <a:cs typeface="Open Sans"/>
              </a:rPr>
              <a:t>to other “system” </a:t>
            </a:r>
            <a:r>
              <a:rPr lang="en-US" sz="1800" dirty="0" smtClean="0">
                <a:solidFill>
                  <a:srgbClr val="17375E"/>
                </a:solidFill>
                <a:latin typeface="Open Sans"/>
                <a:cs typeface="Open Sans"/>
              </a:rPr>
              <a:t>location </a:t>
            </a:r>
            <a:endParaRPr lang="en-US" sz="1800" dirty="0">
              <a:solidFill>
                <a:srgbClr val="17375E"/>
              </a:solidFill>
              <a:latin typeface="Open Sans"/>
              <a:cs typeface="Open Sans"/>
            </a:endParaRPr>
          </a:p>
          <a:p>
            <a:pPr marL="1036638" lvl="2">
              <a:spcBef>
                <a:spcPts val="0"/>
              </a:spcBef>
              <a:spcAft>
                <a:spcPts val="300"/>
              </a:spcAft>
              <a:buSzPct val="150000"/>
              <a:buFont typeface="Wingdings" panose="05000000000000000000" pitchFamily="2" charset="2"/>
              <a:buChar char="§"/>
              <a:defRPr/>
            </a:pPr>
            <a:r>
              <a:rPr lang="en-US" sz="1800" dirty="0">
                <a:solidFill>
                  <a:srgbClr val="17375E"/>
                </a:solidFill>
                <a:latin typeface="Open Sans"/>
                <a:cs typeface="Open Sans"/>
              </a:rPr>
              <a:t>O</a:t>
            </a:r>
            <a:r>
              <a:rPr lang="en-US" sz="1800" dirty="0" smtClean="0">
                <a:solidFill>
                  <a:srgbClr val="17375E"/>
                </a:solidFill>
                <a:latin typeface="Open Sans"/>
                <a:cs typeface="Open Sans"/>
              </a:rPr>
              <a:t>btain </a:t>
            </a:r>
            <a:r>
              <a:rPr lang="en-US" sz="1800" dirty="0">
                <a:solidFill>
                  <a:srgbClr val="17375E"/>
                </a:solidFill>
                <a:latin typeface="Open Sans"/>
                <a:cs typeface="Open Sans"/>
              </a:rPr>
              <a:t>mobile solution</a:t>
            </a:r>
          </a:p>
          <a:p>
            <a:pPr marL="0" indent="0">
              <a:lnSpc>
                <a:spcPct val="114000"/>
              </a:lnSpc>
              <a:spcBef>
                <a:spcPts val="0"/>
              </a:spcBef>
              <a:buNone/>
            </a:pPr>
            <a:endParaRPr lang="en-US" sz="2000" dirty="0" smtClean="0">
              <a:solidFill>
                <a:srgbClr val="17375E"/>
              </a:solidFill>
              <a:latin typeface="Open Sans"/>
              <a:cs typeface="Tw Cen MT"/>
            </a:endParaRPr>
          </a:p>
          <a:p>
            <a:pPr marL="0" indent="0">
              <a:lnSpc>
                <a:spcPct val="114000"/>
              </a:lnSpc>
              <a:spcBef>
                <a:spcPts val="0"/>
              </a:spcBef>
              <a:buNone/>
            </a:pPr>
            <a:endParaRPr lang="en-US" sz="2000" dirty="0">
              <a:solidFill>
                <a:srgbClr val="17375E"/>
              </a:solidFill>
              <a:latin typeface="Open Sans"/>
              <a:cs typeface="Tw Cen MT"/>
            </a:endParaRPr>
          </a:p>
          <a:p>
            <a:pPr marL="0" indent="0">
              <a:lnSpc>
                <a:spcPct val="114000"/>
              </a:lnSpc>
              <a:spcBef>
                <a:spcPts val="0"/>
              </a:spcBef>
              <a:buNone/>
            </a:pPr>
            <a:endParaRPr lang="en-US" sz="2000" dirty="0" smtClean="0">
              <a:solidFill>
                <a:srgbClr val="17375E"/>
              </a:solidFill>
              <a:latin typeface="Open Sans"/>
              <a:cs typeface="Tw Cen MT"/>
            </a:endParaRPr>
          </a:p>
          <a:p>
            <a:pPr>
              <a:lnSpc>
                <a:spcPct val="114000"/>
              </a:lnSpc>
              <a:spcBef>
                <a:spcPts val="0"/>
              </a:spcBef>
            </a:pPr>
            <a:endParaRPr lang="en-US" sz="2000" dirty="0">
              <a:solidFill>
                <a:srgbClr val="17375E"/>
              </a:solidFill>
              <a:latin typeface="Open Sans"/>
              <a:cs typeface="Tw Cen MT"/>
            </a:endParaRPr>
          </a:p>
          <a:p>
            <a:pPr>
              <a:lnSpc>
                <a:spcPct val="114000"/>
              </a:lnSpc>
              <a:spcBef>
                <a:spcPts val="0"/>
              </a:spcBef>
            </a:pPr>
            <a:endParaRPr lang="en-US" sz="2000" dirty="0" smtClean="0">
              <a:solidFill>
                <a:srgbClr val="17375E"/>
              </a:solidFill>
              <a:latin typeface="Open Sans"/>
              <a:cs typeface="Tw Cen MT"/>
            </a:endParaRPr>
          </a:p>
          <a:p>
            <a:pPr>
              <a:lnSpc>
                <a:spcPct val="114000"/>
              </a:lnSpc>
              <a:spcBef>
                <a:spcPts val="0"/>
              </a:spcBef>
            </a:pPr>
            <a:endParaRPr lang="en-US" sz="2000" dirty="0" smtClean="0">
              <a:solidFill>
                <a:srgbClr val="17375E"/>
              </a:solidFill>
              <a:latin typeface="Open Sans"/>
              <a:cs typeface="Tw Cen MT"/>
            </a:endParaRPr>
          </a:p>
          <a:p>
            <a:pPr>
              <a:lnSpc>
                <a:spcPct val="114000"/>
              </a:lnSpc>
              <a:spcBef>
                <a:spcPts val="0"/>
              </a:spcBef>
            </a:pPr>
            <a:endParaRPr lang="en-US" sz="2000" dirty="0">
              <a:solidFill>
                <a:srgbClr val="17375E"/>
              </a:solidFill>
              <a:latin typeface="Open Sans"/>
              <a:cs typeface="Tw Cen MT"/>
            </a:endParaRPr>
          </a:p>
        </p:txBody>
      </p:sp>
      <p:grpSp>
        <p:nvGrpSpPr>
          <p:cNvPr id="4" name="Group 3"/>
          <p:cNvGrpSpPr/>
          <p:nvPr/>
        </p:nvGrpSpPr>
        <p:grpSpPr>
          <a:xfrm>
            <a:off x="455563" y="277186"/>
            <a:ext cx="8237713" cy="1143002"/>
            <a:chOff x="455563" y="277186"/>
            <a:chExt cx="8237713" cy="1143002"/>
          </a:xfrm>
        </p:grpSpPr>
        <p:sp>
          <p:nvSpPr>
            <p:cNvPr id="5" name="Title 2"/>
            <p:cNvSpPr txBox="1">
              <a:spLocks/>
            </p:cNvSpPr>
            <p:nvPr/>
          </p:nvSpPr>
          <p:spPr>
            <a:xfrm>
              <a:off x="457200" y="277187"/>
              <a:ext cx="8229600" cy="1143000"/>
            </a:xfrm>
            <a:prstGeom prst="rect">
              <a:avLst/>
            </a:prstGeom>
            <a:solidFill>
              <a:schemeClr val="tx2">
                <a:lumMod val="40000"/>
                <a:lumOff val="60000"/>
              </a:scheme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rgbClr val="535357"/>
                  </a:solidFill>
                  <a:latin typeface="Open Sans Semibold"/>
                  <a:ea typeface="+mj-ea"/>
                  <a:cs typeface="Open Sans Semibold"/>
                </a:defRPr>
              </a:lvl1pPr>
            </a:lstStyle>
            <a:p>
              <a:pPr>
                <a:lnSpc>
                  <a:spcPct val="120000"/>
                </a:lnSpc>
                <a:spcAft>
                  <a:spcPts val="600"/>
                </a:spcAft>
                <a:defRPr/>
              </a:pPr>
              <a:r>
                <a:rPr lang="en-US" b="1" dirty="0" smtClean="0">
                  <a:solidFill>
                    <a:srgbClr val="444444"/>
                  </a:solidFill>
                </a:rPr>
                <a:t>Exercise - 8</a:t>
              </a:r>
              <a:endParaRPr lang="en-US" dirty="0"/>
            </a:p>
          </p:txBody>
        </p:sp>
        <p:pic>
          <p:nvPicPr>
            <p:cNvPr id="7" name="Picture 6"/>
            <p:cNvPicPr>
              <a:picLocks noChangeAspect="1"/>
            </p:cNvPicPr>
            <p:nvPr/>
          </p:nvPicPr>
          <p:blipFill rotWithShape="1">
            <a:blip r:embed="rId3"/>
            <a:srcRect t="9357" b="11306"/>
            <a:stretch/>
          </p:blipFill>
          <p:spPr>
            <a:xfrm>
              <a:off x="455563" y="277187"/>
              <a:ext cx="906305" cy="1143001"/>
            </a:xfrm>
            <a:prstGeom prst="rect">
              <a:avLst/>
            </a:prstGeom>
          </p:spPr>
        </p:pic>
        <p:pic>
          <p:nvPicPr>
            <p:cNvPr id="8" name="Picture 7"/>
            <p:cNvPicPr>
              <a:picLocks noChangeAspect="1"/>
            </p:cNvPicPr>
            <p:nvPr/>
          </p:nvPicPr>
          <p:blipFill rotWithShape="1">
            <a:blip r:embed="rId3"/>
            <a:srcRect t="9357" b="11306"/>
            <a:stretch/>
          </p:blipFill>
          <p:spPr>
            <a:xfrm>
              <a:off x="7786971" y="277186"/>
              <a:ext cx="906305" cy="1143001"/>
            </a:xfrm>
            <a:prstGeom prst="rect">
              <a:avLst/>
            </a:prstGeom>
          </p:spPr>
        </p:pic>
      </p:grpSp>
      <p:sp>
        <p:nvSpPr>
          <p:cNvPr id="10"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Open Sans"/>
                <a:cs typeface="Open Sans"/>
              </a:defRPr>
            </a:lvl1pPr>
          </a:lstStyle>
          <a:p>
            <a:r>
              <a:rPr lang="en-US" dirty="0" err="1" smtClean="0"/>
              <a:t>www.wakefieldbrunswick.com</a:t>
            </a:r>
            <a:endParaRPr lang="en-US" dirty="0"/>
          </a:p>
        </p:txBody>
      </p:sp>
      <p:sp>
        <p:nvSpPr>
          <p:cNvPr id="11"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100">
                <a:solidFill>
                  <a:schemeClr val="tx1">
                    <a:tint val="75000"/>
                  </a:schemeClr>
                </a:solidFill>
                <a:latin typeface="Open Sans"/>
                <a:cs typeface="Open Sans"/>
              </a:defRPr>
            </a:lvl1pPr>
          </a:lstStyle>
          <a:p>
            <a:fld id="{093CB035-3BB7-AD43-BE7C-B33438FBBAB5}" type="slidenum">
              <a:rPr lang="en-US" smtClean="0"/>
              <a:pPr/>
              <a:t>90</a:t>
            </a:fld>
            <a:endParaRPr lang="en-US" dirty="0"/>
          </a:p>
        </p:txBody>
      </p:sp>
    </p:spTree>
    <p:extLst>
      <p:ext uri="{BB962C8B-B14F-4D97-AF65-F5344CB8AC3E}">
        <p14:creationId xmlns:p14="http://schemas.microsoft.com/office/powerpoint/2010/main" val="148400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9388"/>
            <a:ext cx="7772400" cy="1828799"/>
          </a:xfrm>
        </p:spPr>
        <p:txBody>
          <a:bodyPr vert="horz" lIns="91440" tIns="45720" rIns="91440" bIns="45720" rtlCol="0" anchor="ctr">
            <a:normAutofit fontScale="90000"/>
          </a:bodyPr>
          <a:lstStyle/>
          <a:p>
            <a:pPr marL="514350" indent="-514350">
              <a:lnSpc>
                <a:spcPct val="120000"/>
              </a:lnSpc>
            </a:pPr>
            <a:r>
              <a:rPr lang="en-US" sz="5900" b="1" dirty="0"/>
              <a:t>Developing Recovery Actions </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Open Sans"/>
                <a:cs typeface="Open Sans"/>
              </a:defRPr>
            </a:lvl1pPr>
          </a:lstStyle>
          <a:p>
            <a:r>
              <a:rPr lang="en-US" dirty="0" err="1" smtClean="0"/>
              <a:t>www.wakefieldbrunswick.com</a:t>
            </a:r>
            <a:endParaRPr lang="en-US" dirty="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100">
                <a:solidFill>
                  <a:schemeClr val="tx1">
                    <a:tint val="75000"/>
                  </a:schemeClr>
                </a:solidFill>
                <a:latin typeface="Open Sans"/>
                <a:cs typeface="Open Sans"/>
              </a:defRPr>
            </a:lvl1pPr>
          </a:lstStyle>
          <a:p>
            <a:fld id="{093CB035-3BB7-AD43-BE7C-B33438FBBAB5}" type="slidenum">
              <a:rPr lang="en-US" smtClean="0"/>
              <a:pPr/>
              <a:t>91</a:t>
            </a:fld>
            <a:endParaRPr lang="en-US"/>
          </a:p>
        </p:txBody>
      </p:sp>
    </p:spTree>
    <p:extLst>
      <p:ext uri="{BB962C8B-B14F-4D97-AF65-F5344CB8AC3E}">
        <p14:creationId xmlns:p14="http://schemas.microsoft.com/office/powerpoint/2010/main" val="311113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3177215"/>
            <a:ext cx="8229600" cy="577850"/>
          </a:xfrm>
          <a:prstGeom prst="rect">
            <a:avLst/>
          </a:prstGeom>
          <a:noFill/>
        </p:spPr>
        <p:txBody>
          <a:bodyPr wrap="square" rtlCol="0">
            <a:spAutoFit/>
          </a:bodyPr>
          <a:lstStyle/>
          <a:p>
            <a:pPr marL="342900" lvl="0" indent="-342900">
              <a:lnSpc>
                <a:spcPct val="150000"/>
              </a:lnSpc>
              <a:buFont typeface="Wingdings" charset="2"/>
              <a:buChar char="q"/>
            </a:pPr>
            <a:endParaRPr lang="en-US" sz="2400" dirty="0">
              <a:latin typeface="Open Sans"/>
              <a:cs typeface="Open Sans"/>
            </a:endParaRPr>
          </a:p>
        </p:txBody>
      </p:sp>
      <p:sp>
        <p:nvSpPr>
          <p:cNvPr id="12" name="Footer Placeholder 11"/>
          <p:cNvSpPr>
            <a:spLocks noGrp="1"/>
          </p:cNvSpPr>
          <p:nvPr>
            <p:ph type="ftr" sz="quarter" idx="10"/>
          </p:nvPr>
        </p:nvSpPr>
        <p:spPr/>
        <p:txBody>
          <a:bodyPr/>
          <a:lstStyle/>
          <a:p>
            <a:r>
              <a:rPr lang="en-US" smtClean="0"/>
              <a:t>www.wakefieldbrunswick.com</a:t>
            </a:r>
            <a:endParaRPr lang="en-US" dirty="0"/>
          </a:p>
        </p:txBody>
      </p:sp>
      <p:sp>
        <p:nvSpPr>
          <p:cNvPr id="13" name="Slide Number Placeholder 12"/>
          <p:cNvSpPr>
            <a:spLocks noGrp="1"/>
          </p:cNvSpPr>
          <p:nvPr>
            <p:ph type="sldNum" sz="quarter" idx="11"/>
          </p:nvPr>
        </p:nvSpPr>
        <p:spPr/>
        <p:txBody>
          <a:bodyPr/>
          <a:lstStyle/>
          <a:p>
            <a:fld id="{093CB035-3BB7-AD43-BE7C-B33438FBBAB5}" type="slidenum">
              <a:rPr lang="en-US" smtClean="0"/>
              <a:pPr/>
              <a:t>92</a:t>
            </a:fld>
            <a:endParaRPr lang="en-US"/>
          </a:p>
        </p:txBody>
      </p:sp>
      <p:sp>
        <p:nvSpPr>
          <p:cNvPr id="2" name="Rectangle 1"/>
          <p:cNvSpPr/>
          <p:nvPr/>
        </p:nvSpPr>
        <p:spPr>
          <a:xfrm>
            <a:off x="457200" y="1791606"/>
            <a:ext cx="7933268" cy="4265783"/>
          </a:xfrm>
          <a:prstGeom prst="rect">
            <a:avLst/>
          </a:prstGeom>
          <a:noFill/>
        </p:spPr>
        <p:txBody>
          <a:bodyPr vert="horz" wrap="square" lIns="91440" tIns="45720" rIns="91440" bIns="45720" rtlCol="0">
            <a:spAutoFit/>
          </a:bodyPr>
          <a:lstStyle/>
          <a:p>
            <a:pPr marL="461963" indent="-461963">
              <a:spcBef>
                <a:spcPct val="20000"/>
              </a:spcBef>
              <a:spcAft>
                <a:spcPts val="1800"/>
              </a:spcAft>
              <a:buFont typeface="Wingdings" charset="2"/>
              <a:buChar char="q"/>
            </a:pPr>
            <a:r>
              <a:rPr lang="en-US" sz="2400" dirty="0">
                <a:solidFill>
                  <a:srgbClr val="535357"/>
                </a:solidFill>
                <a:latin typeface="Open Sans"/>
                <a:cs typeface="Open Sans"/>
              </a:rPr>
              <a:t>Follow goals and objectives established in project initiation and governance phase</a:t>
            </a:r>
          </a:p>
          <a:p>
            <a:pPr marL="461963" indent="-461963">
              <a:spcBef>
                <a:spcPct val="20000"/>
              </a:spcBef>
              <a:spcAft>
                <a:spcPts val="1800"/>
              </a:spcAft>
              <a:buFont typeface="Wingdings" charset="2"/>
              <a:buChar char="q"/>
            </a:pPr>
            <a:r>
              <a:rPr lang="en-US" sz="2400" dirty="0">
                <a:solidFill>
                  <a:srgbClr val="535357"/>
                </a:solidFill>
                <a:latin typeface="Open Sans"/>
                <a:cs typeface="Open Sans"/>
              </a:rPr>
              <a:t>Develop actions for departments and services that have participated in the Data I and Data II interviews</a:t>
            </a:r>
          </a:p>
          <a:p>
            <a:pPr marL="461963" indent="-461963">
              <a:spcBef>
                <a:spcPct val="20000"/>
              </a:spcBef>
              <a:spcAft>
                <a:spcPts val="1800"/>
              </a:spcAft>
              <a:buFont typeface="Wingdings" charset="2"/>
              <a:buChar char="q"/>
            </a:pPr>
            <a:r>
              <a:rPr lang="en-US" sz="2400" dirty="0">
                <a:solidFill>
                  <a:srgbClr val="535357"/>
                </a:solidFill>
                <a:latin typeface="Open Sans"/>
                <a:cs typeface="Open Sans"/>
              </a:rPr>
              <a:t>Use information gathered in the interviews to inform actions and strategies</a:t>
            </a:r>
          </a:p>
          <a:p>
            <a:pPr marL="461963" indent="-461963">
              <a:spcBef>
                <a:spcPct val="20000"/>
              </a:spcBef>
              <a:spcAft>
                <a:spcPts val="1800"/>
              </a:spcAft>
              <a:buFont typeface="Wingdings" charset="2"/>
              <a:buChar char="q"/>
            </a:pPr>
            <a:endParaRPr lang="en-US" sz="2400" dirty="0">
              <a:solidFill>
                <a:srgbClr val="535357"/>
              </a:solidFill>
              <a:latin typeface="Open Sans"/>
              <a:cs typeface="Open Sans"/>
            </a:endParaRPr>
          </a:p>
          <a:p>
            <a:pPr marL="461963" indent="-461963">
              <a:spcBef>
                <a:spcPct val="20000"/>
              </a:spcBef>
              <a:spcAft>
                <a:spcPts val="1800"/>
              </a:spcAft>
              <a:buFont typeface="Wingdings" charset="2"/>
              <a:buChar char="q"/>
            </a:pPr>
            <a:endParaRPr lang="en-US" sz="2400" dirty="0">
              <a:solidFill>
                <a:srgbClr val="535357"/>
              </a:solidFill>
              <a:latin typeface="Open Sans"/>
              <a:cs typeface="Open Sans"/>
            </a:endParaRPr>
          </a:p>
        </p:txBody>
      </p:sp>
      <p:sp>
        <p:nvSpPr>
          <p:cNvPr id="10" name="Title 2"/>
          <p:cNvSpPr>
            <a:spLocks noGrp="1"/>
          </p:cNvSpPr>
          <p:nvPr>
            <p:ph type="title"/>
          </p:nvPr>
        </p:nvSpPr>
        <p:spPr>
          <a:xfrm>
            <a:off x="457200" y="265591"/>
            <a:ext cx="8229600" cy="1143000"/>
          </a:xfrm>
        </p:spPr>
        <p:txBody>
          <a:bodyPr vert="horz" lIns="91440" tIns="45720" rIns="91440" bIns="45720" rtlCol="0" anchor="ctr">
            <a:normAutofit fontScale="90000"/>
          </a:bodyPr>
          <a:lstStyle/>
          <a:p>
            <a:r>
              <a:rPr lang="en-US" sz="3600" b="1" dirty="0"/>
              <a:t>Follow the project goals and use the data that has been gathered</a:t>
            </a:r>
          </a:p>
        </p:txBody>
      </p:sp>
    </p:spTree>
    <p:extLst>
      <p:ext uri="{BB962C8B-B14F-4D97-AF65-F5344CB8AC3E}">
        <p14:creationId xmlns:p14="http://schemas.microsoft.com/office/powerpoint/2010/main" val="306092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www.wakefieldbrunswick.com</a:t>
            </a:r>
            <a:endParaRPr lang="en-US" dirty="0"/>
          </a:p>
        </p:txBody>
      </p:sp>
      <p:sp>
        <p:nvSpPr>
          <p:cNvPr id="4" name="Slide Number Placeholder 3"/>
          <p:cNvSpPr>
            <a:spLocks noGrp="1"/>
          </p:cNvSpPr>
          <p:nvPr>
            <p:ph type="sldNum" sz="quarter" idx="11"/>
          </p:nvPr>
        </p:nvSpPr>
        <p:spPr/>
        <p:txBody>
          <a:bodyPr/>
          <a:lstStyle/>
          <a:p>
            <a:fld id="{093CB035-3BB7-AD43-BE7C-B33438FBBAB5}" type="slidenum">
              <a:rPr lang="en-US" smtClean="0"/>
              <a:pPr/>
              <a:t>93</a:t>
            </a:fld>
            <a:endParaRPr lang="en-US"/>
          </a:p>
        </p:txBody>
      </p:sp>
      <p:sp>
        <p:nvSpPr>
          <p:cNvPr id="6" name="TextBox 5"/>
          <p:cNvSpPr txBox="1"/>
          <p:nvPr/>
        </p:nvSpPr>
        <p:spPr>
          <a:xfrm>
            <a:off x="457200" y="1576388"/>
            <a:ext cx="8229600" cy="3908762"/>
          </a:xfrm>
          <a:prstGeom prst="rect">
            <a:avLst/>
          </a:prstGeom>
          <a:noFill/>
        </p:spPr>
        <p:txBody>
          <a:bodyPr wrap="square" rtlCol="0">
            <a:spAutoFit/>
          </a:bodyPr>
          <a:lstStyle/>
          <a:p>
            <a:pPr marL="461963" indent="-461963">
              <a:spcAft>
                <a:spcPts val="1200"/>
              </a:spcAft>
              <a:buFont typeface="Wingdings" charset="2"/>
              <a:buChar char="q"/>
            </a:pPr>
            <a:r>
              <a:rPr lang="en-US" sz="2400" dirty="0" smtClean="0">
                <a:latin typeface="Open Sans"/>
                <a:cs typeface="Open Sans"/>
              </a:rPr>
              <a:t>Begin </a:t>
            </a:r>
            <a:r>
              <a:rPr lang="en-US" sz="2400" dirty="0">
                <a:latin typeface="Open Sans"/>
                <a:cs typeface="Open Sans"/>
              </a:rPr>
              <a:t>each sentence with a </a:t>
            </a:r>
            <a:r>
              <a:rPr lang="en-US" sz="2400" dirty="0" smtClean="0">
                <a:latin typeface="Open Sans"/>
                <a:cs typeface="Open Sans"/>
              </a:rPr>
              <a:t>verb</a:t>
            </a:r>
          </a:p>
          <a:p>
            <a:pPr marL="461963" indent="-461963">
              <a:spcAft>
                <a:spcPts val="600"/>
              </a:spcAft>
              <a:buFont typeface="Wingdings" charset="2"/>
              <a:buChar char="q"/>
            </a:pPr>
            <a:r>
              <a:rPr lang="en-US" sz="2400" dirty="0" smtClean="0">
                <a:latin typeface="Open Sans"/>
                <a:cs typeface="Open Sans"/>
              </a:rPr>
              <a:t>Document actions for</a:t>
            </a:r>
            <a:endParaRPr lang="en-US" sz="2400" b="1" dirty="0" smtClean="0">
              <a:latin typeface="Open Sans"/>
              <a:cs typeface="Open Sans"/>
            </a:endParaRPr>
          </a:p>
          <a:p>
            <a:pPr marL="803275" lvl="1" indent="-341313">
              <a:spcAft>
                <a:spcPts val="600"/>
              </a:spcAft>
              <a:buFont typeface="Wingdings" charset="2"/>
              <a:buChar char="ü"/>
            </a:pPr>
            <a:r>
              <a:rPr lang="en-US" sz="2000" dirty="0" smtClean="0"/>
              <a:t>assessing impact and determining length of interruption</a:t>
            </a:r>
          </a:p>
          <a:p>
            <a:pPr marL="803275" lvl="1" indent="-341313">
              <a:spcAft>
                <a:spcPts val="600"/>
              </a:spcAft>
              <a:buFont typeface="Wingdings" charset="2"/>
              <a:buChar char="ü"/>
            </a:pPr>
            <a:r>
              <a:rPr lang="en-US" sz="2000" dirty="0" smtClean="0"/>
              <a:t>deciding when to initiate department closing and/or relocation actions</a:t>
            </a:r>
          </a:p>
          <a:p>
            <a:pPr marL="803275" lvl="1" indent="-341313">
              <a:spcAft>
                <a:spcPts val="600"/>
              </a:spcAft>
              <a:buFont typeface="Wingdings" charset="2"/>
              <a:buChar char="ü"/>
            </a:pPr>
            <a:r>
              <a:rPr lang="en-US" sz="2000" dirty="0"/>
              <a:t>c</a:t>
            </a:r>
            <a:r>
              <a:rPr lang="en-US" sz="2000" dirty="0" smtClean="0"/>
              <a:t>ommunicating with all affected internal and external constituencies</a:t>
            </a:r>
            <a:endParaRPr lang="en-US" sz="2000" dirty="0"/>
          </a:p>
          <a:p>
            <a:pPr marL="803275" lvl="1" indent="-341313">
              <a:spcAft>
                <a:spcPts val="600"/>
              </a:spcAft>
              <a:buFont typeface="Wingdings" charset="2"/>
              <a:buChar char="ü"/>
            </a:pPr>
            <a:r>
              <a:rPr lang="en-US" sz="2000" dirty="0" smtClean="0"/>
              <a:t>relocating and restarting departmental functions and services</a:t>
            </a:r>
          </a:p>
          <a:p>
            <a:pPr marL="803275" lvl="1" indent="-341313">
              <a:spcAft>
                <a:spcPts val="600"/>
              </a:spcAft>
              <a:buFont typeface="Wingdings" charset="2"/>
              <a:buChar char="ü"/>
            </a:pPr>
            <a:r>
              <a:rPr lang="en-US" sz="2000" dirty="0" smtClean="0"/>
              <a:t>validating recovered functions, services and systems</a:t>
            </a:r>
          </a:p>
          <a:p>
            <a:pPr marL="803275" lvl="1" indent="-341313">
              <a:spcAft>
                <a:spcPts val="600"/>
              </a:spcAft>
              <a:buFont typeface="Wingdings" charset="2"/>
              <a:buChar char="ü"/>
            </a:pPr>
            <a:r>
              <a:rPr lang="en-US" sz="2000" dirty="0" smtClean="0"/>
              <a:t>returning employees </a:t>
            </a:r>
            <a:r>
              <a:rPr lang="en-US" sz="2000" dirty="0"/>
              <a:t>to normal workspace and </a:t>
            </a:r>
            <a:r>
              <a:rPr lang="en-US" sz="2000" dirty="0" smtClean="0"/>
              <a:t>resuming </a:t>
            </a:r>
            <a:r>
              <a:rPr lang="en-US" sz="2000" dirty="0"/>
              <a:t>normal operations  </a:t>
            </a:r>
            <a:endParaRPr lang="en-US" sz="2000" dirty="0">
              <a:latin typeface="Open Sans"/>
              <a:cs typeface="Open Sans"/>
            </a:endParaRPr>
          </a:p>
        </p:txBody>
      </p:sp>
      <p:sp>
        <p:nvSpPr>
          <p:cNvPr id="10" name="Title 2"/>
          <p:cNvSpPr>
            <a:spLocks noGrp="1"/>
          </p:cNvSpPr>
          <p:nvPr>
            <p:ph type="title"/>
          </p:nvPr>
        </p:nvSpPr>
        <p:spPr>
          <a:xfrm>
            <a:off x="457200" y="265591"/>
            <a:ext cx="8229600" cy="1143000"/>
          </a:xfrm>
        </p:spPr>
        <p:txBody>
          <a:bodyPr vert="horz" lIns="91440" tIns="45720" rIns="91440" bIns="45720" rtlCol="0" anchor="ctr">
            <a:normAutofit/>
          </a:bodyPr>
          <a:lstStyle/>
          <a:p>
            <a:r>
              <a:rPr lang="en-US" sz="3600" b="1" dirty="0"/>
              <a:t>Develop recovery actions</a:t>
            </a:r>
          </a:p>
        </p:txBody>
      </p:sp>
    </p:spTree>
    <p:extLst>
      <p:ext uri="{BB962C8B-B14F-4D97-AF65-F5344CB8AC3E}">
        <p14:creationId xmlns:p14="http://schemas.microsoft.com/office/powerpoint/2010/main" val="125081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681" y="1698710"/>
            <a:ext cx="8229600" cy="4517264"/>
          </a:xfrm>
          <a:ln w="38100"/>
        </p:spPr>
        <p:style>
          <a:lnRef idx="2">
            <a:schemeClr val="accent1"/>
          </a:lnRef>
          <a:fillRef idx="1">
            <a:schemeClr val="lt1"/>
          </a:fillRef>
          <a:effectRef idx="0">
            <a:schemeClr val="accent1"/>
          </a:effectRef>
          <a:fontRef idx="minor">
            <a:schemeClr val="dk1"/>
          </a:fontRef>
        </p:style>
        <p:txBody>
          <a:bodyPr>
            <a:noAutofit/>
          </a:bodyPr>
          <a:lstStyle/>
          <a:p>
            <a:pPr marL="457200" algn="ctr">
              <a:spcBef>
                <a:spcPts val="0"/>
              </a:spcBef>
              <a:spcAft>
                <a:spcPts val="600"/>
              </a:spcAft>
              <a:buSzPct val="150000"/>
            </a:pPr>
            <a:r>
              <a:rPr lang="en-US" sz="2800" b="1" dirty="0" smtClean="0">
                <a:solidFill>
                  <a:srgbClr val="17375E"/>
                </a:solidFill>
                <a:latin typeface="Open Sans Semibold"/>
              </a:rPr>
              <a:t>Developing recovery actions</a:t>
            </a:r>
          </a:p>
          <a:p>
            <a:pPr>
              <a:spcBef>
                <a:spcPts val="0"/>
              </a:spcBef>
              <a:spcAft>
                <a:spcPts val="600"/>
              </a:spcAft>
            </a:pPr>
            <a:r>
              <a:rPr lang="en-US" sz="2000" dirty="0" smtClean="0">
                <a:solidFill>
                  <a:srgbClr val="17375E"/>
                </a:solidFill>
                <a:latin typeface="Open Sans"/>
                <a:cs typeface="Open Sans"/>
              </a:rPr>
              <a:t>Identify recovery actions </a:t>
            </a:r>
            <a:r>
              <a:rPr lang="en-US" sz="2000" dirty="0">
                <a:solidFill>
                  <a:srgbClr val="17375E"/>
                </a:solidFill>
                <a:latin typeface="Open Sans"/>
                <a:cs typeface="Open Sans"/>
              </a:rPr>
              <a:t>you would take to manage and implement recovery strategies </a:t>
            </a:r>
            <a:r>
              <a:rPr lang="en-US" sz="2000" dirty="0" smtClean="0">
                <a:solidFill>
                  <a:srgbClr val="17375E"/>
                </a:solidFill>
                <a:latin typeface="Open Sans"/>
                <a:cs typeface="Open Sans"/>
              </a:rPr>
              <a:t>for department/functions you used in Exercise - 6</a:t>
            </a:r>
            <a:endParaRPr lang="en-US" sz="2000" dirty="0">
              <a:solidFill>
                <a:srgbClr val="17375E"/>
              </a:solidFill>
              <a:latin typeface="Open Sans"/>
              <a:cs typeface="Open Sans"/>
            </a:endParaRPr>
          </a:p>
          <a:p>
            <a:pPr marL="1036638" lvl="2">
              <a:spcBef>
                <a:spcPts val="0"/>
              </a:spcBef>
              <a:spcAft>
                <a:spcPts val="600"/>
              </a:spcAft>
              <a:buSzPct val="150000"/>
              <a:buFont typeface="Wingdings" panose="05000000000000000000" pitchFamily="2" charset="2"/>
              <a:buChar char="§"/>
              <a:defRPr/>
            </a:pPr>
            <a:r>
              <a:rPr lang="en-US" sz="1600" dirty="0">
                <a:solidFill>
                  <a:srgbClr val="17375E"/>
                </a:solidFill>
                <a:latin typeface="Open Sans"/>
                <a:cs typeface="Open Sans"/>
              </a:rPr>
              <a:t>Assume worst-case (i.e. scenario-less and multi-scenario approach)</a:t>
            </a:r>
          </a:p>
          <a:p>
            <a:pPr marL="1036638" lvl="2">
              <a:spcBef>
                <a:spcPts val="0"/>
              </a:spcBef>
              <a:buSzPct val="150000"/>
              <a:buFont typeface="Wingdings" panose="05000000000000000000" pitchFamily="2" charset="2"/>
              <a:buChar char="§"/>
              <a:defRPr/>
            </a:pPr>
            <a:r>
              <a:rPr lang="en-US" sz="1600" dirty="0">
                <a:solidFill>
                  <a:srgbClr val="17375E"/>
                </a:solidFill>
                <a:latin typeface="Open Sans"/>
                <a:cs typeface="Open Sans"/>
              </a:rPr>
              <a:t>Assume both - that there is a need to relocate and that there is no-need to relocate</a:t>
            </a:r>
          </a:p>
          <a:p>
            <a:pPr marL="914400" lvl="0" indent="-223838">
              <a:spcBef>
                <a:spcPts val="600"/>
              </a:spcBef>
              <a:spcAft>
                <a:spcPts val="600"/>
              </a:spcAft>
              <a:defRPr/>
            </a:pPr>
            <a:r>
              <a:rPr lang="en-US" sz="1800" b="1" dirty="0" smtClean="0">
                <a:solidFill>
                  <a:srgbClr val="17375E"/>
                </a:solidFill>
                <a:latin typeface="Open Sans"/>
                <a:cs typeface="Open Sans"/>
              </a:rPr>
              <a:t>Example</a:t>
            </a:r>
            <a:r>
              <a:rPr lang="en-US" sz="1800" b="1" dirty="0">
                <a:solidFill>
                  <a:srgbClr val="17375E"/>
                </a:solidFill>
                <a:latin typeface="Open Sans"/>
                <a:cs typeface="Open Sans"/>
              </a:rPr>
              <a:t>: Radiology Department </a:t>
            </a:r>
          </a:p>
          <a:p>
            <a:pPr marL="1036638" lvl="2">
              <a:spcBef>
                <a:spcPts val="0"/>
              </a:spcBef>
              <a:spcAft>
                <a:spcPts val="600"/>
              </a:spcAft>
              <a:buSzPct val="150000"/>
              <a:buFont typeface="Wingdings" panose="05000000000000000000" pitchFamily="2" charset="2"/>
              <a:buChar char="§"/>
              <a:defRPr/>
            </a:pPr>
            <a:r>
              <a:rPr lang="en-US" sz="1600" dirty="0">
                <a:solidFill>
                  <a:srgbClr val="17375E"/>
                </a:solidFill>
                <a:latin typeface="Open Sans"/>
                <a:cs typeface="Open Sans"/>
              </a:rPr>
              <a:t>Contact imaging equipment vendors/technicians to initiate assessment and repairs.</a:t>
            </a:r>
          </a:p>
          <a:p>
            <a:pPr marL="1036638" lvl="2">
              <a:spcBef>
                <a:spcPts val="0"/>
              </a:spcBef>
              <a:spcAft>
                <a:spcPts val="600"/>
              </a:spcAft>
              <a:buSzPct val="150000"/>
              <a:buFont typeface="Wingdings" panose="05000000000000000000" pitchFamily="2" charset="2"/>
              <a:buChar char="§"/>
              <a:defRPr/>
            </a:pPr>
            <a:r>
              <a:rPr lang="en-US" sz="1600" dirty="0">
                <a:solidFill>
                  <a:srgbClr val="17375E"/>
                </a:solidFill>
                <a:latin typeface="Open Sans"/>
                <a:cs typeface="Open Sans"/>
              </a:rPr>
              <a:t>Notify XYZ Radiology Department of need and begin to schedule priority tests.</a:t>
            </a:r>
          </a:p>
          <a:p>
            <a:pPr marL="1036638" lvl="2">
              <a:spcBef>
                <a:spcPts val="0"/>
              </a:spcBef>
              <a:spcAft>
                <a:spcPts val="600"/>
              </a:spcAft>
              <a:buSzPct val="150000"/>
              <a:buFont typeface="Wingdings" panose="05000000000000000000" pitchFamily="2" charset="2"/>
              <a:buChar char="§"/>
              <a:defRPr/>
            </a:pPr>
            <a:r>
              <a:rPr lang="en-US" sz="1600" dirty="0">
                <a:solidFill>
                  <a:srgbClr val="17375E"/>
                </a:solidFill>
                <a:latin typeface="Open Sans"/>
                <a:cs typeface="Open Sans"/>
              </a:rPr>
              <a:t>Arrange for patient transportation to alternate imaging location (e.g. XYZ </a:t>
            </a:r>
            <a:r>
              <a:rPr lang="en-US" sz="1600" dirty="0" err="1">
                <a:solidFill>
                  <a:srgbClr val="17375E"/>
                </a:solidFill>
                <a:latin typeface="Open Sans"/>
                <a:cs typeface="Open Sans"/>
              </a:rPr>
              <a:t>Dept</a:t>
            </a:r>
            <a:r>
              <a:rPr lang="en-US" sz="1600" dirty="0">
                <a:solidFill>
                  <a:srgbClr val="17375E"/>
                </a:solidFill>
                <a:latin typeface="Open Sans"/>
                <a:cs typeface="Open Sans"/>
              </a:rPr>
              <a:t>).</a:t>
            </a:r>
          </a:p>
          <a:p>
            <a:pPr marL="1036638" lvl="2">
              <a:spcBef>
                <a:spcPts val="0"/>
              </a:spcBef>
              <a:spcAft>
                <a:spcPts val="600"/>
              </a:spcAft>
              <a:buSzPct val="150000"/>
              <a:buFont typeface="Wingdings" panose="05000000000000000000" pitchFamily="2" charset="2"/>
              <a:buChar char="§"/>
              <a:defRPr/>
            </a:pPr>
            <a:r>
              <a:rPr lang="en-US" sz="1600" dirty="0">
                <a:solidFill>
                  <a:srgbClr val="17375E"/>
                </a:solidFill>
                <a:latin typeface="Open Sans"/>
                <a:cs typeface="Open Sans"/>
              </a:rPr>
              <a:t>Work with Facilities Services to prepare area for inbound mobile equipment.</a:t>
            </a:r>
          </a:p>
          <a:p>
            <a:pPr>
              <a:lnSpc>
                <a:spcPct val="114000"/>
              </a:lnSpc>
              <a:spcBef>
                <a:spcPts val="0"/>
              </a:spcBef>
            </a:pPr>
            <a:endParaRPr lang="en-US" sz="2000" dirty="0" smtClean="0">
              <a:solidFill>
                <a:srgbClr val="17375E"/>
              </a:solidFill>
              <a:latin typeface="Open Sans"/>
              <a:cs typeface="Tw Cen MT"/>
            </a:endParaRPr>
          </a:p>
          <a:p>
            <a:pPr marL="0" indent="0">
              <a:lnSpc>
                <a:spcPct val="114000"/>
              </a:lnSpc>
              <a:spcBef>
                <a:spcPts val="0"/>
              </a:spcBef>
              <a:buNone/>
            </a:pPr>
            <a:endParaRPr lang="en-US" sz="2000" dirty="0" smtClean="0">
              <a:solidFill>
                <a:srgbClr val="17375E"/>
              </a:solidFill>
              <a:latin typeface="Open Sans"/>
              <a:cs typeface="Tw Cen MT"/>
            </a:endParaRPr>
          </a:p>
          <a:p>
            <a:pPr marL="0" indent="0">
              <a:lnSpc>
                <a:spcPct val="114000"/>
              </a:lnSpc>
              <a:spcBef>
                <a:spcPts val="0"/>
              </a:spcBef>
              <a:buNone/>
            </a:pPr>
            <a:endParaRPr lang="en-US" sz="2000" dirty="0">
              <a:solidFill>
                <a:srgbClr val="17375E"/>
              </a:solidFill>
              <a:latin typeface="Open Sans"/>
              <a:cs typeface="Tw Cen MT"/>
            </a:endParaRPr>
          </a:p>
          <a:p>
            <a:pPr marL="0" indent="0">
              <a:lnSpc>
                <a:spcPct val="114000"/>
              </a:lnSpc>
              <a:spcBef>
                <a:spcPts val="0"/>
              </a:spcBef>
              <a:buNone/>
            </a:pPr>
            <a:endParaRPr lang="en-US" sz="2000" dirty="0" smtClean="0">
              <a:solidFill>
                <a:srgbClr val="17375E"/>
              </a:solidFill>
              <a:latin typeface="Open Sans"/>
              <a:cs typeface="Tw Cen MT"/>
            </a:endParaRPr>
          </a:p>
          <a:p>
            <a:pPr>
              <a:lnSpc>
                <a:spcPct val="114000"/>
              </a:lnSpc>
              <a:spcBef>
                <a:spcPts val="0"/>
              </a:spcBef>
            </a:pPr>
            <a:endParaRPr lang="en-US" sz="2000" dirty="0">
              <a:solidFill>
                <a:srgbClr val="17375E"/>
              </a:solidFill>
              <a:latin typeface="Open Sans"/>
              <a:cs typeface="Tw Cen MT"/>
            </a:endParaRPr>
          </a:p>
          <a:p>
            <a:pPr>
              <a:lnSpc>
                <a:spcPct val="114000"/>
              </a:lnSpc>
              <a:spcBef>
                <a:spcPts val="0"/>
              </a:spcBef>
            </a:pPr>
            <a:endParaRPr lang="en-US" sz="2000" dirty="0" smtClean="0">
              <a:solidFill>
                <a:srgbClr val="17375E"/>
              </a:solidFill>
              <a:latin typeface="Open Sans"/>
              <a:cs typeface="Tw Cen MT"/>
            </a:endParaRPr>
          </a:p>
          <a:p>
            <a:pPr>
              <a:lnSpc>
                <a:spcPct val="114000"/>
              </a:lnSpc>
              <a:spcBef>
                <a:spcPts val="0"/>
              </a:spcBef>
            </a:pPr>
            <a:endParaRPr lang="en-US" sz="2000" dirty="0" smtClean="0">
              <a:solidFill>
                <a:srgbClr val="17375E"/>
              </a:solidFill>
              <a:latin typeface="Open Sans"/>
              <a:cs typeface="Tw Cen MT"/>
            </a:endParaRPr>
          </a:p>
          <a:p>
            <a:pPr>
              <a:lnSpc>
                <a:spcPct val="114000"/>
              </a:lnSpc>
              <a:spcBef>
                <a:spcPts val="0"/>
              </a:spcBef>
            </a:pPr>
            <a:endParaRPr lang="en-US" sz="2000" dirty="0">
              <a:solidFill>
                <a:srgbClr val="17375E"/>
              </a:solidFill>
              <a:latin typeface="Open Sans"/>
              <a:cs typeface="Tw Cen MT"/>
            </a:endParaRPr>
          </a:p>
        </p:txBody>
      </p:sp>
      <p:grpSp>
        <p:nvGrpSpPr>
          <p:cNvPr id="4" name="Group 3"/>
          <p:cNvGrpSpPr/>
          <p:nvPr/>
        </p:nvGrpSpPr>
        <p:grpSpPr>
          <a:xfrm>
            <a:off x="455563" y="277186"/>
            <a:ext cx="8237713" cy="1143002"/>
            <a:chOff x="455563" y="277186"/>
            <a:chExt cx="8237713" cy="1143002"/>
          </a:xfrm>
        </p:grpSpPr>
        <p:sp>
          <p:nvSpPr>
            <p:cNvPr id="5" name="Title 2"/>
            <p:cNvSpPr txBox="1">
              <a:spLocks/>
            </p:cNvSpPr>
            <p:nvPr/>
          </p:nvSpPr>
          <p:spPr>
            <a:xfrm>
              <a:off x="457200" y="277187"/>
              <a:ext cx="8229600" cy="1143000"/>
            </a:xfrm>
            <a:prstGeom prst="rect">
              <a:avLst/>
            </a:prstGeom>
            <a:solidFill>
              <a:schemeClr val="tx2">
                <a:lumMod val="40000"/>
                <a:lumOff val="60000"/>
              </a:scheme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rgbClr val="535357"/>
                  </a:solidFill>
                  <a:latin typeface="Open Sans Semibold"/>
                  <a:ea typeface="+mj-ea"/>
                  <a:cs typeface="Open Sans Semibold"/>
                </a:defRPr>
              </a:lvl1pPr>
            </a:lstStyle>
            <a:p>
              <a:pPr>
                <a:lnSpc>
                  <a:spcPct val="120000"/>
                </a:lnSpc>
                <a:spcAft>
                  <a:spcPts val="600"/>
                </a:spcAft>
                <a:defRPr/>
              </a:pPr>
              <a:r>
                <a:rPr lang="en-US" b="1" dirty="0" smtClean="0">
                  <a:solidFill>
                    <a:srgbClr val="444444"/>
                  </a:solidFill>
                </a:rPr>
                <a:t>Exercise - 9 </a:t>
              </a:r>
              <a:endParaRPr lang="en-US" dirty="0"/>
            </a:p>
          </p:txBody>
        </p:sp>
        <p:pic>
          <p:nvPicPr>
            <p:cNvPr id="7" name="Picture 6"/>
            <p:cNvPicPr>
              <a:picLocks noChangeAspect="1"/>
            </p:cNvPicPr>
            <p:nvPr/>
          </p:nvPicPr>
          <p:blipFill rotWithShape="1">
            <a:blip r:embed="rId3"/>
            <a:srcRect t="9357" b="11306"/>
            <a:stretch/>
          </p:blipFill>
          <p:spPr>
            <a:xfrm>
              <a:off x="455563" y="277187"/>
              <a:ext cx="906305" cy="1143001"/>
            </a:xfrm>
            <a:prstGeom prst="rect">
              <a:avLst/>
            </a:prstGeom>
          </p:spPr>
        </p:pic>
        <p:pic>
          <p:nvPicPr>
            <p:cNvPr id="8" name="Picture 7"/>
            <p:cNvPicPr>
              <a:picLocks noChangeAspect="1"/>
            </p:cNvPicPr>
            <p:nvPr/>
          </p:nvPicPr>
          <p:blipFill rotWithShape="1">
            <a:blip r:embed="rId3"/>
            <a:srcRect t="9357" b="11306"/>
            <a:stretch/>
          </p:blipFill>
          <p:spPr>
            <a:xfrm>
              <a:off x="7786971" y="277186"/>
              <a:ext cx="906305" cy="1143001"/>
            </a:xfrm>
            <a:prstGeom prst="rect">
              <a:avLst/>
            </a:prstGeom>
          </p:spPr>
        </p:pic>
      </p:grpSp>
      <p:sp>
        <p:nvSpPr>
          <p:cNvPr id="10"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Open Sans"/>
                <a:cs typeface="Open Sans"/>
              </a:defRPr>
            </a:lvl1pPr>
          </a:lstStyle>
          <a:p>
            <a:r>
              <a:rPr lang="en-US" dirty="0" err="1" smtClean="0"/>
              <a:t>www.wakefieldbrunswick.com</a:t>
            </a:r>
            <a:endParaRPr lang="en-US" dirty="0"/>
          </a:p>
        </p:txBody>
      </p:sp>
      <p:sp>
        <p:nvSpPr>
          <p:cNvPr id="11"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100">
                <a:solidFill>
                  <a:schemeClr val="tx1">
                    <a:tint val="75000"/>
                  </a:schemeClr>
                </a:solidFill>
                <a:latin typeface="Open Sans"/>
                <a:cs typeface="Open Sans"/>
              </a:defRPr>
            </a:lvl1pPr>
          </a:lstStyle>
          <a:p>
            <a:fld id="{093CB035-3BB7-AD43-BE7C-B33438FBBAB5}" type="slidenum">
              <a:rPr lang="en-US" smtClean="0"/>
              <a:pPr/>
              <a:t>94</a:t>
            </a:fld>
            <a:endParaRPr lang="en-US"/>
          </a:p>
        </p:txBody>
      </p:sp>
    </p:spTree>
    <p:extLst>
      <p:ext uri="{BB962C8B-B14F-4D97-AF65-F5344CB8AC3E}">
        <p14:creationId xmlns:p14="http://schemas.microsoft.com/office/powerpoint/2010/main" val="343156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651000"/>
            <a:ext cx="8229600" cy="3837974"/>
          </a:xfrm>
          <a:prstGeom prst="rect">
            <a:avLst/>
          </a:prstGeom>
          <a:noFill/>
        </p:spPr>
        <p:txBody>
          <a:bodyPr wrap="square" rtlCol="0">
            <a:spAutoFit/>
          </a:bodyPr>
          <a:lstStyle/>
          <a:p>
            <a:pPr marL="461963" lvl="0" indent="-461963">
              <a:lnSpc>
                <a:spcPct val="110000"/>
              </a:lnSpc>
              <a:spcAft>
                <a:spcPts val="600"/>
              </a:spcAft>
              <a:buFont typeface="Wingdings" charset="2"/>
              <a:buChar char="q"/>
            </a:pPr>
            <a:r>
              <a:rPr lang="en-US" sz="2000" dirty="0">
                <a:latin typeface="Open Sans"/>
                <a:cs typeface="Open Sans"/>
              </a:rPr>
              <a:t>Establish criteria/template for Departmental </a:t>
            </a:r>
            <a:r>
              <a:rPr lang="en-US" sz="2000" dirty="0" smtClean="0">
                <a:latin typeface="Open Sans"/>
                <a:cs typeface="Open Sans"/>
              </a:rPr>
              <a:t>Plans</a:t>
            </a:r>
          </a:p>
          <a:p>
            <a:pPr marL="803275" lvl="1" indent="-341313">
              <a:lnSpc>
                <a:spcPct val="110000"/>
              </a:lnSpc>
              <a:buFont typeface="Wingdings" charset="2"/>
              <a:buChar char="ü"/>
            </a:pPr>
            <a:r>
              <a:rPr lang="en-US" dirty="0" smtClean="0">
                <a:latin typeface="Open Sans"/>
                <a:cs typeface="Open Sans"/>
              </a:rPr>
              <a:t>Department </a:t>
            </a:r>
            <a:r>
              <a:rPr lang="en-US" dirty="0">
                <a:latin typeface="Open Sans"/>
                <a:cs typeface="Open Sans"/>
              </a:rPr>
              <a:t>Status Forms/</a:t>
            </a:r>
            <a:r>
              <a:rPr lang="en-US" dirty="0" smtClean="0">
                <a:latin typeface="Open Sans"/>
                <a:cs typeface="Open Sans"/>
              </a:rPr>
              <a:t>Summary</a:t>
            </a:r>
          </a:p>
          <a:p>
            <a:pPr marL="803275" lvl="1" indent="-341313">
              <a:lnSpc>
                <a:spcPct val="110000"/>
              </a:lnSpc>
              <a:buFont typeface="Wingdings" charset="2"/>
              <a:buChar char="ü"/>
            </a:pPr>
            <a:r>
              <a:rPr lang="en-US" dirty="0" smtClean="0">
                <a:latin typeface="Open Sans"/>
                <a:cs typeface="Open Sans"/>
              </a:rPr>
              <a:t>Criteria </a:t>
            </a:r>
            <a:r>
              <a:rPr lang="en-US" dirty="0">
                <a:latin typeface="Open Sans"/>
                <a:cs typeface="Open Sans"/>
              </a:rPr>
              <a:t>and steps for closing and relocating a </a:t>
            </a:r>
            <a:r>
              <a:rPr lang="en-US" dirty="0" smtClean="0">
                <a:latin typeface="Open Sans"/>
                <a:cs typeface="Open Sans"/>
              </a:rPr>
              <a:t>department</a:t>
            </a:r>
          </a:p>
          <a:p>
            <a:pPr marL="803275" lvl="1" indent="-341313">
              <a:lnSpc>
                <a:spcPct val="110000"/>
              </a:lnSpc>
              <a:buFont typeface="Wingdings" charset="2"/>
              <a:buChar char="ü"/>
            </a:pPr>
            <a:r>
              <a:rPr lang="en-US" dirty="0" smtClean="0">
                <a:latin typeface="Open Sans"/>
                <a:cs typeface="Open Sans"/>
              </a:rPr>
              <a:t>Downtime procedures/template for an extended IT outage</a:t>
            </a:r>
          </a:p>
          <a:p>
            <a:pPr marL="461963" indent="-461963">
              <a:lnSpc>
                <a:spcPct val="110000"/>
              </a:lnSpc>
              <a:spcBef>
                <a:spcPts val="1200"/>
              </a:spcBef>
              <a:spcAft>
                <a:spcPts val="600"/>
              </a:spcAft>
              <a:buFont typeface="Wingdings" charset="2"/>
              <a:buChar char="q"/>
            </a:pPr>
            <a:r>
              <a:rPr lang="en-US" sz="2000" dirty="0">
                <a:latin typeface="Open Sans"/>
                <a:cs typeface="Open Sans"/>
              </a:rPr>
              <a:t>Enter data from the BIA Questionnaire into Departmental BCP Template</a:t>
            </a:r>
          </a:p>
          <a:p>
            <a:pPr marL="461963" indent="-461963">
              <a:lnSpc>
                <a:spcPct val="110000"/>
              </a:lnSpc>
              <a:spcBef>
                <a:spcPts val="1200"/>
              </a:spcBef>
              <a:spcAft>
                <a:spcPts val="600"/>
              </a:spcAft>
              <a:buFont typeface="Wingdings" charset="2"/>
              <a:buChar char="q"/>
            </a:pPr>
            <a:r>
              <a:rPr lang="en-US" sz="2000" dirty="0">
                <a:latin typeface="Open Sans"/>
                <a:cs typeface="Open Sans"/>
              </a:rPr>
              <a:t>Establish agreements with vendors and suppliers who will support recovery and resumption activities (e.g., debris removal, vital record recovery, building contractors, technical equipment vendors, recovery site(s) owners/vendors)</a:t>
            </a:r>
          </a:p>
        </p:txBody>
      </p:sp>
      <p:sp>
        <p:nvSpPr>
          <p:cNvPr id="12" name="Footer Placeholder 11"/>
          <p:cNvSpPr>
            <a:spLocks noGrp="1"/>
          </p:cNvSpPr>
          <p:nvPr>
            <p:ph type="ftr" sz="quarter" idx="10"/>
          </p:nvPr>
        </p:nvSpPr>
        <p:spPr/>
        <p:txBody>
          <a:bodyPr/>
          <a:lstStyle/>
          <a:p>
            <a:r>
              <a:rPr lang="en-US" smtClean="0"/>
              <a:t>www.wakefieldbrunswick.com</a:t>
            </a:r>
            <a:endParaRPr lang="en-US" dirty="0"/>
          </a:p>
        </p:txBody>
      </p:sp>
      <p:sp>
        <p:nvSpPr>
          <p:cNvPr id="13" name="Slide Number Placeholder 12"/>
          <p:cNvSpPr>
            <a:spLocks noGrp="1"/>
          </p:cNvSpPr>
          <p:nvPr>
            <p:ph type="sldNum" sz="quarter" idx="11"/>
          </p:nvPr>
        </p:nvSpPr>
        <p:spPr/>
        <p:txBody>
          <a:bodyPr/>
          <a:lstStyle/>
          <a:p>
            <a:fld id="{093CB035-3BB7-AD43-BE7C-B33438FBBAB5}" type="slidenum">
              <a:rPr lang="en-US" smtClean="0"/>
              <a:pPr/>
              <a:t>95</a:t>
            </a:fld>
            <a:endParaRPr lang="en-US"/>
          </a:p>
        </p:txBody>
      </p:sp>
      <p:sp>
        <p:nvSpPr>
          <p:cNvPr id="10" name="Title 2"/>
          <p:cNvSpPr>
            <a:spLocks noGrp="1"/>
          </p:cNvSpPr>
          <p:nvPr>
            <p:ph type="title"/>
          </p:nvPr>
        </p:nvSpPr>
        <p:spPr>
          <a:xfrm>
            <a:off x="457200" y="265591"/>
            <a:ext cx="8229600" cy="1143000"/>
          </a:xfrm>
        </p:spPr>
        <p:txBody>
          <a:bodyPr vert="horz" lIns="91440" tIns="45720" rIns="91440" bIns="45720" rtlCol="0" anchor="ctr">
            <a:normAutofit/>
          </a:bodyPr>
          <a:lstStyle/>
          <a:p>
            <a:r>
              <a:rPr lang="en-US" sz="3600" b="1" dirty="0"/>
              <a:t>Create departmental plan</a:t>
            </a:r>
          </a:p>
        </p:txBody>
      </p:sp>
    </p:spTree>
    <p:extLst>
      <p:ext uri="{BB962C8B-B14F-4D97-AF65-F5344CB8AC3E}">
        <p14:creationId xmlns:p14="http://schemas.microsoft.com/office/powerpoint/2010/main" val="89961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681" y="1698710"/>
            <a:ext cx="8229600" cy="4517264"/>
          </a:xfrm>
          <a:ln w="38100"/>
        </p:spPr>
        <p:style>
          <a:lnRef idx="2">
            <a:schemeClr val="accent1"/>
          </a:lnRef>
          <a:fillRef idx="1">
            <a:schemeClr val="lt1"/>
          </a:fillRef>
          <a:effectRef idx="0">
            <a:schemeClr val="accent1"/>
          </a:effectRef>
          <a:fontRef idx="minor">
            <a:schemeClr val="dk1"/>
          </a:fontRef>
        </p:style>
        <p:txBody>
          <a:bodyPr>
            <a:noAutofit/>
          </a:bodyPr>
          <a:lstStyle/>
          <a:p>
            <a:pPr marL="457200" algn="ctr">
              <a:spcBef>
                <a:spcPts val="0"/>
              </a:spcBef>
              <a:spcAft>
                <a:spcPts val="1200"/>
              </a:spcAft>
              <a:buSzPct val="150000"/>
            </a:pPr>
            <a:r>
              <a:rPr lang="en-US" sz="2800" b="1" dirty="0" smtClean="0">
                <a:solidFill>
                  <a:srgbClr val="17375E"/>
                </a:solidFill>
                <a:latin typeface="Open Sans Semibold"/>
              </a:rPr>
              <a:t>Creating departmental plans</a:t>
            </a:r>
          </a:p>
          <a:p>
            <a:pPr marL="514350" indent="-457200">
              <a:spcBef>
                <a:spcPts val="600"/>
              </a:spcBef>
              <a:spcAft>
                <a:spcPts val="600"/>
              </a:spcAft>
              <a:buFont typeface="+mj-lt"/>
              <a:buAutoNum type="arabicPeriod"/>
            </a:pPr>
            <a:r>
              <a:rPr lang="en-US" sz="2400" dirty="0">
                <a:solidFill>
                  <a:srgbClr val="17375E"/>
                </a:solidFill>
                <a:latin typeface="Open Sans"/>
              </a:rPr>
              <a:t>Refer to the “BCP Demo 2 Template” in your workbook</a:t>
            </a:r>
          </a:p>
          <a:p>
            <a:pPr marL="514350" indent="-457200">
              <a:spcBef>
                <a:spcPts val="600"/>
              </a:spcBef>
              <a:spcAft>
                <a:spcPts val="600"/>
              </a:spcAft>
              <a:buFont typeface="+mj-lt"/>
              <a:buAutoNum type="arabicPeriod"/>
            </a:pPr>
            <a:r>
              <a:rPr lang="en-US" sz="2400" dirty="0">
                <a:solidFill>
                  <a:srgbClr val="17375E"/>
                </a:solidFill>
                <a:latin typeface="Open Sans"/>
              </a:rPr>
              <a:t>Use or copy </a:t>
            </a:r>
            <a:r>
              <a:rPr lang="en-US" sz="2400" dirty="0" smtClean="0">
                <a:solidFill>
                  <a:srgbClr val="17375E"/>
                </a:solidFill>
                <a:latin typeface="Open Sans"/>
              </a:rPr>
              <a:t>information from </a:t>
            </a:r>
            <a:r>
              <a:rPr lang="en-US" sz="2400" dirty="0">
                <a:solidFill>
                  <a:srgbClr val="17375E"/>
                </a:solidFill>
                <a:latin typeface="Open Sans"/>
              </a:rPr>
              <a:t>the department’s </a:t>
            </a:r>
            <a:r>
              <a:rPr lang="en-US" sz="2400" dirty="0" smtClean="0">
                <a:solidFill>
                  <a:srgbClr val="17375E"/>
                </a:solidFill>
                <a:latin typeface="Open Sans"/>
              </a:rPr>
              <a:t>Questionnaire worksheet into </a:t>
            </a:r>
            <a:r>
              <a:rPr lang="en-US" sz="2400" dirty="0">
                <a:solidFill>
                  <a:srgbClr val="17375E"/>
                </a:solidFill>
                <a:latin typeface="Open Sans"/>
              </a:rPr>
              <a:t>the BCP </a:t>
            </a:r>
            <a:r>
              <a:rPr lang="en-US" sz="2400" dirty="0" smtClean="0">
                <a:solidFill>
                  <a:srgbClr val="17375E"/>
                </a:solidFill>
                <a:latin typeface="Open Sans"/>
              </a:rPr>
              <a:t>worksheet</a:t>
            </a:r>
            <a:endParaRPr lang="en-US" sz="2400" dirty="0">
              <a:solidFill>
                <a:srgbClr val="17375E"/>
              </a:solidFill>
              <a:latin typeface="Open Sans"/>
            </a:endParaRPr>
          </a:p>
          <a:p>
            <a:pPr marL="1036638" lvl="2">
              <a:spcBef>
                <a:spcPts val="0"/>
              </a:spcBef>
              <a:spcAft>
                <a:spcPts val="600"/>
              </a:spcAft>
              <a:buSzPct val="150000"/>
              <a:buFont typeface="Wingdings" panose="05000000000000000000" pitchFamily="2" charset="2"/>
              <a:buChar char="§"/>
              <a:defRPr/>
            </a:pPr>
            <a:r>
              <a:rPr lang="en-US" sz="1800" dirty="0">
                <a:solidFill>
                  <a:srgbClr val="17375E"/>
                </a:solidFill>
                <a:latin typeface="Open Sans"/>
                <a:cs typeface="Open Sans"/>
              </a:rPr>
              <a:t>Essential Functions</a:t>
            </a:r>
          </a:p>
          <a:p>
            <a:pPr marL="1036638" lvl="2">
              <a:spcBef>
                <a:spcPts val="0"/>
              </a:spcBef>
              <a:spcAft>
                <a:spcPts val="600"/>
              </a:spcAft>
              <a:buSzPct val="150000"/>
              <a:buFont typeface="Wingdings" panose="05000000000000000000" pitchFamily="2" charset="2"/>
              <a:buChar char="§"/>
              <a:defRPr/>
            </a:pPr>
            <a:r>
              <a:rPr lang="en-US" sz="1800" dirty="0">
                <a:solidFill>
                  <a:srgbClr val="17375E"/>
                </a:solidFill>
                <a:latin typeface="Open Sans"/>
                <a:cs typeface="Open Sans"/>
              </a:rPr>
              <a:t>Essential Applications</a:t>
            </a:r>
          </a:p>
          <a:p>
            <a:pPr marL="1036638" lvl="2">
              <a:spcBef>
                <a:spcPts val="0"/>
              </a:spcBef>
              <a:spcAft>
                <a:spcPts val="600"/>
              </a:spcAft>
              <a:buSzPct val="150000"/>
              <a:buFont typeface="Wingdings" panose="05000000000000000000" pitchFamily="2" charset="2"/>
              <a:buChar char="§"/>
              <a:defRPr/>
            </a:pPr>
            <a:r>
              <a:rPr lang="en-US" sz="1800" dirty="0">
                <a:solidFill>
                  <a:srgbClr val="17375E"/>
                </a:solidFill>
                <a:latin typeface="Open Sans"/>
                <a:cs typeface="Open Sans"/>
              </a:rPr>
              <a:t>Vital </a:t>
            </a:r>
            <a:r>
              <a:rPr lang="en-US" sz="1800" dirty="0" smtClean="0">
                <a:solidFill>
                  <a:srgbClr val="17375E"/>
                </a:solidFill>
                <a:latin typeface="Open Sans"/>
                <a:cs typeface="Open Sans"/>
              </a:rPr>
              <a:t>equipment and supplies</a:t>
            </a:r>
            <a:endParaRPr lang="en-US" sz="1800" dirty="0">
              <a:solidFill>
                <a:srgbClr val="17375E"/>
              </a:solidFill>
              <a:latin typeface="Open Sans"/>
              <a:cs typeface="Open Sans"/>
            </a:endParaRPr>
          </a:p>
          <a:p>
            <a:pPr marL="1036638" lvl="2">
              <a:spcBef>
                <a:spcPts val="0"/>
              </a:spcBef>
              <a:spcAft>
                <a:spcPts val="600"/>
              </a:spcAft>
              <a:buSzPct val="150000"/>
              <a:buFont typeface="Wingdings" panose="05000000000000000000" pitchFamily="2" charset="2"/>
              <a:buChar char="§"/>
              <a:defRPr/>
            </a:pPr>
            <a:r>
              <a:rPr lang="en-US" sz="1800" dirty="0">
                <a:solidFill>
                  <a:srgbClr val="17375E"/>
                </a:solidFill>
                <a:latin typeface="Open Sans"/>
                <a:cs typeface="Open Sans"/>
              </a:rPr>
              <a:t>Vital records</a:t>
            </a:r>
          </a:p>
          <a:p>
            <a:endParaRPr lang="en-US" sz="2000" dirty="0" smtClean="0">
              <a:solidFill>
                <a:srgbClr val="17375E"/>
              </a:solidFill>
              <a:latin typeface="Open Sans"/>
              <a:cs typeface="Tw Cen MT"/>
            </a:endParaRPr>
          </a:p>
          <a:p>
            <a:pPr marL="0" indent="0">
              <a:buNone/>
            </a:pPr>
            <a:endParaRPr lang="en-US" sz="2000" dirty="0" smtClean="0">
              <a:solidFill>
                <a:srgbClr val="17375E"/>
              </a:solidFill>
              <a:latin typeface="Open Sans"/>
              <a:cs typeface="Tw Cen MT"/>
            </a:endParaRPr>
          </a:p>
          <a:p>
            <a:pPr marL="0" indent="0">
              <a:buNone/>
            </a:pPr>
            <a:endParaRPr lang="en-US" sz="2000" dirty="0">
              <a:solidFill>
                <a:srgbClr val="17375E"/>
              </a:solidFill>
              <a:latin typeface="Open Sans"/>
              <a:cs typeface="Tw Cen MT"/>
            </a:endParaRPr>
          </a:p>
          <a:p>
            <a:pPr marL="0" indent="0">
              <a:buNone/>
            </a:pPr>
            <a:endParaRPr lang="en-US" sz="2000" dirty="0" smtClean="0">
              <a:solidFill>
                <a:srgbClr val="17375E"/>
              </a:solidFill>
              <a:latin typeface="Open Sans"/>
              <a:cs typeface="Tw Cen MT"/>
            </a:endParaRPr>
          </a:p>
          <a:p>
            <a:endParaRPr lang="en-US" sz="2000" dirty="0">
              <a:solidFill>
                <a:srgbClr val="17375E"/>
              </a:solidFill>
              <a:latin typeface="Open Sans"/>
              <a:cs typeface="Tw Cen MT"/>
            </a:endParaRPr>
          </a:p>
          <a:p>
            <a:endParaRPr lang="en-US" sz="2000" dirty="0" smtClean="0">
              <a:solidFill>
                <a:srgbClr val="17375E"/>
              </a:solidFill>
              <a:latin typeface="Open Sans"/>
              <a:cs typeface="Tw Cen MT"/>
            </a:endParaRPr>
          </a:p>
          <a:p>
            <a:endParaRPr lang="en-US" sz="2000" dirty="0" smtClean="0">
              <a:solidFill>
                <a:srgbClr val="17375E"/>
              </a:solidFill>
              <a:latin typeface="Open Sans"/>
              <a:cs typeface="Tw Cen MT"/>
            </a:endParaRPr>
          </a:p>
          <a:p>
            <a:endParaRPr lang="en-US" sz="2000" dirty="0">
              <a:solidFill>
                <a:srgbClr val="17375E"/>
              </a:solidFill>
              <a:latin typeface="Open Sans"/>
              <a:cs typeface="Tw Cen MT"/>
            </a:endParaRPr>
          </a:p>
        </p:txBody>
      </p:sp>
      <p:grpSp>
        <p:nvGrpSpPr>
          <p:cNvPr id="4" name="Group 3"/>
          <p:cNvGrpSpPr/>
          <p:nvPr/>
        </p:nvGrpSpPr>
        <p:grpSpPr>
          <a:xfrm>
            <a:off x="455563" y="277186"/>
            <a:ext cx="8237713" cy="1143002"/>
            <a:chOff x="455563" y="277186"/>
            <a:chExt cx="8237713" cy="1143002"/>
          </a:xfrm>
        </p:grpSpPr>
        <p:sp>
          <p:nvSpPr>
            <p:cNvPr id="5" name="Title 2"/>
            <p:cNvSpPr txBox="1">
              <a:spLocks/>
            </p:cNvSpPr>
            <p:nvPr/>
          </p:nvSpPr>
          <p:spPr>
            <a:xfrm>
              <a:off x="457200" y="277187"/>
              <a:ext cx="8229600" cy="1143000"/>
            </a:xfrm>
            <a:prstGeom prst="rect">
              <a:avLst/>
            </a:prstGeom>
            <a:solidFill>
              <a:schemeClr val="tx2">
                <a:lumMod val="40000"/>
                <a:lumOff val="60000"/>
              </a:scheme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rgbClr val="535357"/>
                  </a:solidFill>
                  <a:latin typeface="Open Sans Semibold"/>
                  <a:ea typeface="+mj-ea"/>
                  <a:cs typeface="Open Sans Semibold"/>
                </a:defRPr>
              </a:lvl1pPr>
            </a:lstStyle>
            <a:p>
              <a:pPr>
                <a:lnSpc>
                  <a:spcPct val="120000"/>
                </a:lnSpc>
                <a:spcAft>
                  <a:spcPts val="600"/>
                </a:spcAft>
                <a:defRPr/>
              </a:pPr>
              <a:r>
                <a:rPr lang="en-US" b="1" dirty="0" smtClean="0">
                  <a:solidFill>
                    <a:srgbClr val="444444"/>
                  </a:solidFill>
                </a:rPr>
                <a:t>Exercise - 10</a:t>
              </a:r>
              <a:endParaRPr lang="en-US" dirty="0"/>
            </a:p>
          </p:txBody>
        </p:sp>
        <p:pic>
          <p:nvPicPr>
            <p:cNvPr id="7" name="Picture 6"/>
            <p:cNvPicPr>
              <a:picLocks noChangeAspect="1"/>
            </p:cNvPicPr>
            <p:nvPr/>
          </p:nvPicPr>
          <p:blipFill rotWithShape="1">
            <a:blip r:embed="rId3"/>
            <a:srcRect t="9357" b="11306"/>
            <a:stretch/>
          </p:blipFill>
          <p:spPr>
            <a:xfrm>
              <a:off x="455563" y="277187"/>
              <a:ext cx="906305" cy="1143001"/>
            </a:xfrm>
            <a:prstGeom prst="rect">
              <a:avLst/>
            </a:prstGeom>
          </p:spPr>
        </p:pic>
        <p:pic>
          <p:nvPicPr>
            <p:cNvPr id="8" name="Picture 7"/>
            <p:cNvPicPr>
              <a:picLocks noChangeAspect="1"/>
            </p:cNvPicPr>
            <p:nvPr/>
          </p:nvPicPr>
          <p:blipFill rotWithShape="1">
            <a:blip r:embed="rId3"/>
            <a:srcRect t="9357" b="11306"/>
            <a:stretch/>
          </p:blipFill>
          <p:spPr>
            <a:xfrm>
              <a:off x="7786971" y="277186"/>
              <a:ext cx="906305" cy="1143001"/>
            </a:xfrm>
            <a:prstGeom prst="rect">
              <a:avLst/>
            </a:prstGeom>
          </p:spPr>
        </p:pic>
      </p:grpSp>
      <p:sp>
        <p:nvSpPr>
          <p:cNvPr id="10"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Open Sans"/>
                <a:cs typeface="Open Sans"/>
              </a:defRPr>
            </a:lvl1pPr>
          </a:lstStyle>
          <a:p>
            <a:r>
              <a:rPr lang="en-US" dirty="0" err="1" smtClean="0"/>
              <a:t>www.wakefieldbrunswick.com</a:t>
            </a:r>
            <a:endParaRPr lang="en-US" dirty="0"/>
          </a:p>
        </p:txBody>
      </p:sp>
      <p:sp>
        <p:nvSpPr>
          <p:cNvPr id="11"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100">
                <a:solidFill>
                  <a:schemeClr val="tx1">
                    <a:tint val="75000"/>
                  </a:schemeClr>
                </a:solidFill>
                <a:latin typeface="Open Sans"/>
                <a:cs typeface="Open Sans"/>
              </a:defRPr>
            </a:lvl1pPr>
          </a:lstStyle>
          <a:p>
            <a:fld id="{093CB035-3BB7-AD43-BE7C-B33438FBBAB5}" type="slidenum">
              <a:rPr lang="en-US" smtClean="0"/>
              <a:pPr/>
              <a:t>96</a:t>
            </a:fld>
            <a:endParaRPr lang="en-US"/>
          </a:p>
        </p:txBody>
      </p:sp>
    </p:spTree>
    <p:extLst>
      <p:ext uri="{BB962C8B-B14F-4D97-AF65-F5344CB8AC3E}">
        <p14:creationId xmlns:p14="http://schemas.microsoft.com/office/powerpoint/2010/main" val="367667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313830" y="1598212"/>
            <a:ext cx="6372970" cy="3051619"/>
          </a:xfrm>
        </p:spPr>
        <p:txBody>
          <a:bodyPr>
            <a:normAutofit/>
          </a:bodyPr>
          <a:lstStyle/>
          <a:p>
            <a:pPr marL="514350" indent="-514350">
              <a:lnSpc>
                <a:spcPct val="114000"/>
              </a:lnSpc>
              <a:spcBef>
                <a:spcPts val="0"/>
              </a:spcBef>
              <a:spcAft>
                <a:spcPts val="1200"/>
              </a:spcAft>
              <a:buFont typeface="+mj-lt"/>
              <a:buAutoNum type="arabicPeriod"/>
            </a:pPr>
            <a:r>
              <a:rPr lang="en-US" sz="2400" dirty="0"/>
              <a:t>Business </a:t>
            </a:r>
            <a:r>
              <a:rPr lang="en-US" sz="2400" dirty="0" smtClean="0"/>
              <a:t>Continuity </a:t>
            </a:r>
            <a:r>
              <a:rPr lang="en-US" sz="2400" dirty="0"/>
              <a:t>Action Plan</a:t>
            </a:r>
          </a:p>
          <a:p>
            <a:pPr marL="514350" indent="-514350">
              <a:lnSpc>
                <a:spcPct val="114000"/>
              </a:lnSpc>
              <a:spcBef>
                <a:spcPts val="0"/>
              </a:spcBef>
              <a:spcAft>
                <a:spcPts val="1200"/>
              </a:spcAft>
              <a:buFont typeface="+mj-lt"/>
              <a:buAutoNum type="arabicPeriod"/>
            </a:pPr>
            <a:r>
              <a:rPr lang="en-US" sz="2400" dirty="0" smtClean="0"/>
              <a:t>PDF of Module Presentation</a:t>
            </a:r>
          </a:p>
          <a:p>
            <a:pPr marL="514350" indent="-514350">
              <a:lnSpc>
                <a:spcPct val="114000"/>
              </a:lnSpc>
              <a:spcBef>
                <a:spcPts val="0"/>
              </a:spcBef>
              <a:spcAft>
                <a:spcPts val="1200"/>
              </a:spcAft>
              <a:buFont typeface="+mj-lt"/>
              <a:buAutoNum type="arabicPeriod"/>
            </a:pPr>
            <a:r>
              <a:rPr lang="en-US" sz="2400" dirty="0" smtClean="0"/>
              <a:t>BCP Demo 2</a:t>
            </a:r>
          </a:p>
        </p:txBody>
      </p:sp>
      <p:sp>
        <p:nvSpPr>
          <p:cNvPr id="5" name="Footer Placeholder 4"/>
          <p:cNvSpPr>
            <a:spLocks noGrp="1"/>
          </p:cNvSpPr>
          <p:nvPr>
            <p:ph type="ftr" sz="quarter" idx="3"/>
          </p:nvPr>
        </p:nvSpPr>
        <p:spPr/>
        <p:txBody>
          <a:bodyPr/>
          <a:lstStyle/>
          <a:p>
            <a:r>
              <a:rPr lang="en-US" smtClean="0"/>
              <a:t>www.wakefieldbrunswick.com</a:t>
            </a:r>
            <a:endParaRPr lang="en-US" dirty="0"/>
          </a:p>
        </p:txBody>
      </p:sp>
      <p:sp>
        <p:nvSpPr>
          <p:cNvPr id="6" name="Slide Number Placeholder 5"/>
          <p:cNvSpPr>
            <a:spLocks noGrp="1"/>
          </p:cNvSpPr>
          <p:nvPr>
            <p:ph type="sldNum" sz="quarter" idx="12"/>
          </p:nvPr>
        </p:nvSpPr>
        <p:spPr/>
        <p:txBody>
          <a:bodyPr/>
          <a:lstStyle/>
          <a:p>
            <a:fld id="{093CB035-3BB7-AD43-BE7C-B33438FBBAB5}" type="slidenum">
              <a:rPr lang="en-US" smtClean="0"/>
              <a:t>97</a:t>
            </a:fld>
            <a:endParaRPr lang="en-US"/>
          </a:p>
        </p:txBody>
      </p:sp>
      <p:sp>
        <p:nvSpPr>
          <p:cNvPr id="9" name="Rounded Rectangle 8"/>
          <p:cNvSpPr/>
          <p:nvPr/>
        </p:nvSpPr>
        <p:spPr>
          <a:xfrm>
            <a:off x="853833" y="1936967"/>
            <a:ext cx="1019741" cy="1019921"/>
          </a:xfrm>
          <a:prstGeom prst="roundRect">
            <a:avLst/>
          </a:prstGeom>
          <a:gradFill flip="none" rotWithShape="1">
            <a:gsLst>
              <a:gs pos="0">
                <a:schemeClr val="accent1">
                  <a:tint val="100000"/>
                  <a:shade val="100000"/>
                  <a:satMod val="130000"/>
                  <a:alpha val="37000"/>
                </a:schemeClr>
              </a:gs>
              <a:gs pos="100000">
                <a:schemeClr val="accent1">
                  <a:tint val="50000"/>
                  <a:shade val="100000"/>
                  <a:satMod val="350000"/>
                  <a:alpha val="37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latin typeface="Wingdings" charset="2"/>
                <a:cs typeface="Wingdings" charset="2"/>
              </a:rPr>
              <a:t>lll</a:t>
            </a:r>
            <a:endParaRPr lang="en-US" dirty="0">
              <a:solidFill>
                <a:schemeClr val="bg1"/>
              </a:solidFill>
              <a:latin typeface="Wingdings" charset="2"/>
              <a:cs typeface="Wingdings" charset="2"/>
            </a:endParaRPr>
          </a:p>
        </p:txBody>
      </p:sp>
      <p:sp>
        <p:nvSpPr>
          <p:cNvPr id="8" name="Title 1"/>
          <p:cNvSpPr>
            <a:spLocks noGrp="1"/>
          </p:cNvSpPr>
          <p:nvPr>
            <p:ph type="title"/>
          </p:nvPr>
        </p:nvSpPr>
        <p:spPr>
          <a:xfrm>
            <a:off x="457200" y="274638"/>
            <a:ext cx="8229600" cy="1143000"/>
          </a:xfrm>
        </p:spPr>
        <p:txBody>
          <a:bodyPr>
            <a:noAutofit/>
          </a:bodyPr>
          <a:lstStyle/>
          <a:p>
            <a:r>
              <a:rPr lang="en-US" sz="3600" b="1" dirty="0" smtClean="0"/>
              <a:t>Module 5 Resources</a:t>
            </a:r>
            <a:endParaRPr lang="en-US" sz="3600" b="1" dirty="0"/>
          </a:p>
        </p:txBody>
      </p:sp>
    </p:spTree>
    <p:extLst>
      <p:ext uri="{BB962C8B-B14F-4D97-AF65-F5344CB8AC3E}">
        <p14:creationId xmlns:p14="http://schemas.microsoft.com/office/powerpoint/2010/main" val="305043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3600" b="1" dirty="0"/>
              <a:t>Module 5 Summary</a:t>
            </a:r>
          </a:p>
        </p:txBody>
      </p:sp>
      <p:sp>
        <p:nvSpPr>
          <p:cNvPr id="5" name="Footer Placeholder 4"/>
          <p:cNvSpPr>
            <a:spLocks noGrp="1"/>
          </p:cNvSpPr>
          <p:nvPr>
            <p:ph type="ftr" sz="quarter" idx="3"/>
          </p:nvPr>
        </p:nvSpPr>
        <p:spPr/>
        <p:txBody>
          <a:bodyPr/>
          <a:lstStyle/>
          <a:p>
            <a:r>
              <a:rPr lang="en-US" smtClean="0"/>
              <a:t>www.wakefieldbrunswick.com</a:t>
            </a:r>
            <a:endParaRPr lang="en-US" dirty="0"/>
          </a:p>
        </p:txBody>
      </p:sp>
      <p:sp>
        <p:nvSpPr>
          <p:cNvPr id="6" name="Slide Number Placeholder 5"/>
          <p:cNvSpPr>
            <a:spLocks noGrp="1"/>
          </p:cNvSpPr>
          <p:nvPr>
            <p:ph type="sldNum" sz="quarter" idx="12"/>
          </p:nvPr>
        </p:nvSpPr>
        <p:spPr/>
        <p:txBody>
          <a:bodyPr/>
          <a:lstStyle/>
          <a:p>
            <a:fld id="{093CB035-3BB7-AD43-BE7C-B33438FBBAB5}" type="slidenum">
              <a:rPr lang="en-US" smtClean="0"/>
              <a:t>98</a:t>
            </a:fld>
            <a:endParaRPr lang="en-US"/>
          </a:p>
        </p:txBody>
      </p:sp>
      <p:sp>
        <p:nvSpPr>
          <p:cNvPr id="8" name="Content Placeholder 3"/>
          <p:cNvSpPr>
            <a:spLocks noGrp="1"/>
          </p:cNvSpPr>
          <p:nvPr>
            <p:ph sz="half" idx="2"/>
          </p:nvPr>
        </p:nvSpPr>
        <p:spPr>
          <a:xfrm>
            <a:off x="2313830" y="1598212"/>
            <a:ext cx="6372970" cy="3664463"/>
          </a:xfrm>
        </p:spPr>
        <p:txBody>
          <a:bodyPr>
            <a:normAutofit/>
          </a:bodyPr>
          <a:lstStyle/>
          <a:p>
            <a:pPr>
              <a:lnSpc>
                <a:spcPct val="114000"/>
              </a:lnSpc>
              <a:spcBef>
                <a:spcPts val="0"/>
              </a:spcBef>
              <a:spcAft>
                <a:spcPts val="1200"/>
              </a:spcAft>
            </a:pPr>
            <a:r>
              <a:rPr lang="en-US" sz="2400" b="1" dirty="0" smtClean="0"/>
              <a:t>You should now know how to:</a:t>
            </a:r>
          </a:p>
          <a:p>
            <a:pPr marL="514350" indent="-514350">
              <a:lnSpc>
                <a:spcPct val="114000"/>
              </a:lnSpc>
              <a:spcBef>
                <a:spcPts val="0"/>
              </a:spcBef>
              <a:spcAft>
                <a:spcPts val="1200"/>
              </a:spcAft>
              <a:buFont typeface="+mj-lt"/>
              <a:buAutoNum type="arabicPeriod"/>
            </a:pPr>
            <a:r>
              <a:rPr lang="en-US" sz="2400" dirty="0"/>
              <a:t>Identify and evaluate strategies</a:t>
            </a:r>
          </a:p>
          <a:p>
            <a:pPr marL="514350" indent="-514350">
              <a:lnSpc>
                <a:spcPct val="114000"/>
              </a:lnSpc>
              <a:spcBef>
                <a:spcPts val="0"/>
              </a:spcBef>
              <a:spcAft>
                <a:spcPts val="1200"/>
              </a:spcAft>
              <a:buFont typeface="+mj-lt"/>
              <a:buAutoNum type="arabicPeriod"/>
            </a:pPr>
            <a:r>
              <a:rPr lang="en-US" sz="2400" dirty="0" smtClean="0"/>
              <a:t>Develop recovery actions </a:t>
            </a:r>
          </a:p>
        </p:txBody>
      </p:sp>
      <p:sp>
        <p:nvSpPr>
          <p:cNvPr id="9" name="Rounded Rectangle 8"/>
          <p:cNvSpPr/>
          <p:nvPr/>
        </p:nvSpPr>
        <p:spPr>
          <a:xfrm>
            <a:off x="853833" y="1936967"/>
            <a:ext cx="1019741" cy="1019921"/>
          </a:xfrm>
          <a:prstGeom prst="roundRect">
            <a:avLst/>
          </a:prstGeom>
          <a:gradFill flip="none" rotWithShape="1">
            <a:gsLst>
              <a:gs pos="0">
                <a:schemeClr val="accent1">
                  <a:tint val="100000"/>
                  <a:shade val="100000"/>
                  <a:satMod val="130000"/>
                  <a:alpha val="37000"/>
                </a:schemeClr>
              </a:gs>
              <a:gs pos="100000">
                <a:schemeClr val="accent1">
                  <a:tint val="50000"/>
                  <a:shade val="100000"/>
                  <a:satMod val="350000"/>
                  <a:alpha val="37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latin typeface="Wingdings" charset="2"/>
                <a:cs typeface="Wingdings" charset="2"/>
              </a:rPr>
              <a:t>lll</a:t>
            </a:r>
            <a:endParaRPr lang="en-US" dirty="0">
              <a:solidFill>
                <a:schemeClr val="bg1"/>
              </a:solidFill>
              <a:latin typeface="Wingdings" charset="2"/>
              <a:cs typeface="Wingdings" charset="2"/>
            </a:endParaRPr>
          </a:p>
        </p:txBody>
      </p:sp>
    </p:spTree>
    <p:extLst>
      <p:ext uri="{BB962C8B-B14F-4D97-AF65-F5344CB8AC3E}">
        <p14:creationId xmlns:p14="http://schemas.microsoft.com/office/powerpoint/2010/main" val="344921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8317"/>
            <a:ext cx="7772400" cy="3173095"/>
          </a:xfrm>
        </p:spPr>
        <p:txBody>
          <a:bodyPr>
            <a:normAutofit/>
          </a:bodyPr>
          <a:lstStyle/>
          <a:p>
            <a:r>
              <a:rPr lang="en-US" sz="4400" b="1" dirty="0" smtClean="0"/>
              <a:t>Integrating Business Continuity with Emergency Planning</a:t>
            </a:r>
            <a:endParaRPr lang="en-US" sz="4400" b="1" dirty="0"/>
          </a:p>
        </p:txBody>
      </p:sp>
      <p:sp>
        <p:nvSpPr>
          <p:cNvPr id="3" name="Subtitle 2"/>
          <p:cNvSpPr>
            <a:spLocks noGrp="1"/>
          </p:cNvSpPr>
          <p:nvPr>
            <p:ph type="subTitle" idx="1"/>
          </p:nvPr>
        </p:nvSpPr>
        <p:spPr>
          <a:xfrm>
            <a:off x="437323" y="4627659"/>
            <a:ext cx="8189842" cy="1384852"/>
          </a:xfrm>
        </p:spPr>
        <p:txBody>
          <a:bodyPr>
            <a:normAutofit fontScale="92500" lnSpcReduction="20000"/>
          </a:bodyPr>
          <a:lstStyle/>
          <a:p>
            <a:r>
              <a:rPr lang="en-US" sz="2400" dirty="0" smtClean="0"/>
              <a:t>Module 6</a:t>
            </a:r>
          </a:p>
          <a:p>
            <a:endParaRPr lang="en-US" sz="2400" dirty="0" smtClean="0"/>
          </a:p>
          <a:p>
            <a:r>
              <a:rPr lang="en-US" sz="2400" dirty="0" smtClean="0"/>
              <a:t>Minnesota Healthcare System</a:t>
            </a:r>
          </a:p>
          <a:p>
            <a:r>
              <a:rPr lang="en-US" sz="2400" dirty="0" smtClean="0"/>
              <a:t>Business Continuity Planning Workshop</a:t>
            </a:r>
            <a:endParaRPr lang="en-US" sz="2400" dirty="0"/>
          </a:p>
        </p:txBody>
      </p:sp>
      <p:sp>
        <p:nvSpPr>
          <p:cNvPr id="4" name="Footer Placeholder 3"/>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algn="ctr">
              <a:defRPr sz="1100">
                <a:solidFill>
                  <a:schemeClr val="tx1">
                    <a:tint val="75000"/>
                  </a:schemeClr>
                </a:solidFill>
                <a:latin typeface="Open Sans"/>
                <a:cs typeface="Open Sans"/>
              </a:defRPr>
            </a:lvl1pPr>
          </a:lstStyle>
          <a:p>
            <a:r>
              <a:rPr lang="en-US" dirty="0"/>
              <a:t>www.wakefieldbrunswick.com</a:t>
            </a:r>
          </a:p>
        </p:txBody>
      </p:sp>
      <p:sp>
        <p:nvSpPr>
          <p:cNvPr id="5" name="Slide Number Placeholder 4"/>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a:defRPr sz="1100">
                <a:solidFill>
                  <a:schemeClr val="tx1">
                    <a:tint val="75000"/>
                  </a:schemeClr>
                </a:solidFill>
                <a:latin typeface="Open Sans"/>
                <a:cs typeface="Open Sans"/>
              </a:defRPr>
            </a:lvl1pPr>
          </a:lstStyle>
          <a:p>
            <a:fld id="{20A2D9D9-9622-9C43-B790-079379D2BF15}" type="slidenum">
              <a:rPr lang="en-US"/>
              <a:pPr/>
              <a:t>99</a:t>
            </a:fld>
            <a:endParaRPr lang="en-US" dirty="0"/>
          </a:p>
        </p:txBody>
      </p:sp>
    </p:spTree>
    <p:extLst>
      <p:ext uri="{BB962C8B-B14F-4D97-AF65-F5344CB8AC3E}">
        <p14:creationId xmlns:p14="http://schemas.microsoft.com/office/powerpoint/2010/main" val="82497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13263</TotalTime>
  <Words>6290</Words>
  <Application>Microsoft Office PowerPoint</Application>
  <PresentationFormat>On-screen Show (4:3)</PresentationFormat>
  <Paragraphs>1270</Paragraphs>
  <Slides>120</Slides>
  <Notes>90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120</vt:i4>
      </vt:variant>
    </vt:vector>
  </HeadingPairs>
  <TitlesOfParts>
    <vt:vector size="122" baseType="lpstr">
      <vt:lpstr>Office Theme</vt:lpstr>
      <vt:lpstr>Acrobat Document</vt:lpstr>
      <vt:lpstr> Healthcare Business Continuity Planning Workshop </vt:lpstr>
      <vt:lpstr>Workshop Agenda</vt:lpstr>
      <vt:lpstr>PowerPoint Presentation</vt:lpstr>
      <vt:lpstr>Introductions</vt:lpstr>
      <vt:lpstr>PowerPoint Presentation</vt:lpstr>
      <vt:lpstr>Why are we here?</vt:lpstr>
      <vt:lpstr>What’s driving this?</vt:lpstr>
      <vt:lpstr>PowerPoint Presentation</vt:lpstr>
      <vt:lpstr>PowerPoint Presentation</vt:lpstr>
      <vt:lpstr>PowerPoint Presentation</vt:lpstr>
      <vt:lpstr>What do we need?</vt:lpstr>
      <vt:lpstr>How are we going to do this?</vt:lpstr>
      <vt:lpstr>Sample project map and timeline</vt:lpstr>
      <vt:lpstr>Challenges</vt:lpstr>
      <vt:lpstr>PowerPoint Presentation</vt:lpstr>
      <vt:lpstr>About Business Continuity</vt:lpstr>
      <vt:lpstr>At the end of Module 1 you will know …</vt:lpstr>
      <vt:lpstr>PowerPoint Presentation</vt:lpstr>
      <vt:lpstr>PowerPoint Presentation</vt:lpstr>
      <vt:lpstr>An integrated business continuity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1 Resources</vt:lpstr>
      <vt:lpstr>Module 1 Summary</vt:lpstr>
      <vt:lpstr>Project Initiation and Governance</vt:lpstr>
      <vt:lpstr>At the end of Module 2 you will know …</vt:lpstr>
      <vt:lpstr>Project Initiation</vt:lpstr>
      <vt:lpstr>Scoping the effort</vt:lpstr>
      <vt:lpstr>Planning the effort</vt:lpstr>
      <vt:lpstr>PowerPoint Presentation</vt:lpstr>
      <vt:lpstr>Governance</vt:lpstr>
      <vt:lpstr>Identify your executive sponsor</vt:lpstr>
      <vt:lpstr>PowerPoint Presentation</vt:lpstr>
      <vt:lpstr>Establish policy / identify sponsor</vt:lpstr>
      <vt:lpstr>Form a  Steering Committee</vt:lpstr>
      <vt:lpstr>PowerPoint Presentation</vt:lpstr>
      <vt:lpstr>PowerPoint Presentation</vt:lpstr>
      <vt:lpstr>PowerPoint Presentation</vt:lpstr>
      <vt:lpstr>Leadership Engagement and  Program Governance</vt:lpstr>
      <vt:lpstr>PowerPoint Presentation</vt:lpstr>
      <vt:lpstr>Educate and engage leadership</vt:lpstr>
      <vt:lpstr>Module 2 Resources</vt:lpstr>
      <vt:lpstr>Module 2 Summary</vt:lpstr>
      <vt:lpstr>Identifying Essential Services and Applications (Data I)</vt:lpstr>
      <vt:lpstr>At the end of Module 3 you will know …</vt:lpstr>
      <vt:lpstr>Purpose</vt:lpstr>
      <vt:lpstr>Develop interview questions</vt:lpstr>
      <vt:lpstr>Exercise – Developing Questionnaire</vt:lpstr>
      <vt:lpstr>Setting up interviews</vt:lpstr>
      <vt:lpstr>Conducting the interview</vt:lpstr>
      <vt:lpstr>Techniques for Successful Interviews</vt:lpstr>
      <vt:lpstr>Types of Interviews</vt:lpstr>
      <vt:lpstr>PowerPoint Presentation</vt:lpstr>
      <vt:lpstr>Documenting information obtained</vt:lpstr>
      <vt:lpstr>Module 3 Resources</vt:lpstr>
      <vt:lpstr>Module 3 Summary</vt:lpstr>
      <vt:lpstr>Prioritizing Essential Services and Establishing Recovery Objectives (Data II)</vt:lpstr>
      <vt:lpstr>At the end of Module 4 you will know…</vt:lpstr>
      <vt:lpstr>Purpose</vt:lpstr>
      <vt:lpstr>Develop impact analysis data</vt:lpstr>
      <vt:lpstr>PowerPoint Presentation</vt:lpstr>
      <vt:lpstr>PowerPoint Presentation</vt:lpstr>
      <vt:lpstr>Establishing weights for impact ratings</vt:lpstr>
      <vt:lpstr>Establishing recovery objectives</vt:lpstr>
      <vt:lpstr>Definitions</vt:lpstr>
      <vt:lpstr>RTO/RPO Matrix</vt:lpstr>
      <vt:lpstr>Your BIA report</vt:lpstr>
      <vt:lpstr>Report on findings</vt:lpstr>
      <vt:lpstr>Using the BIA Data for your BCP </vt:lpstr>
      <vt:lpstr> </vt:lpstr>
      <vt:lpstr>Module 4 Resources</vt:lpstr>
      <vt:lpstr>Module 4 Summary</vt:lpstr>
      <vt:lpstr>Developing Business Continuity Strategies and Action Plans</vt:lpstr>
      <vt:lpstr>At the end of Module 5 you will know …</vt:lpstr>
      <vt:lpstr>Identifying and Evaluating Strategies</vt:lpstr>
      <vt:lpstr>Purpose</vt:lpstr>
      <vt:lpstr>PowerPoint Presentation</vt:lpstr>
      <vt:lpstr>PowerPoint Presentation</vt:lpstr>
      <vt:lpstr>PowerPoint Presentation</vt:lpstr>
      <vt:lpstr>Continuity Strategies</vt:lpstr>
      <vt:lpstr>Evaluate strategies</vt:lpstr>
      <vt:lpstr>Evaluate strategies</vt:lpstr>
      <vt:lpstr>Select and approve strategies</vt:lpstr>
      <vt:lpstr>PowerPoint Presentation</vt:lpstr>
      <vt:lpstr>Developing Recovery Actions </vt:lpstr>
      <vt:lpstr>Follow the project goals and use the data that has been gathered</vt:lpstr>
      <vt:lpstr>Develop recovery actions</vt:lpstr>
      <vt:lpstr>PowerPoint Presentation</vt:lpstr>
      <vt:lpstr>Create departmental plan</vt:lpstr>
      <vt:lpstr>PowerPoint Presentation</vt:lpstr>
      <vt:lpstr>Module 5 Resources</vt:lpstr>
      <vt:lpstr>Module 5 Summary</vt:lpstr>
      <vt:lpstr>Integrating Business Continuity with Emergency Planning</vt:lpstr>
      <vt:lpstr>At the end of Module 6 you will know …</vt:lpstr>
      <vt:lpstr>Create overarching BCP</vt:lpstr>
      <vt:lpstr>PowerPoint Presentation</vt:lpstr>
      <vt:lpstr>Lesson Learned</vt:lpstr>
      <vt:lpstr>PowerPoint Presentation</vt:lpstr>
      <vt:lpstr>PowerPoint Presentation</vt:lpstr>
      <vt:lpstr>PowerPoint Presentation</vt:lpstr>
      <vt:lpstr>Module 6 Resources</vt:lpstr>
      <vt:lpstr>Module 6 Summary</vt:lpstr>
      <vt:lpstr>Testing and Maintaining Business Continuity Plans</vt:lpstr>
      <vt:lpstr>At the end of Module 7 you will know …</vt:lpstr>
      <vt:lpstr>Testing and Exercises</vt:lpstr>
      <vt:lpstr>Testing and exercising</vt:lpstr>
      <vt:lpstr>PowerPoint Presentation</vt:lpstr>
      <vt:lpstr>Case Example Summary</vt:lpstr>
      <vt:lpstr>Monitoring and Evaluating</vt:lpstr>
      <vt:lpstr>Monitoring and Evaluating</vt:lpstr>
      <vt:lpstr>Module 7 Resources</vt:lpstr>
      <vt:lpstr>Module 7 Summary</vt:lpstr>
      <vt:lpstr>Wrap Up</vt:lpstr>
      <vt:lpstr>PowerPoint Presentation</vt:lpstr>
    </vt:vector>
  </TitlesOfParts>
  <Company>WakefieldBrunswick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Devlen</dc:creator>
  <cp:lastModifiedBy>edeveau</cp:lastModifiedBy>
  <cp:revision>364</cp:revision>
  <cp:lastPrinted>2014-10-07T12:13:05Z</cp:lastPrinted>
  <dcterms:created xsi:type="dcterms:W3CDTF">2013-12-17T23:45:49Z</dcterms:created>
  <dcterms:modified xsi:type="dcterms:W3CDTF">2014-10-08T19:43:26Z</dcterms:modified>
</cp:coreProperties>
</file>