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7"/>
  </p:notesMasterIdLst>
  <p:handoutMasterIdLst>
    <p:handoutMasterId r:id="rId58"/>
  </p:handoutMasterIdLst>
  <p:sldIdLst>
    <p:sldId id="256" r:id="rId2"/>
    <p:sldId id="257" r:id="rId3"/>
    <p:sldId id="259" r:id="rId4"/>
    <p:sldId id="260" r:id="rId5"/>
    <p:sldId id="308" r:id="rId6"/>
    <p:sldId id="309" r:id="rId7"/>
    <p:sldId id="310" r:id="rId8"/>
    <p:sldId id="311" r:id="rId9"/>
    <p:sldId id="312" r:id="rId10"/>
    <p:sldId id="304" r:id="rId11"/>
    <p:sldId id="306" r:id="rId12"/>
    <p:sldId id="307" r:id="rId13"/>
    <p:sldId id="258" r:id="rId14"/>
    <p:sldId id="263" r:id="rId15"/>
    <p:sldId id="261" r:id="rId16"/>
    <p:sldId id="264" r:id="rId17"/>
    <p:sldId id="266" r:id="rId18"/>
    <p:sldId id="265" r:id="rId19"/>
    <p:sldId id="267" r:id="rId20"/>
    <p:sldId id="268" r:id="rId21"/>
    <p:sldId id="272" r:id="rId22"/>
    <p:sldId id="269" r:id="rId23"/>
    <p:sldId id="271" r:id="rId24"/>
    <p:sldId id="273" r:id="rId25"/>
    <p:sldId id="274" r:id="rId26"/>
    <p:sldId id="275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76" r:id="rId41"/>
    <p:sldId id="270" r:id="rId42"/>
    <p:sldId id="277" r:id="rId43"/>
    <p:sldId id="278" r:id="rId44"/>
    <p:sldId id="293" r:id="rId45"/>
    <p:sldId id="292" r:id="rId46"/>
    <p:sldId id="294" r:id="rId47"/>
    <p:sldId id="295" r:id="rId48"/>
    <p:sldId id="296" r:id="rId49"/>
    <p:sldId id="297" r:id="rId50"/>
    <p:sldId id="298" r:id="rId51"/>
    <p:sldId id="300" r:id="rId52"/>
    <p:sldId id="301" r:id="rId53"/>
    <p:sldId id="302" r:id="rId54"/>
    <p:sldId id="303" r:id="rId55"/>
    <p:sldId id="305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10" autoAdjust="0"/>
    <p:restoredTop sz="76431" autoAdjust="0"/>
  </p:normalViewPr>
  <p:slideViewPr>
    <p:cSldViewPr snapToGrid="0" snapToObjects="1">
      <p:cViewPr>
        <p:scale>
          <a:sx n="139" d="100"/>
          <a:sy n="139" d="100"/>
        </p:scale>
        <p:origin x="200" y="1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0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notesMaster" Target="notesMasters/notesMaster1.xml"/><Relationship Id="rId58" Type="http://schemas.openxmlformats.org/officeDocument/2006/relationships/handoutMaster" Target="handoutMasters/handoutMaster1.xml"/><Relationship Id="rId59" Type="http://schemas.openxmlformats.org/officeDocument/2006/relationships/printerSettings" Target="printerSettings/printerSettings1.bin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5F50A-DA5A-5E4E-A51B-4844CF853A54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F5BB0-A364-584E-A55F-57C64468E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88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9513D-B046-1849-A5C8-DC99B66070A7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99066-2F18-EC40-8147-751DC994A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577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9066-2F18-EC40-8147-751DC994A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521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Bring</a:t>
            </a:r>
            <a:r>
              <a:rPr lang="en-US" baseline="0" dirty="0" smtClean="0"/>
              <a:t> up HICS 214 on computer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Hard copies of slideshow, HICS Forms Overview Table (questions then when I ask HOW use </a:t>
            </a:r>
            <a:r>
              <a:rPr lang="en-US" baseline="0" dirty="0" smtClean="0">
                <a:sym typeface="Wingdings"/>
              </a:rPr>
              <a:t>)</a:t>
            </a:r>
            <a:r>
              <a:rPr lang="en-US" baseline="0" dirty="0" smtClean="0"/>
              <a:t> and HICS forms instructions in handout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9066-2F18-EC40-8147-751DC994A61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788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Common response</a:t>
            </a:r>
            <a:r>
              <a:rPr lang="en-US" baseline="0" dirty="0" smtClean="0"/>
              <a:t> concerns – example printout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See handout for scenario details</a:t>
            </a:r>
          </a:p>
          <a:p>
            <a:endParaRPr lang="en-US" baseline="0" dirty="0" smtClean="0"/>
          </a:p>
          <a:p>
            <a:r>
              <a:rPr lang="en-US" baseline="0" dirty="0" smtClean="0"/>
              <a:t>Have Joe’s notes on printed out copy of form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9066-2F18-EC40-8147-751DC994A61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24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Reference Planning P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Usually this is the last time during the incident that you use the 201 form, as it is replaced by a formal IAP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9066-2F18-EC40-8147-751DC994A61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854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Prep for meeting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/>
              <a:t>Each section thinks about what they want to achieve during</a:t>
            </a:r>
            <a:r>
              <a:rPr lang="en-US" baseline="0" dirty="0" smtClean="0"/>
              <a:t> the response using their section/unit responsibilities as a base (</a:t>
            </a:r>
            <a:r>
              <a:rPr lang="en-US" b="1" baseline="0" dirty="0" smtClean="0"/>
              <a:t>Handout</a:t>
            </a:r>
            <a:r>
              <a:rPr lang="en-US" baseline="0" dirty="0" smtClean="0"/>
              <a:t>)</a:t>
            </a:r>
          </a:p>
          <a:p>
            <a:pPr marL="628650" lvl="1" indent="-171450">
              <a:buFont typeface="Arial"/>
              <a:buChar char="•"/>
            </a:pPr>
            <a:endParaRPr lang="en-US" baseline="0" dirty="0" smtClean="0"/>
          </a:p>
          <a:p>
            <a:pPr marL="171450" lvl="0" indent="-171450">
              <a:buFont typeface="Arial"/>
              <a:buChar char="•"/>
            </a:pPr>
            <a:r>
              <a:rPr lang="en-US" baseline="0" dirty="0" smtClean="0"/>
              <a:t>Are objectives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Specific? (without getting in the weeds)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Measurable?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Relevant?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Geared toward the next operational period?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Prioritize?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Assigned to a specific section?</a:t>
            </a:r>
          </a:p>
          <a:p>
            <a:pPr marL="457200" lvl="1" indent="0">
              <a:buFont typeface="Arial"/>
              <a:buNone/>
            </a:pPr>
            <a:endParaRPr lang="en-US" baseline="0" dirty="0" smtClean="0"/>
          </a:p>
          <a:p>
            <a:pPr marL="171450" lvl="0" indent="-171450">
              <a:buFont typeface="Arial"/>
              <a:buChar char="•"/>
            </a:pPr>
            <a:r>
              <a:rPr lang="en-US" dirty="0" smtClean="0"/>
              <a:t>Does the IC approve?  They are ultimately</a:t>
            </a:r>
            <a:r>
              <a:rPr lang="en-US" baseline="0" dirty="0" smtClean="0"/>
              <a:t> responsible.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9066-2F18-EC40-8147-751DC994A61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667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HICS 215A – Info</a:t>
            </a:r>
            <a:r>
              <a:rPr lang="en-US" baseline="0" dirty="0" smtClean="0"/>
              <a:t> from SOFR, HICS 201 safety/health concerns</a:t>
            </a:r>
          </a:p>
          <a:p>
            <a:endParaRPr lang="en-US" baseline="0" dirty="0" smtClean="0"/>
          </a:p>
          <a:p>
            <a:r>
              <a:rPr lang="en-US" baseline="0" dirty="0" smtClean="0"/>
              <a:t>215 – Mainly from 202 form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Use objectives to ask “How will we achieve those goals?”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What do we need to achieve them?  Assets and personnel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How will you organize personnel?  Branches/divisions/groups?  Strike teams/Task forces?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Also need resource awareness – what do we have and what do we need more of</a:t>
            </a:r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pPr marL="0" indent="0">
              <a:buFont typeface="Arial"/>
              <a:buNone/>
            </a:pPr>
            <a:r>
              <a:rPr lang="en-US" baseline="0" dirty="0" smtClean="0"/>
              <a:t>Adjust 215A based on 215 tactics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9066-2F18-EC40-8147-751DC994A61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506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213RR example</a:t>
            </a:r>
          </a:p>
          <a:p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Kind,</a:t>
            </a:r>
            <a:r>
              <a:rPr lang="en-US" baseline="0" dirty="0" smtClean="0"/>
              <a:t> type, capability, amount, purpose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Reporting time and location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Use 215 and 215A</a:t>
            </a:r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pPr marL="0" indent="0">
              <a:buFont typeface="Arial"/>
              <a:buNone/>
            </a:pPr>
            <a:r>
              <a:rPr lang="en-US" baseline="0" dirty="0" smtClean="0"/>
              <a:t>Submit as early as appropriate to ensure the resources can arrive on time, or as close to it as possible.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9066-2F18-EC40-8147-751DC994A61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999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Page numbers?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How many copies to print?  Extras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Time crunch for prepare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People not getting</a:t>
            </a:r>
            <a:r>
              <a:rPr lang="en-US" baseline="0" dirty="0" smtClean="0"/>
              <a:t> their forms turned in by the deadline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9066-2F18-EC40-8147-751DC994A61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51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Major activities</a:t>
            </a:r>
            <a:r>
              <a:rPr lang="en-US" baseline="0" dirty="0" smtClean="0"/>
              <a:t> – important calls, decisions, emails, tasks completed etc.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Incident updates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Keep in mind you will likely be very, very busy and this is one of the first things you sacrifice (on purpose or not)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9066-2F18-EC40-8147-751DC994A61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616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Common response</a:t>
            </a:r>
            <a:r>
              <a:rPr lang="en-US" baseline="0" dirty="0" smtClean="0"/>
              <a:t> concerns – example printout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See handout for scenario details</a:t>
            </a:r>
          </a:p>
          <a:p>
            <a:endParaRPr lang="en-US" baseline="0" dirty="0" smtClean="0"/>
          </a:p>
          <a:p>
            <a:r>
              <a:rPr lang="en-US" baseline="0" dirty="0" smtClean="0"/>
              <a:t>Have Joe’s notes on printed out copy of form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Incident commander’s responsibility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9066-2F18-EC40-8147-751DC994A61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241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Prep for meeting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/>
              <a:t>Each section thinks about what they want to achieve during</a:t>
            </a:r>
            <a:r>
              <a:rPr lang="en-US" baseline="0" dirty="0" smtClean="0"/>
              <a:t> the response using their section/unit responsibilities as a base (</a:t>
            </a:r>
            <a:r>
              <a:rPr lang="en-US" b="1" baseline="0" dirty="0" smtClean="0"/>
              <a:t>Handout</a:t>
            </a:r>
            <a:r>
              <a:rPr lang="en-US" baseline="0" dirty="0" smtClean="0"/>
              <a:t>)</a:t>
            </a:r>
          </a:p>
          <a:p>
            <a:pPr marL="628650" lvl="1" indent="-171450">
              <a:buFont typeface="Arial"/>
              <a:buChar char="•"/>
            </a:pPr>
            <a:endParaRPr lang="en-US" baseline="0" dirty="0" smtClean="0"/>
          </a:p>
          <a:p>
            <a:pPr marL="171450" lvl="0" indent="-171450">
              <a:buFont typeface="Arial"/>
              <a:buChar char="•"/>
            </a:pPr>
            <a:r>
              <a:rPr lang="en-US" baseline="0" dirty="0" smtClean="0"/>
              <a:t>Are objectives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Specific? (without getting in the weeds)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Measurable?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Relevant?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Geared toward the next operational period?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Prioritize?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Assigned to a specific section?</a:t>
            </a:r>
          </a:p>
          <a:p>
            <a:pPr marL="457200" lvl="1" indent="0">
              <a:buFont typeface="Arial"/>
              <a:buNone/>
            </a:pPr>
            <a:endParaRPr lang="en-US" baseline="0" dirty="0" smtClean="0"/>
          </a:p>
          <a:p>
            <a:pPr marL="171450" lvl="0" indent="-171450">
              <a:buFont typeface="Arial"/>
              <a:buChar char="•"/>
            </a:pPr>
            <a:r>
              <a:rPr lang="en-US" dirty="0" smtClean="0"/>
              <a:t>Does the IC approve?  They are ultimately</a:t>
            </a:r>
            <a:r>
              <a:rPr lang="en-US" baseline="0" dirty="0" smtClean="0"/>
              <a:t> responsible.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9066-2F18-EC40-8147-751DC994A61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66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43050" lvl="3" indent="-171450">
              <a:buFont typeface="Arial"/>
              <a:buChar char="•"/>
            </a:pPr>
            <a:r>
              <a:rPr lang="en-US" dirty="0" smtClean="0"/>
              <a:t>AHIMT</a:t>
            </a:r>
          </a:p>
          <a:p>
            <a:pPr marL="2000250" lvl="4" indent="-171450">
              <a:buFont typeface="Arial"/>
              <a:buChar char="•"/>
            </a:pPr>
            <a:r>
              <a:rPr lang="en-US" dirty="0" smtClean="0"/>
              <a:t>Requires completion of 4 day AHIMT O-305 course</a:t>
            </a:r>
          </a:p>
          <a:p>
            <a:pPr marL="2000250" lvl="4" indent="-171450">
              <a:buFont typeface="Arial"/>
              <a:buChar char="•"/>
            </a:pPr>
            <a:r>
              <a:rPr lang="en-US" dirty="0" smtClean="0"/>
              <a:t>Quarterly IAP trainings/exercises – which usually focus on IAP development</a:t>
            </a:r>
          </a:p>
          <a:p>
            <a:pPr marL="2000250" lvl="4" indent="-171450">
              <a:buFont typeface="Arial"/>
              <a:buChar char="•"/>
            </a:pPr>
            <a:r>
              <a:rPr lang="en-US" dirty="0" smtClean="0"/>
              <a:t>Deployment to Florida Keys where we completed IAPs each day</a:t>
            </a:r>
          </a:p>
          <a:p>
            <a:pPr marL="1543050" lvl="3" indent="-171450">
              <a:buFont typeface="Arial"/>
              <a:buChar char="•"/>
            </a:pPr>
            <a:r>
              <a:rPr lang="en-US" dirty="0" smtClean="0"/>
              <a:t>T/E Lead for 4 years</a:t>
            </a:r>
          </a:p>
          <a:p>
            <a:pPr marL="2000250" lvl="4" indent="-171450">
              <a:buFont typeface="Arial"/>
              <a:buChar char="•"/>
            </a:pPr>
            <a:r>
              <a:rPr lang="en-US" dirty="0" smtClean="0"/>
              <a:t>Focused on teaching emergency managers EOC operations – Used Planning P/IAP process as the foundation</a:t>
            </a:r>
          </a:p>
          <a:p>
            <a:pPr marL="1543050" lvl="3" indent="-171450">
              <a:buFont typeface="Arial"/>
              <a:buChar char="•"/>
            </a:pPr>
            <a:r>
              <a:rPr lang="en-US" dirty="0" smtClean="0"/>
              <a:t>Deployment to Waseca County flooding in 2016</a:t>
            </a:r>
          </a:p>
          <a:p>
            <a:pPr marL="2000250" lvl="4" indent="-171450">
              <a:buFont typeface="Arial"/>
              <a:buChar char="•"/>
            </a:pPr>
            <a:r>
              <a:rPr lang="en-US" dirty="0" smtClean="0"/>
              <a:t>Planning Section Chief – main responsibility was to lead planning meetings and assemble the EOC-AP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9066-2F18-EC40-8147-751DC994A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572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HICS 215A – Info</a:t>
            </a:r>
            <a:r>
              <a:rPr lang="en-US" baseline="0" dirty="0" smtClean="0"/>
              <a:t> from SOFR, HICS 201 safety/health concerns</a:t>
            </a:r>
          </a:p>
          <a:p>
            <a:endParaRPr lang="en-US" baseline="0" dirty="0" smtClean="0"/>
          </a:p>
          <a:p>
            <a:r>
              <a:rPr lang="en-US" baseline="0" dirty="0" smtClean="0"/>
              <a:t>215 – Mainly from 202 form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Use objectives to ask “How will we achieve those goals?”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What do we need to achieve them?  Assets and personnel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How will you organize personnel?  Branches/divisions/groups?  Strike teams/Task forces?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Also need resource awareness – what do we have and what do we need more of</a:t>
            </a:r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pPr marL="0" indent="0">
              <a:buFont typeface="Arial"/>
              <a:buNone/>
            </a:pPr>
            <a:r>
              <a:rPr lang="en-US" baseline="0" dirty="0" smtClean="0"/>
              <a:t>Adjust 215A based on 215 tactics</a:t>
            </a:r>
          </a:p>
          <a:p>
            <a:pPr marL="0" indent="0">
              <a:buFont typeface="Arial"/>
              <a:buNone/>
            </a:pPr>
            <a:endParaRPr lang="en-US" baseline="0" dirty="0" smtClean="0"/>
          </a:p>
          <a:p>
            <a:pPr marL="0" indent="0">
              <a:buFont typeface="Arial"/>
              <a:buNone/>
            </a:pPr>
            <a:r>
              <a:rPr lang="en-US" baseline="0" dirty="0" smtClean="0"/>
              <a:t>Need to adjust 215A if major changes were made or things were missed on 215A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9066-2F18-EC40-8147-751DC994A61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506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213RR example</a:t>
            </a:r>
          </a:p>
          <a:p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Kind,</a:t>
            </a:r>
            <a:r>
              <a:rPr lang="en-US" baseline="0" dirty="0" smtClean="0"/>
              <a:t> type, capability, amount, purpose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Reporting time and location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Use 215 and 215A</a:t>
            </a:r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pPr marL="0" indent="0">
              <a:buFont typeface="Arial"/>
              <a:buNone/>
            </a:pPr>
            <a:r>
              <a:rPr lang="en-US" baseline="0" dirty="0" smtClean="0"/>
              <a:t>Submit as early as appropriate to ensure the resources can arrive on time, or as close to it as possible.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9066-2F18-EC40-8147-751DC994A61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999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</a:t>
            </a:r>
          </a:p>
          <a:p>
            <a:pPr marL="171450" indent="-171450">
              <a:buFont typeface="Arial"/>
              <a:buChar char="•"/>
            </a:pP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Page numbers?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How many copies to print?  Extras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Time crunch for prepare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People not getting</a:t>
            </a:r>
            <a:r>
              <a:rPr lang="en-US" baseline="0" dirty="0" smtClean="0"/>
              <a:t> their forms turned in by the deadline</a:t>
            </a:r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pPr marL="0" indent="0">
              <a:buFont typeface="Arial"/>
              <a:buNone/>
            </a:pPr>
            <a:r>
              <a:rPr lang="en-US" baseline="0" dirty="0" smtClean="0"/>
              <a:t>207 should match 215, 207, 203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9066-2F18-EC40-8147-751DC994A61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51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 214</a:t>
            </a:r>
          </a:p>
          <a:p>
            <a:r>
              <a:rPr lang="en-US" dirty="0" smtClean="0"/>
              <a:t>Present IAP at the Operational Period Brief to the people who will be executing it</a:t>
            </a:r>
          </a:p>
          <a:p>
            <a:r>
              <a:rPr lang="en-US" dirty="0" smtClean="0"/>
              <a:t>Process starts again for the next group and continues until the incident concludes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9066-2F18-EC40-8147-751DC994A61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358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214 and 201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9066-2F18-EC40-8147-751DC994A610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221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Objectives Meeting</a:t>
            </a:r>
            <a:r>
              <a:rPr lang="en-US" baseline="0" dirty="0" smtClean="0"/>
              <a:t> - </a:t>
            </a:r>
            <a:r>
              <a:rPr lang="en-US" dirty="0" smtClean="0"/>
              <a:t>HICS</a:t>
            </a:r>
            <a:r>
              <a:rPr lang="en-US" baseline="0" dirty="0" smtClean="0"/>
              <a:t> 202 – write 1 objective for each HICS section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Peer review after 5-10 minutes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Meet criteria?  Check previous slides/printout of slides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9066-2F18-EC40-8147-751DC994A610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45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Tactics Meeting</a:t>
            </a:r>
          </a:p>
          <a:p>
            <a:endParaRPr lang="en-US" dirty="0" smtClean="0"/>
          </a:p>
          <a:p>
            <a:r>
              <a:rPr lang="en-US" dirty="0" smtClean="0"/>
              <a:t>215A and 215A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10</a:t>
            </a:r>
            <a:r>
              <a:rPr lang="en-US" baseline="0" dirty="0" smtClean="0"/>
              <a:t> min to complete – peer review 5 min</a:t>
            </a:r>
          </a:p>
          <a:p>
            <a:endParaRPr lang="en-US" baseline="0" dirty="0" smtClean="0"/>
          </a:p>
          <a:p>
            <a:r>
              <a:rPr lang="en-US" baseline="0" dirty="0" smtClean="0"/>
              <a:t>Try to get quiet people engaged, don’t let loud ones dominate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9066-2F18-EC40-8147-751DC994A610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459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HICS 214 Update</a:t>
            </a:r>
          </a:p>
          <a:p>
            <a:endParaRPr lang="en-US" dirty="0" smtClean="0"/>
          </a:p>
          <a:p>
            <a:r>
              <a:rPr lang="en-US" dirty="0" smtClean="0"/>
              <a:t>HICS 213 </a:t>
            </a:r>
          </a:p>
          <a:p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kind, type, capability, amount,</a:t>
            </a:r>
            <a:r>
              <a:rPr lang="en-US" baseline="0" dirty="0" smtClean="0"/>
              <a:t> location, time, purpose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Cost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9066-2F18-EC40-8147-751DC994A610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422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IAP</a:t>
            </a:r>
            <a:r>
              <a:rPr lang="en-US" baseline="0" dirty="0" smtClean="0"/>
              <a:t> draft is approved by IMT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Deadline for turning items in</a:t>
            </a:r>
          </a:p>
          <a:p>
            <a:endParaRPr lang="en-US" baseline="0" dirty="0" smtClean="0"/>
          </a:p>
          <a:p>
            <a:r>
              <a:rPr lang="en-US" baseline="0" dirty="0" smtClean="0"/>
              <a:t>IAP is put together by PSC once forms are turned in</a:t>
            </a:r>
          </a:p>
          <a:p>
            <a:endParaRPr lang="en-US" baseline="0" dirty="0" smtClean="0"/>
          </a:p>
          <a:p>
            <a:r>
              <a:rPr lang="en-US" baseline="0" dirty="0" smtClean="0"/>
              <a:t>200, 202, 203 204 205a 206 207 blank 214, weather, sit summary, daily schedule, maps all need to be turned in during this time</a:t>
            </a:r>
          </a:p>
          <a:p>
            <a:endParaRPr lang="en-US" baseline="0" dirty="0" smtClean="0"/>
          </a:p>
          <a:p>
            <a:r>
              <a:rPr lang="en-US" baseline="0" dirty="0" smtClean="0"/>
              <a:t>-page numbers, printing amounts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Fill out the rest of the forms (divide up with a partner if short on time)</a:t>
            </a:r>
          </a:p>
          <a:p>
            <a:endParaRPr lang="en-US" b="1" baseline="0" dirty="0" smtClean="0"/>
          </a:p>
          <a:p>
            <a:r>
              <a:rPr lang="en-US" b="0" baseline="0" dirty="0" smtClean="0"/>
              <a:t>Peer Review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9066-2F18-EC40-8147-751DC994A610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039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 gives</a:t>
            </a:r>
            <a:r>
              <a:rPr lang="en-US" baseline="0" dirty="0" smtClean="0"/>
              <a:t> final approval or suggests edits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Staple copies and peer review with a partner</a:t>
            </a:r>
          </a:p>
          <a:p>
            <a:endParaRPr lang="en-US" baseline="0" dirty="0" smtClean="0"/>
          </a:p>
          <a:p>
            <a:r>
              <a:rPr lang="en-US" dirty="0" smtClean="0"/>
              <a:t>Update 214</a:t>
            </a:r>
          </a:p>
          <a:p>
            <a:r>
              <a:rPr lang="en-US" dirty="0" smtClean="0"/>
              <a:t>Present IAP at the Operational Period Brief to the people who will be executing it</a:t>
            </a:r>
          </a:p>
          <a:p>
            <a:r>
              <a:rPr lang="en-US" dirty="0" smtClean="0"/>
              <a:t>Process starts again for the next group and continues until the incident concludes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9066-2F18-EC40-8147-751DC994A610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79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9066-2F18-EC40-8147-751DC994A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7835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9066-2F18-EC40-8147-751DC994A610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797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scenario 3 slides</a:t>
            </a:r>
          </a:p>
          <a:p>
            <a:endParaRPr lang="en-US" dirty="0" smtClean="0"/>
          </a:p>
          <a:p>
            <a:r>
              <a:rPr lang="en-US" dirty="0" smtClean="0"/>
              <a:t>Work together as a group and write on the board (review process) OR print </a:t>
            </a:r>
            <a:r>
              <a:rPr lang="en-US" baseline="0" dirty="0" smtClean="0"/>
              <a:t>copies for group practice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9066-2F18-EC40-8147-751DC994A610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4399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Did we meet our objective?</a:t>
            </a:r>
            <a:r>
              <a:rPr lang="en-US" baseline="0" dirty="0" smtClean="0"/>
              <a:t> 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Do you feel confident that you can put together an IAP?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9066-2F18-EC40-8147-751DC994A610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25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</a:t>
            </a:r>
            <a:r>
              <a:rPr lang="en-US" baseline="0" dirty="0" smtClean="0"/>
              <a:t> what it was like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A few share brief examples</a:t>
            </a:r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pPr marL="0" indent="0">
              <a:buFont typeface="Arial"/>
              <a:buNone/>
            </a:pPr>
            <a:r>
              <a:rPr lang="en-US" baseline="0" dirty="0" smtClean="0"/>
              <a:t>Did everything go according to plan?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If so, you could be the first because it is very common for emergencies to be complex and challenging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Especially if you have little or no experience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9066-2F18-EC40-8147-751DC994A6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65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9066-2F18-EC40-8147-751DC994A6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17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Managing emergencies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Coordination,</a:t>
            </a:r>
            <a:r>
              <a:rPr lang="en-US" baseline="0" dirty="0" smtClean="0"/>
              <a:t> communication, stress make it very challenging (especially in rural areas with fewer resources/personnel)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Most people jump from one pressing issue to the next</a:t>
            </a:r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pPr marL="0" indent="0">
              <a:buFont typeface="Arial"/>
              <a:buNone/>
            </a:pPr>
            <a:r>
              <a:rPr lang="en-US" baseline="0" dirty="0" smtClean="0"/>
              <a:t>People often (almost always) comment about the difference the planning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Waseca flooding example – first day vs. second day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Irma – confusion on who was doing what until we had daily IAPs</a:t>
            </a:r>
          </a:p>
          <a:p>
            <a:pPr marL="0" indent="0">
              <a:buFont typeface="Arial"/>
              <a:buNone/>
            </a:pP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pPr marL="0" indent="0"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9066-2F18-EC40-8147-751DC994A61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72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 page quickly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9066-2F18-EC40-8147-751DC994A61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17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instructions from my hard copy while looking at computer display of</a:t>
            </a:r>
            <a:r>
              <a:rPr lang="en-US" baseline="0" dirty="0" smtClean="0"/>
              <a:t> HICS form</a:t>
            </a:r>
            <a:r>
              <a:rPr lang="en-US" dirty="0" smtClean="0"/>
              <a:t> and hard</a:t>
            </a:r>
            <a:r>
              <a:rPr lang="en-US" baseline="0" dirty="0" smtClean="0"/>
              <a:t> copy of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9066-2F18-EC40-8147-751DC994A61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02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Focus on your own facility since you know it better than others</a:t>
            </a:r>
          </a:p>
          <a:p>
            <a:endParaRPr lang="en-US" dirty="0" smtClean="0"/>
          </a:p>
          <a:p>
            <a:r>
              <a:rPr lang="en-US" dirty="0" smtClean="0"/>
              <a:t>Enough to activate your Incident management</a:t>
            </a:r>
            <a:r>
              <a:rPr lang="en-US" baseline="0" dirty="0" smtClean="0"/>
              <a:t> team?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9066-2F18-EC40-8147-751DC994A61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35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5FCA84F-15D2-5442-A039-140F13C3C034}" type="datetime1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9117570D-E83A-1147-895C-4A942E168300}" type="datetime1">
              <a:rPr lang="en-US" smtClean="0"/>
              <a:t>11/11/18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1A01-701B-5745-8841-BEA521DAC251}" type="datetime1">
              <a:rPr lang="en-US" smtClean="0"/>
              <a:t>11/11/18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28CF-E112-A446-AC00-ACF043448F98}" type="datetime1">
              <a:rPr lang="en-US" smtClean="0"/>
              <a:t>11/11/18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C2B3-441B-4A44-9FFE-1B0C57FFD6B9}" type="datetime1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9FEC-D167-BC49-B934-FC7F8185BF9C}" type="datetime1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6553-703E-5D43-972A-3C47D47C9B6B}" type="datetime1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7A0E36D6-5DB4-5042-9D4F-44DCD827A4EE}" type="datetime1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426F68D-A165-6546-BFFA-74DA5AEB846B}" type="datetime1">
              <a:rPr lang="en-US" smtClean="0"/>
              <a:t>11/11/18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591E-FD95-9D4E-AC17-01ACDEF11DA8}" type="datetime1">
              <a:rPr lang="en-US" smtClean="0"/>
              <a:t>11/11/18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1791-8220-5C43-A257-C4F9A159D027}" type="datetime1">
              <a:rPr lang="en-US" smtClean="0"/>
              <a:t>11/11/18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E602-210B-734D-9E78-C268BF7718B7}" type="datetime1">
              <a:rPr lang="en-US" smtClean="0"/>
              <a:t>11/11/18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B64BB-7518-C74D-AF2B-44CAF5CA5122}" type="datetime1">
              <a:rPr lang="en-US" smtClean="0"/>
              <a:t>11/11/18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6CDA3D7F-AE8A-5C4F-A52E-1616D7FCD569}" type="datetime1">
              <a:rPr lang="en-US" smtClean="0"/>
              <a:t>11/11/18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6F0A3B6-F90E-EF44-9308-8F7E1A78880F}" type="datetime1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tif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HICS Forms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882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Planning 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simple terms, it is a series of meetings and processes (including filling out forms) that is used to manage incidents by incident management teams (IMTs).</a:t>
            </a:r>
          </a:p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To create an </a:t>
            </a:r>
            <a:r>
              <a:rPr lang="en-US" u="sng" dirty="0" smtClean="0"/>
              <a:t>Incident Action Plan </a:t>
            </a:r>
            <a:r>
              <a:rPr lang="en-US" dirty="0" smtClean="0"/>
              <a:t>(IAP)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31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IAP?  Why is it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949824"/>
            <a:ext cx="8078542" cy="40072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300" b="1" u="sng" dirty="0" smtClean="0"/>
              <a:t>Incident Action Plans</a:t>
            </a:r>
          </a:p>
          <a:p>
            <a:r>
              <a:rPr lang="en-US" sz="2000" dirty="0" smtClean="0"/>
              <a:t>Think of them like a combination of </a:t>
            </a:r>
            <a:r>
              <a:rPr lang="en-US" sz="2000" b="1" dirty="0" smtClean="0"/>
              <a:t>newspaper</a:t>
            </a:r>
            <a:r>
              <a:rPr lang="en-US" sz="2000" dirty="0" smtClean="0"/>
              <a:t> and </a:t>
            </a:r>
            <a:r>
              <a:rPr lang="en-US" sz="2000" b="1" dirty="0" smtClean="0"/>
              <a:t>to-do list </a:t>
            </a:r>
            <a:r>
              <a:rPr lang="en-US" sz="2000" dirty="0" smtClean="0"/>
              <a:t>specific to your emergency.</a:t>
            </a:r>
          </a:p>
          <a:p>
            <a:r>
              <a:rPr lang="en-US" sz="2300" b="1" dirty="0" smtClean="0"/>
              <a:t> </a:t>
            </a:r>
            <a:r>
              <a:rPr lang="en-US" sz="2300" dirty="0" smtClean="0"/>
              <a:t>IAPs are </a:t>
            </a:r>
            <a:r>
              <a:rPr lang="en-US" b="1" dirty="0" smtClean="0"/>
              <a:t>composed of HICS forms </a:t>
            </a:r>
            <a:r>
              <a:rPr lang="en-US" dirty="0" smtClean="0"/>
              <a:t>that help</a:t>
            </a:r>
          </a:p>
          <a:p>
            <a:pPr lvl="2"/>
            <a:r>
              <a:rPr lang="en-US" dirty="0" smtClean="0"/>
              <a:t>Collect, analyze, and share information</a:t>
            </a:r>
          </a:p>
          <a:p>
            <a:pPr lvl="2"/>
            <a:r>
              <a:rPr lang="en-US" dirty="0" smtClean="0"/>
              <a:t>Determine your goals</a:t>
            </a:r>
          </a:p>
          <a:p>
            <a:pPr lvl="2"/>
            <a:r>
              <a:rPr lang="en-US" dirty="0" smtClean="0"/>
              <a:t>Create a plan for achieving those goals (actions and resources)</a:t>
            </a:r>
          </a:p>
          <a:p>
            <a:pPr lvl="2"/>
            <a:r>
              <a:rPr lang="en-US" dirty="0" smtClean="0"/>
              <a:t>Improve coordination and communication </a:t>
            </a:r>
          </a:p>
          <a:p>
            <a:pPr lvl="3"/>
            <a:r>
              <a:rPr lang="en-US" dirty="0" smtClean="0"/>
              <a:t>Planning process just as valuable as the plan itself</a:t>
            </a:r>
          </a:p>
          <a:p>
            <a:pPr marL="336550"/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u="sng" dirty="0" smtClean="0"/>
              <a:t>gets everyone on the same page, working towards the same goals</a:t>
            </a:r>
            <a:r>
              <a:rPr lang="en-US" dirty="0" smtClean="0"/>
              <a:t> as a team rather than as individuals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50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HICS Forms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find out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36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First time</a:t>
            </a:r>
          </a:p>
          <a:p>
            <a:pPr lvl="1"/>
            <a:r>
              <a:rPr lang="en-US" dirty="0"/>
              <a:t>Introduce scenario</a:t>
            </a:r>
          </a:p>
          <a:p>
            <a:pPr lvl="1"/>
            <a:r>
              <a:rPr lang="en-US" dirty="0"/>
              <a:t>Talk through form basics</a:t>
            </a:r>
          </a:p>
          <a:p>
            <a:pPr lvl="1"/>
            <a:r>
              <a:rPr lang="en-US" dirty="0"/>
              <a:t>Joe projects and fills out with assistance from group</a:t>
            </a:r>
          </a:p>
          <a:p>
            <a:r>
              <a:rPr lang="en-US" dirty="0"/>
              <a:t>Second time</a:t>
            </a:r>
          </a:p>
          <a:p>
            <a:pPr lvl="1"/>
            <a:r>
              <a:rPr lang="en-US" dirty="0"/>
              <a:t>New scenario</a:t>
            </a:r>
          </a:p>
          <a:p>
            <a:pPr lvl="1"/>
            <a:r>
              <a:rPr lang="en-US" dirty="0"/>
              <a:t>Talk through forms, everyone fill out their own paper copies in their handouts</a:t>
            </a:r>
          </a:p>
          <a:p>
            <a:r>
              <a:rPr lang="en-US" dirty="0"/>
              <a:t>Third time</a:t>
            </a:r>
          </a:p>
          <a:p>
            <a:pPr lvl="1"/>
            <a:r>
              <a:rPr lang="en-US" dirty="0"/>
              <a:t>New scenario</a:t>
            </a:r>
          </a:p>
          <a:p>
            <a:pPr lvl="1"/>
            <a:r>
              <a:rPr lang="en-US" dirty="0"/>
              <a:t>New handouts, no written instructions included</a:t>
            </a:r>
          </a:p>
          <a:p>
            <a:pPr lvl="1"/>
            <a:r>
              <a:rPr lang="en-US" dirty="0"/>
              <a:t>Less guidance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37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Tornado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Monday in April at 5 pm</a:t>
            </a:r>
          </a:p>
          <a:p>
            <a:r>
              <a:rPr lang="en-US" dirty="0" smtClean="0"/>
              <a:t>EF 4 tornado hits your facility, major damage to 50% of building</a:t>
            </a:r>
          </a:p>
          <a:p>
            <a:r>
              <a:rPr lang="en-US" dirty="0" smtClean="0"/>
              <a:t>3 fatalities, 17 injuries (patients and staff)</a:t>
            </a:r>
          </a:p>
          <a:p>
            <a:r>
              <a:rPr lang="en-US" dirty="0" smtClean="0"/>
              <a:t>First response overloaded</a:t>
            </a:r>
          </a:p>
          <a:p>
            <a:r>
              <a:rPr lang="en-US" dirty="0" smtClean="0"/>
              <a:t>Power out for foreseeable future</a:t>
            </a:r>
          </a:p>
          <a:p>
            <a:r>
              <a:rPr lang="en-US" dirty="0" smtClean="0"/>
              <a:t>Other hospitals in the surrounding counties are affected by storm system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39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HICS/IMT is </a:t>
            </a:r>
            <a:r>
              <a:rPr lang="en-US" dirty="0"/>
              <a:t>a</a:t>
            </a:r>
            <a:r>
              <a:rPr lang="en-US" dirty="0" smtClean="0"/>
              <a:t>ctivated</a:t>
            </a:r>
          </a:p>
          <a:p>
            <a:r>
              <a:rPr lang="en-US" dirty="0" smtClean="0"/>
              <a:t>Start filling out your HICS 214</a:t>
            </a:r>
          </a:p>
          <a:p>
            <a:pPr lvl="1"/>
            <a:r>
              <a:rPr lang="en-US" dirty="0" smtClean="0"/>
              <a:t>Why would we want to keep an activity log?</a:t>
            </a:r>
          </a:p>
          <a:p>
            <a:pPr lvl="1"/>
            <a:r>
              <a:rPr lang="en-US" dirty="0" smtClean="0"/>
              <a:t>Why would we use it first?</a:t>
            </a:r>
          </a:p>
          <a:p>
            <a:r>
              <a:rPr lang="en-US" dirty="0" smtClean="0"/>
              <a:t>How do we fill it out?  What would we enter at this stage in the scenario?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509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HICS 201 – Incident Briefing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the scenario moves forward you begin working with your HIMT.  </a:t>
            </a:r>
          </a:p>
          <a:p>
            <a:r>
              <a:rPr lang="en-US" dirty="0" smtClean="0"/>
              <a:t>The next form you will fill out is the HICS 201</a:t>
            </a:r>
          </a:p>
          <a:p>
            <a:pPr lvl="1"/>
            <a:r>
              <a:rPr lang="en-US" dirty="0" smtClean="0"/>
              <a:t>Why would we want to fill this out early in the incident?</a:t>
            </a:r>
          </a:p>
          <a:p>
            <a:pPr lvl="1"/>
            <a:r>
              <a:rPr lang="en-US" dirty="0" smtClean="0"/>
              <a:t>What are some challenges to filling out this form?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53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Briefing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HICS 201 to IMT so everyone is up to speed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4" descr="Simplified Planning P - Screengrab.tif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43"/>
          <a:stretch/>
        </p:blipFill>
        <p:spPr>
          <a:xfrm>
            <a:off x="779463" y="2366323"/>
            <a:ext cx="3707411" cy="3991713"/>
          </a:xfrm>
          <a:prstGeom prst="rect">
            <a:avLst/>
          </a:prstGeom>
        </p:spPr>
      </p:pic>
      <p:pic>
        <p:nvPicPr>
          <p:cNvPr id="6" name="Picture 5" descr="Simplified Planning P - Screengrab.tif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1817" r="35909" b="16385"/>
          <a:stretch/>
        </p:blipFill>
        <p:spPr>
          <a:xfrm>
            <a:off x="5132491" y="2666282"/>
            <a:ext cx="3529523" cy="35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791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Finalizes goals to include in IAP</a:t>
            </a:r>
          </a:p>
          <a:p>
            <a:pPr lvl="1"/>
            <a:r>
              <a:rPr lang="en-US" dirty="0" smtClean="0"/>
              <a:t>WHAT do we want to achieve, not HOW.</a:t>
            </a:r>
          </a:p>
          <a:p>
            <a:r>
              <a:rPr lang="en-US" dirty="0" smtClean="0"/>
              <a:t>Now planning for the </a:t>
            </a:r>
            <a:r>
              <a:rPr lang="en-US" b="1" dirty="0" smtClean="0"/>
              <a:t>NEXT</a:t>
            </a:r>
            <a:r>
              <a:rPr lang="en-US" dirty="0" smtClean="0"/>
              <a:t> operational period </a:t>
            </a:r>
          </a:p>
          <a:p>
            <a:pPr lvl="1"/>
            <a:r>
              <a:rPr lang="en-US" dirty="0" smtClean="0"/>
              <a:t>If during immediate response, you will develop objectives for both</a:t>
            </a:r>
          </a:p>
          <a:p>
            <a:r>
              <a:rPr lang="en-US" dirty="0" smtClean="0"/>
              <a:t>Create HICS 202</a:t>
            </a:r>
          </a:p>
          <a:p>
            <a:pPr lvl="1"/>
            <a:r>
              <a:rPr lang="en-US" dirty="0" smtClean="0"/>
              <a:t>Why use this form?</a:t>
            </a:r>
          </a:p>
          <a:p>
            <a:pPr lvl="1"/>
            <a:r>
              <a:rPr lang="en-US" dirty="0" smtClean="0"/>
              <a:t>Information contained?</a:t>
            </a:r>
          </a:p>
          <a:p>
            <a:pPr lvl="1"/>
            <a:r>
              <a:rPr lang="en-US" dirty="0" smtClean="0"/>
              <a:t>How do we write objectives for this form?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11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214 Activity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have you done?</a:t>
            </a:r>
          </a:p>
          <a:p>
            <a:pPr lvl="1"/>
            <a:r>
              <a:rPr lang="en-US" dirty="0" smtClean="0"/>
              <a:t>Important calls/emails?</a:t>
            </a:r>
          </a:p>
          <a:p>
            <a:r>
              <a:rPr lang="en-US" dirty="0" smtClean="0"/>
              <a:t>What decisions have you made?</a:t>
            </a:r>
          </a:p>
          <a:p>
            <a:r>
              <a:rPr lang="en-US" dirty="0" smtClean="0"/>
              <a:t>Key developments?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03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What do we want to achieve? (“</a:t>
            </a:r>
            <a:r>
              <a:rPr lang="en-US" dirty="0"/>
              <a:t>O</a:t>
            </a:r>
            <a:r>
              <a:rPr lang="en-US" dirty="0" smtClean="0"/>
              <a:t>bjective”)</a:t>
            </a:r>
          </a:p>
          <a:p>
            <a:pPr lvl="2"/>
            <a:r>
              <a:rPr lang="en-US" dirty="0" smtClean="0"/>
              <a:t>To learn enough about the HICS forms to be able to write an IAP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How will we achieve it? (“Tactic”)</a:t>
            </a:r>
          </a:p>
          <a:p>
            <a:pPr lvl="2"/>
            <a:r>
              <a:rPr lang="en-US" dirty="0" smtClean="0"/>
              <a:t>Provide an overview of the Planning P and its process</a:t>
            </a:r>
          </a:p>
          <a:p>
            <a:pPr lvl="2"/>
            <a:r>
              <a:rPr lang="en-US" dirty="0" smtClean="0"/>
              <a:t>Discuss the main HICS forms and their role in the IAP</a:t>
            </a:r>
          </a:p>
          <a:p>
            <a:pPr lvl="2"/>
            <a:r>
              <a:rPr lang="en-US" dirty="0" smtClean="0"/>
              <a:t>Practice filling out the forms and create an IAP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79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Tactics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HOW we will achieve our objectives in the HICS 202</a:t>
            </a:r>
          </a:p>
          <a:p>
            <a:r>
              <a:rPr lang="en-US" dirty="0" smtClean="0"/>
              <a:t>HICS 215A and HICS 215 forms</a:t>
            </a:r>
          </a:p>
          <a:p>
            <a:pPr lvl="1"/>
            <a:r>
              <a:rPr lang="en-US" dirty="0" smtClean="0"/>
              <a:t>Why are these forms used?</a:t>
            </a:r>
          </a:p>
          <a:p>
            <a:pPr lvl="1"/>
            <a:r>
              <a:rPr lang="en-US" dirty="0" smtClean="0"/>
              <a:t>Where do you get the information you need to fill them out?</a:t>
            </a:r>
          </a:p>
          <a:p>
            <a:pPr lvl="1"/>
            <a:r>
              <a:rPr lang="en-US" dirty="0" smtClean="0"/>
              <a:t>How do they work?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57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Activity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6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you identify what resources you need, what HICS form can you use to formally order and document requested resources?</a:t>
            </a:r>
          </a:p>
          <a:p>
            <a:r>
              <a:rPr lang="en-US" dirty="0" smtClean="0"/>
              <a:t>What do you think would be important to include when completing this document?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56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Activity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48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 for all Command and General Staff to review the proposed plan for the next operational period and make any last minute changes</a:t>
            </a:r>
          </a:p>
          <a:p>
            <a:r>
              <a:rPr lang="en-US" dirty="0" smtClean="0"/>
              <a:t>Once approved, Planning Section sets deadline for the other HICS forms to be turned in for inclusion in the IAP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56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IAP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205A – Contact List</a:t>
            </a:r>
          </a:p>
          <a:p>
            <a:pPr lvl="1"/>
            <a:r>
              <a:rPr lang="en-US" dirty="0" smtClean="0"/>
              <a:t>Who puts this form together?</a:t>
            </a:r>
          </a:p>
          <a:p>
            <a:r>
              <a:rPr lang="en-US" dirty="0" smtClean="0"/>
              <a:t>206 – Medical Plan</a:t>
            </a:r>
          </a:p>
          <a:p>
            <a:pPr lvl="1"/>
            <a:r>
              <a:rPr lang="en-US" dirty="0" smtClean="0"/>
              <a:t>Considerations?  Where do you find this information?</a:t>
            </a:r>
          </a:p>
          <a:p>
            <a:r>
              <a:rPr lang="en-US" dirty="0" smtClean="0"/>
              <a:t>207 – Organization Chart</a:t>
            </a:r>
          </a:p>
          <a:p>
            <a:pPr lvl="1"/>
            <a:r>
              <a:rPr lang="en-US" dirty="0" smtClean="0"/>
              <a:t>Where would you find this information?</a:t>
            </a:r>
          </a:p>
          <a:p>
            <a:r>
              <a:rPr lang="en-US" dirty="0" smtClean="0"/>
              <a:t>200 – Cover Page</a:t>
            </a:r>
          </a:p>
          <a:p>
            <a:r>
              <a:rPr lang="en-US" dirty="0" smtClean="0"/>
              <a:t>201 (?) or situation summary</a:t>
            </a:r>
          </a:p>
          <a:p>
            <a:r>
              <a:rPr lang="en-US" dirty="0" smtClean="0"/>
              <a:t>Non-HICS forms</a:t>
            </a:r>
          </a:p>
          <a:p>
            <a:pPr lvl="1"/>
            <a:r>
              <a:rPr lang="en-US" dirty="0" smtClean="0"/>
              <a:t>Weather, Maps, Daily Schedule, Facility Information</a:t>
            </a:r>
          </a:p>
          <a:p>
            <a:pPr lvl="1"/>
            <a:r>
              <a:rPr lang="en-US" dirty="0" smtClean="0"/>
              <a:t>Who is responsible for this?</a:t>
            </a:r>
          </a:p>
          <a:p>
            <a:r>
              <a:rPr lang="en-US" dirty="0" smtClean="0"/>
              <a:t>Other considerations?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89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IAP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the first version is printed the IC reviews, makes changes, and (hopefully) approves the IAP for finalization and duplication</a:t>
            </a:r>
          </a:p>
          <a:p>
            <a:r>
              <a:rPr lang="en-US" dirty="0" smtClean="0"/>
              <a:t>Presented at the Operational Period Briefing</a:t>
            </a:r>
          </a:p>
          <a:p>
            <a:pPr lvl="1"/>
            <a:r>
              <a:rPr lang="en-US" dirty="0" smtClean="0"/>
              <a:t>What is the purpose of this meeting?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90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Ebola Scenario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Handout with details</a:t>
            </a:r>
          </a:p>
          <a:p>
            <a:r>
              <a:rPr lang="en-US" dirty="0" smtClean="0"/>
              <a:t>This time everyone will be filling out their own copies of the forms and conducting peer reviews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29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HICS/IMT is </a:t>
            </a:r>
            <a:r>
              <a:rPr lang="en-US" dirty="0"/>
              <a:t>a</a:t>
            </a:r>
            <a:r>
              <a:rPr lang="en-US" dirty="0" smtClean="0"/>
              <a:t>ctivated</a:t>
            </a:r>
          </a:p>
          <a:p>
            <a:r>
              <a:rPr lang="en-US" dirty="0" smtClean="0"/>
              <a:t>Start filling out your HICS 214</a:t>
            </a:r>
          </a:p>
          <a:p>
            <a:pPr lvl="1"/>
            <a:r>
              <a:rPr lang="en-US" dirty="0" smtClean="0"/>
              <a:t>What are a couple of activities you might write down as you start using this form in this scenario?</a:t>
            </a:r>
          </a:p>
          <a:p>
            <a:r>
              <a:rPr lang="en-US" dirty="0" smtClean="0"/>
              <a:t>What do we want to include?</a:t>
            </a:r>
          </a:p>
          <a:p>
            <a:r>
              <a:rPr lang="en-US" dirty="0" smtClean="0"/>
              <a:t>Write it down on your 214 and have a quick discussion with your neighbors about what they might want to add or subtract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89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HICS 201 – Incident Briefing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the significance of this form?</a:t>
            </a:r>
          </a:p>
          <a:p>
            <a:r>
              <a:rPr lang="en-US" dirty="0" smtClean="0"/>
              <a:t>Why would we want to fill this out early in the incident?</a:t>
            </a:r>
          </a:p>
          <a:p>
            <a:r>
              <a:rPr lang="en-US" dirty="0" smtClean="0"/>
              <a:t>Where would we find the information we need to complete this form?</a:t>
            </a:r>
          </a:p>
          <a:p>
            <a:r>
              <a:rPr lang="en-US" dirty="0" smtClean="0"/>
              <a:t>Who fills this form out?</a:t>
            </a:r>
          </a:p>
          <a:p>
            <a:r>
              <a:rPr lang="en-US" dirty="0" smtClean="0"/>
              <a:t>Quickly fill out a basic version of this form and then we’ll discuss as a group</a:t>
            </a:r>
          </a:p>
          <a:p>
            <a:r>
              <a:rPr lang="en-US" dirty="0" smtClean="0"/>
              <a:t>Volunteers to share what they have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4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Who I </a:t>
            </a:r>
            <a:r>
              <a:rPr lang="en-US" dirty="0" smtClean="0"/>
              <a:t>am</a:t>
            </a:r>
            <a:endParaRPr lang="en-US" dirty="0"/>
          </a:p>
          <a:p>
            <a:pPr lvl="2"/>
            <a:r>
              <a:rPr lang="en-US" dirty="0"/>
              <a:t>Currently work as an incident management analyst for Xcel Energy in Minneapolis</a:t>
            </a:r>
          </a:p>
          <a:p>
            <a:pPr lvl="1"/>
            <a:r>
              <a:rPr lang="en-US" dirty="0" smtClean="0"/>
              <a:t>Qualifications</a:t>
            </a:r>
            <a:endParaRPr lang="en-US" dirty="0"/>
          </a:p>
          <a:p>
            <a:pPr lvl="2"/>
            <a:r>
              <a:rPr lang="en-US" dirty="0" smtClean="0"/>
              <a:t>Minnesota All-Hazard Incident Management Team (AHIMT)</a:t>
            </a:r>
          </a:p>
          <a:p>
            <a:pPr lvl="3"/>
            <a:r>
              <a:rPr lang="en-US" dirty="0" smtClean="0"/>
              <a:t>Hurricane Irma</a:t>
            </a:r>
          </a:p>
          <a:p>
            <a:pPr lvl="3"/>
            <a:r>
              <a:rPr lang="en-US" dirty="0" smtClean="0"/>
              <a:t>Regular IAP exercises and trainings</a:t>
            </a:r>
          </a:p>
          <a:p>
            <a:pPr lvl="3"/>
            <a:r>
              <a:rPr lang="en-US" dirty="0" smtClean="0"/>
              <a:t>4 day IAP/Planning P training required</a:t>
            </a:r>
            <a:endParaRPr lang="en-US" dirty="0"/>
          </a:p>
          <a:p>
            <a:pPr lvl="2"/>
            <a:r>
              <a:rPr lang="en-US" dirty="0" smtClean="0"/>
              <a:t>SWEMA (Region 5 Emergency Management)</a:t>
            </a:r>
            <a:endParaRPr lang="en-US" dirty="0"/>
          </a:p>
          <a:p>
            <a:pPr lvl="3"/>
            <a:r>
              <a:rPr lang="en-US" dirty="0" smtClean="0"/>
              <a:t>EOC Operations Project</a:t>
            </a:r>
            <a:endParaRPr lang="en-US" dirty="0"/>
          </a:p>
          <a:p>
            <a:pPr lvl="3"/>
            <a:r>
              <a:rPr lang="en-US" dirty="0" smtClean="0"/>
              <a:t>Deployment </a:t>
            </a:r>
            <a:r>
              <a:rPr lang="en-US" dirty="0"/>
              <a:t>to Waseca County flooding in 2016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44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Briefing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HICS 201 to IMT so everyone is up to speed</a:t>
            </a:r>
          </a:p>
          <a:p>
            <a:pPr lvl="1"/>
            <a:r>
              <a:rPr lang="en-US" dirty="0" smtClean="0"/>
              <a:t>Usually this is the last time during the incident that you use the 201 form, as it is replaced by a formal IAP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87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Finalizes what our goals</a:t>
            </a:r>
          </a:p>
          <a:p>
            <a:pPr lvl="1"/>
            <a:r>
              <a:rPr lang="en-US" dirty="0" smtClean="0"/>
              <a:t>WHAT do we want to achieve, not HOW.</a:t>
            </a:r>
          </a:p>
          <a:p>
            <a:r>
              <a:rPr lang="en-US" dirty="0" smtClean="0"/>
              <a:t>What’s the difference between the objectives listed on the 201 and the 202?</a:t>
            </a:r>
          </a:p>
          <a:p>
            <a:r>
              <a:rPr lang="en-US" dirty="0" smtClean="0"/>
              <a:t>202 Form</a:t>
            </a:r>
          </a:p>
          <a:p>
            <a:pPr lvl="1"/>
            <a:r>
              <a:rPr lang="en-US" dirty="0" smtClean="0"/>
              <a:t>Write two objectives and then we’ll discuss as a group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633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214 Activity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have you done?</a:t>
            </a:r>
          </a:p>
          <a:p>
            <a:pPr lvl="1"/>
            <a:r>
              <a:rPr lang="en-US" dirty="0" smtClean="0"/>
              <a:t>Important calls/emails?</a:t>
            </a:r>
          </a:p>
          <a:p>
            <a:r>
              <a:rPr lang="en-US" dirty="0" smtClean="0"/>
              <a:t>What decisions have you made?</a:t>
            </a:r>
          </a:p>
          <a:p>
            <a:r>
              <a:rPr lang="en-US" dirty="0" smtClean="0"/>
              <a:t>Key developments?</a:t>
            </a:r>
          </a:p>
          <a:p>
            <a:r>
              <a:rPr lang="en-US" dirty="0" smtClean="0"/>
              <a:t>Volunteers to share?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620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Tactics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Does anyone remember what the purpose of this meeting is?</a:t>
            </a:r>
          </a:p>
          <a:p>
            <a:r>
              <a:rPr lang="en-US" dirty="0" smtClean="0"/>
              <a:t>HICS 215A and HICS 215 forms</a:t>
            </a:r>
          </a:p>
          <a:p>
            <a:pPr lvl="1"/>
            <a:r>
              <a:rPr lang="en-US" dirty="0" smtClean="0"/>
              <a:t>Difference between the two?</a:t>
            </a:r>
          </a:p>
          <a:p>
            <a:pPr lvl="1"/>
            <a:r>
              <a:rPr lang="en-US" dirty="0" smtClean="0"/>
              <a:t>Who fills out which?</a:t>
            </a:r>
          </a:p>
          <a:p>
            <a:pPr lvl="1"/>
            <a:r>
              <a:rPr lang="en-US" dirty="0" smtClean="0"/>
              <a:t>Where does info come from?</a:t>
            </a:r>
          </a:p>
          <a:p>
            <a:r>
              <a:rPr lang="en-US" dirty="0" smtClean="0"/>
              <a:t>2 minutes to </a:t>
            </a:r>
            <a:r>
              <a:rPr lang="en-US" dirty="0" err="1" smtClean="0"/>
              <a:t>fillout</a:t>
            </a:r>
            <a:r>
              <a:rPr lang="en-US" dirty="0" smtClean="0"/>
              <a:t> 215A with 3 hazards and 1 mitigation each</a:t>
            </a:r>
          </a:p>
          <a:p>
            <a:pPr lvl="1"/>
            <a:r>
              <a:rPr lang="en-US" dirty="0" smtClean="0"/>
              <a:t>Volunteer to walk us through how they would complete the 215A?</a:t>
            </a:r>
          </a:p>
          <a:p>
            <a:r>
              <a:rPr lang="en-US" dirty="0" smtClean="0"/>
              <a:t>10 minutes to work through 215</a:t>
            </a:r>
          </a:p>
          <a:p>
            <a:pPr lvl="1"/>
            <a:r>
              <a:rPr lang="en-US" dirty="0" smtClean="0"/>
              <a:t>Limit to 2 groups with two resources each</a:t>
            </a:r>
            <a:endParaRPr lang="en-US" dirty="0"/>
          </a:p>
          <a:p>
            <a:r>
              <a:rPr lang="en-US" dirty="0" smtClean="0"/>
              <a:t>Volunteer for 215?</a:t>
            </a:r>
          </a:p>
          <a:p>
            <a:pPr lvl="1"/>
            <a:r>
              <a:rPr lang="en-US" dirty="0" smtClean="0"/>
              <a:t>Use poster version</a:t>
            </a:r>
          </a:p>
          <a:p>
            <a:pPr lvl="1"/>
            <a:r>
              <a:rPr lang="en-US" dirty="0" smtClean="0"/>
              <a:t>Feedback?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587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Activity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might you be writing down?</a:t>
            </a:r>
          </a:p>
          <a:p>
            <a:r>
              <a:rPr lang="en-US" dirty="0" smtClean="0"/>
              <a:t>Are the times and information complete and accurate?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850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form do we use for this?</a:t>
            </a:r>
          </a:p>
          <a:p>
            <a:r>
              <a:rPr lang="en-US" dirty="0" smtClean="0"/>
              <a:t>What do you think would be important to include when completing this document?</a:t>
            </a:r>
          </a:p>
          <a:p>
            <a:r>
              <a:rPr lang="en-US" dirty="0" smtClean="0"/>
              <a:t>Take 5 minutes to fill out two forms and be ready to report back to the group</a:t>
            </a:r>
          </a:p>
          <a:p>
            <a:r>
              <a:rPr lang="en-US" dirty="0" smtClean="0"/>
              <a:t>Feedback?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750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Activity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you write?</a:t>
            </a:r>
          </a:p>
          <a:p>
            <a:r>
              <a:rPr lang="en-US" dirty="0" smtClean="0"/>
              <a:t>What else might have happened that you would want to include?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654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 for all Command and General Staff to review the proposed plan for the next operational period and make any last minute changes</a:t>
            </a:r>
          </a:p>
          <a:p>
            <a:r>
              <a:rPr lang="en-US" dirty="0" smtClean="0"/>
              <a:t>Once approved, Planning Section sets deadline for the other HICS forms to be turned in for inclusion in the IAP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144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IAP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205A – Contact List</a:t>
            </a:r>
          </a:p>
          <a:p>
            <a:pPr lvl="1"/>
            <a:r>
              <a:rPr lang="en-US" dirty="0" smtClean="0"/>
              <a:t>Add 3 internal and 3 external contacts</a:t>
            </a:r>
          </a:p>
          <a:p>
            <a:pPr lvl="1"/>
            <a:r>
              <a:rPr lang="en-US" dirty="0" smtClean="0"/>
              <a:t>Does it match your other forms? – Peer review</a:t>
            </a:r>
          </a:p>
          <a:p>
            <a:r>
              <a:rPr lang="en-US" dirty="0" smtClean="0"/>
              <a:t>206 – Medical Plan</a:t>
            </a:r>
          </a:p>
          <a:p>
            <a:pPr lvl="1"/>
            <a:r>
              <a:rPr lang="en-US" dirty="0" smtClean="0"/>
              <a:t>One item for each section – Peer review</a:t>
            </a:r>
          </a:p>
          <a:p>
            <a:r>
              <a:rPr lang="en-US" dirty="0" smtClean="0"/>
              <a:t>207 – Organization Chart</a:t>
            </a:r>
          </a:p>
          <a:p>
            <a:pPr lvl="1"/>
            <a:r>
              <a:rPr lang="en-US" dirty="0" smtClean="0"/>
              <a:t>Use people from this group.  What would you consider when you are placing people in these positions?</a:t>
            </a:r>
          </a:p>
          <a:p>
            <a:pPr lvl="1"/>
            <a:r>
              <a:rPr lang="en-US" dirty="0" smtClean="0"/>
              <a:t>Does it match other forms?  Which ones? – Peer review</a:t>
            </a:r>
          </a:p>
          <a:p>
            <a:r>
              <a:rPr lang="en-US" dirty="0" smtClean="0"/>
              <a:t>200 – Cover sheet</a:t>
            </a:r>
          </a:p>
          <a:p>
            <a:r>
              <a:rPr lang="en-US" dirty="0" smtClean="0"/>
              <a:t>Non-HICS forms</a:t>
            </a:r>
          </a:p>
          <a:p>
            <a:pPr lvl="1"/>
            <a:r>
              <a:rPr lang="en-US" dirty="0" smtClean="0"/>
              <a:t>Weather, Maps, Situation Summary, Daily Schedule</a:t>
            </a:r>
          </a:p>
          <a:p>
            <a:pPr lvl="1"/>
            <a:r>
              <a:rPr lang="en-US" dirty="0" smtClean="0"/>
              <a:t>Where would you find the information for these items?</a:t>
            </a:r>
          </a:p>
          <a:p>
            <a:r>
              <a:rPr lang="en-US" dirty="0" smtClean="0"/>
              <a:t>Other considerations?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580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IAP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the first version is printed the IC reviews, makes changes, and (hopefully) approves the IAP for finalization and duplication</a:t>
            </a:r>
          </a:p>
          <a:p>
            <a:r>
              <a:rPr lang="en-US" dirty="0" smtClean="0"/>
              <a:t>Use the forms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7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Training Walkthrough 1</a:t>
            </a:r>
          </a:p>
          <a:p>
            <a:r>
              <a:rPr lang="en-US" dirty="0" smtClean="0"/>
              <a:t>Training Walkthrough 2</a:t>
            </a:r>
          </a:p>
          <a:p>
            <a:r>
              <a:rPr lang="en-US" dirty="0" smtClean="0"/>
              <a:t>Lunch</a:t>
            </a:r>
          </a:p>
          <a:p>
            <a:r>
              <a:rPr lang="en-US" dirty="0" smtClean="0"/>
              <a:t>Exercise 1</a:t>
            </a:r>
          </a:p>
          <a:p>
            <a:r>
              <a:rPr lang="en-US" dirty="0" smtClean="0"/>
              <a:t>Exercise 2 (?)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28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after the IAP is complete?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454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IAP Planning Process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70000"/>
              </a:lnSpc>
              <a:buFont typeface="+mj-lt"/>
              <a:buAutoNum type="arabicParenR"/>
            </a:pPr>
            <a:r>
              <a:rPr lang="en-US" dirty="0" smtClean="0"/>
              <a:t>Incident</a:t>
            </a:r>
          </a:p>
          <a:p>
            <a:pPr marL="457200" indent="-457200">
              <a:lnSpc>
                <a:spcPct val="70000"/>
              </a:lnSpc>
              <a:buFont typeface="+mj-lt"/>
              <a:buAutoNum type="arabicParenR"/>
            </a:pPr>
            <a:r>
              <a:rPr lang="en-US" dirty="0" smtClean="0"/>
              <a:t>IMT Activates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214 – Activity Log</a:t>
            </a:r>
          </a:p>
          <a:p>
            <a:pPr marL="457200" indent="-457200">
              <a:lnSpc>
                <a:spcPct val="70000"/>
              </a:lnSpc>
              <a:buFont typeface="+mj-lt"/>
              <a:buAutoNum type="arabicParenR"/>
            </a:pPr>
            <a:r>
              <a:rPr lang="en-US" dirty="0" smtClean="0"/>
              <a:t>Initial Briefing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201 – Briefing</a:t>
            </a:r>
          </a:p>
          <a:p>
            <a:pPr marL="457200" indent="-457200">
              <a:lnSpc>
                <a:spcPct val="70000"/>
              </a:lnSpc>
              <a:buFont typeface="+mj-lt"/>
              <a:buAutoNum type="arabicParenR"/>
            </a:pPr>
            <a:r>
              <a:rPr lang="en-US" dirty="0" smtClean="0"/>
              <a:t>Objectives Meeting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202 – Objectives</a:t>
            </a:r>
          </a:p>
          <a:p>
            <a:pPr marL="457200" indent="-457200">
              <a:lnSpc>
                <a:spcPct val="70000"/>
              </a:lnSpc>
              <a:buFont typeface="+mj-lt"/>
              <a:buAutoNum type="arabicParenR"/>
            </a:pPr>
            <a:r>
              <a:rPr lang="en-US" dirty="0" smtClean="0"/>
              <a:t>Tactics Meeting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215 and 215A – Tactics</a:t>
            </a:r>
          </a:p>
          <a:p>
            <a:pPr marL="457200" indent="-457200">
              <a:lnSpc>
                <a:spcPct val="70000"/>
              </a:lnSpc>
              <a:buFont typeface="+mj-lt"/>
              <a:buAutoNum type="arabicParenR" startAt="6"/>
            </a:pPr>
            <a:r>
              <a:rPr lang="en-US" dirty="0"/>
              <a:t>Prep for Planning Meeting</a:t>
            </a:r>
          </a:p>
          <a:p>
            <a:pPr lvl="1">
              <a:lnSpc>
                <a:spcPct val="70000"/>
              </a:lnSpc>
            </a:pPr>
            <a:r>
              <a:rPr lang="en-US" dirty="0"/>
              <a:t>213 - Resources</a:t>
            </a:r>
          </a:p>
          <a:p>
            <a:pPr lvl="1">
              <a:lnSpc>
                <a:spcPct val="70000"/>
              </a:lnSpc>
            </a:pPr>
            <a:r>
              <a:rPr lang="en-US" dirty="0"/>
              <a:t>203 – Personnel (draft)</a:t>
            </a:r>
          </a:p>
          <a:p>
            <a:pPr lvl="1">
              <a:lnSpc>
                <a:spcPct val="70000"/>
              </a:lnSpc>
            </a:pPr>
            <a:r>
              <a:rPr lang="en-US" dirty="0"/>
              <a:t>204 – Assignments (draft)</a:t>
            </a:r>
          </a:p>
          <a:p>
            <a:pPr marL="457200" indent="-457200">
              <a:lnSpc>
                <a:spcPct val="70000"/>
              </a:lnSpc>
              <a:buFont typeface="+mj-lt"/>
              <a:buAutoNum type="arabicParenR"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70000"/>
              </a:lnSpc>
              <a:buFont typeface="+mj-lt"/>
              <a:buAutoNum type="arabicParenR" startAt="6"/>
            </a:pPr>
            <a:r>
              <a:rPr lang="en-US" dirty="0" smtClean="0"/>
              <a:t>Planning </a:t>
            </a:r>
            <a:r>
              <a:rPr lang="en-US" dirty="0"/>
              <a:t>Meeting</a:t>
            </a:r>
          </a:p>
          <a:p>
            <a:pPr lvl="1">
              <a:lnSpc>
                <a:spcPct val="70000"/>
              </a:lnSpc>
            </a:pPr>
            <a:r>
              <a:rPr lang="en-US" dirty="0"/>
              <a:t>Plan finalized by team and IC</a:t>
            </a:r>
          </a:p>
          <a:p>
            <a:pPr>
              <a:lnSpc>
                <a:spcPct val="70000"/>
              </a:lnSpc>
            </a:pPr>
            <a:r>
              <a:rPr lang="en-US" dirty="0"/>
              <a:t>Assemble IAP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200, 201(?)/situation summary, 202, 203, 204, 205A, 206, 207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weather, maps, schedule, facility information, blank 214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Page numbers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Print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IAP Approved by IC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Finalize and Present IAP to new personnel 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Process starts over again until incident concludes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108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Where do you feel confident?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areas need more work?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623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hands off</a:t>
            </a:r>
          </a:p>
          <a:p>
            <a:r>
              <a:rPr lang="en-US" dirty="0" smtClean="0"/>
              <a:t>Feel free to tweak the scenario to make it meet the criteria of a multiple operational period event that requires an IAP</a:t>
            </a:r>
          </a:p>
          <a:p>
            <a:pPr lvl="1"/>
            <a:r>
              <a:rPr lang="en-US" dirty="0" smtClean="0"/>
              <a:t>I’ll provide a suggestion but I don’t want you to get caught up in artificialities</a:t>
            </a:r>
          </a:p>
          <a:p>
            <a:r>
              <a:rPr lang="en-US" dirty="0" smtClean="0"/>
              <a:t>Fill  out the forms on your own</a:t>
            </a:r>
          </a:p>
          <a:p>
            <a:r>
              <a:rPr lang="en-US" dirty="0" smtClean="0"/>
              <a:t>Peer review for the problem forms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31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Evacuation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facility is experiencing flash flooding after already saturated soil receives 17 inches of rain in 24 hours</a:t>
            </a:r>
          </a:p>
          <a:p>
            <a:r>
              <a:rPr lang="en-US" dirty="0" smtClean="0"/>
              <a:t>You need to evacuate half of your facility but your primary option for relocation is not available and the secondary one may also become unavailable due to flooding.</a:t>
            </a:r>
          </a:p>
          <a:p>
            <a:r>
              <a:rPr lang="en-US" dirty="0" smtClean="0"/>
              <a:t>If you have a real scenario you experienced or have different details you want to add – feel free to make changes</a:t>
            </a:r>
          </a:p>
          <a:p>
            <a:pPr lvl="1"/>
            <a:r>
              <a:rPr lang="en-US" dirty="0" smtClean="0"/>
              <a:t>The process of using forms for a multiple operational period is the main objective of this 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753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first two forms you would use when the decision to activate the IMT has been made?</a:t>
            </a:r>
          </a:p>
          <a:p>
            <a:r>
              <a:rPr lang="en-US" dirty="0" smtClean="0"/>
              <a:t>Take 5 minutes to fill them out</a:t>
            </a:r>
          </a:p>
          <a:p>
            <a:pPr lvl="1"/>
            <a:r>
              <a:rPr lang="en-US" dirty="0" smtClean="0"/>
              <a:t>Don’t get too in the weeds</a:t>
            </a:r>
          </a:p>
          <a:p>
            <a:pPr lvl="1"/>
            <a:r>
              <a:rPr lang="en-US" dirty="0" smtClean="0"/>
              <a:t>Ask questions if you have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365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7772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610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215A and 215?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7242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Purpose?</a:t>
            </a:r>
          </a:p>
          <a:p>
            <a:r>
              <a:rPr lang="en-US" dirty="0" smtClean="0"/>
              <a:t>What happens after?</a:t>
            </a:r>
          </a:p>
          <a:p>
            <a:pPr lvl="1"/>
            <a:r>
              <a:rPr lang="en-US" dirty="0" smtClean="0"/>
              <a:t>Which forms?</a:t>
            </a:r>
          </a:p>
          <a:p>
            <a:pPr lvl="1"/>
            <a:r>
              <a:rPr lang="en-US" dirty="0" smtClean="0"/>
              <a:t>Complete them (divide up with a partner if short on time)</a:t>
            </a:r>
          </a:p>
          <a:p>
            <a:pPr lvl="1"/>
            <a:r>
              <a:rPr lang="en-US" dirty="0" smtClean="0"/>
              <a:t>Peer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08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has responded to or helped manage an emergency before?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338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IAP draft is put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83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IAP Planning Process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70000"/>
              </a:lnSpc>
              <a:buFont typeface="+mj-lt"/>
              <a:buAutoNum type="arabicParenR"/>
            </a:pPr>
            <a:r>
              <a:rPr lang="en-US" dirty="0" smtClean="0"/>
              <a:t>Incident</a:t>
            </a:r>
          </a:p>
          <a:p>
            <a:pPr marL="457200" indent="-457200">
              <a:lnSpc>
                <a:spcPct val="70000"/>
              </a:lnSpc>
              <a:buFont typeface="+mj-lt"/>
              <a:buAutoNum type="arabicParenR"/>
            </a:pPr>
            <a:r>
              <a:rPr lang="en-US" dirty="0" smtClean="0"/>
              <a:t>IMT Activates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214 – Activity Log</a:t>
            </a:r>
          </a:p>
          <a:p>
            <a:pPr marL="457200" indent="-457200">
              <a:lnSpc>
                <a:spcPct val="70000"/>
              </a:lnSpc>
              <a:buFont typeface="+mj-lt"/>
              <a:buAutoNum type="arabicParenR"/>
            </a:pPr>
            <a:r>
              <a:rPr lang="en-US" dirty="0" smtClean="0"/>
              <a:t>Initial Briefing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201 – Briefing</a:t>
            </a:r>
          </a:p>
          <a:p>
            <a:pPr marL="457200" indent="-457200">
              <a:lnSpc>
                <a:spcPct val="70000"/>
              </a:lnSpc>
              <a:buFont typeface="+mj-lt"/>
              <a:buAutoNum type="arabicParenR"/>
            </a:pPr>
            <a:r>
              <a:rPr lang="en-US" dirty="0" smtClean="0"/>
              <a:t>Objectives Meeting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202 – Objectives</a:t>
            </a:r>
          </a:p>
          <a:p>
            <a:pPr marL="457200" indent="-457200">
              <a:lnSpc>
                <a:spcPct val="70000"/>
              </a:lnSpc>
              <a:buFont typeface="+mj-lt"/>
              <a:buAutoNum type="arabicParenR"/>
            </a:pPr>
            <a:r>
              <a:rPr lang="en-US" dirty="0" smtClean="0"/>
              <a:t>Tactics Meeting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215 and 215A – Tactics</a:t>
            </a:r>
          </a:p>
          <a:p>
            <a:pPr marL="457200" indent="-457200">
              <a:lnSpc>
                <a:spcPct val="70000"/>
              </a:lnSpc>
              <a:buFont typeface="+mj-lt"/>
              <a:buAutoNum type="arabicParenR" startAt="6"/>
            </a:pPr>
            <a:r>
              <a:rPr lang="en-US" dirty="0"/>
              <a:t>Prep for Planning Meeting</a:t>
            </a:r>
          </a:p>
          <a:p>
            <a:pPr lvl="1">
              <a:lnSpc>
                <a:spcPct val="70000"/>
              </a:lnSpc>
            </a:pPr>
            <a:r>
              <a:rPr lang="en-US" dirty="0"/>
              <a:t>213 - Resources</a:t>
            </a:r>
          </a:p>
          <a:p>
            <a:pPr lvl="1">
              <a:lnSpc>
                <a:spcPct val="70000"/>
              </a:lnSpc>
            </a:pPr>
            <a:r>
              <a:rPr lang="en-US" dirty="0"/>
              <a:t>203 – Personnel (draft)</a:t>
            </a:r>
          </a:p>
          <a:p>
            <a:pPr lvl="1">
              <a:lnSpc>
                <a:spcPct val="70000"/>
              </a:lnSpc>
            </a:pPr>
            <a:r>
              <a:rPr lang="en-US" dirty="0"/>
              <a:t>204 – Assignments (draft)</a:t>
            </a:r>
          </a:p>
          <a:p>
            <a:pPr marL="457200" indent="-457200">
              <a:lnSpc>
                <a:spcPct val="70000"/>
              </a:lnSpc>
              <a:buFont typeface="+mj-lt"/>
              <a:buAutoNum type="arabicParenR"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70000"/>
              </a:lnSpc>
              <a:buFont typeface="+mj-lt"/>
              <a:buAutoNum type="arabicParenR" startAt="6"/>
            </a:pPr>
            <a:r>
              <a:rPr lang="en-US" dirty="0" smtClean="0"/>
              <a:t>Planning </a:t>
            </a:r>
            <a:r>
              <a:rPr lang="en-US" dirty="0"/>
              <a:t>Meeting</a:t>
            </a:r>
          </a:p>
          <a:p>
            <a:pPr lvl="1">
              <a:lnSpc>
                <a:spcPct val="70000"/>
              </a:lnSpc>
            </a:pPr>
            <a:r>
              <a:rPr lang="en-US" dirty="0"/>
              <a:t>Plan finalized by team and IC</a:t>
            </a:r>
          </a:p>
          <a:p>
            <a:pPr>
              <a:lnSpc>
                <a:spcPct val="70000"/>
              </a:lnSpc>
            </a:pPr>
            <a:r>
              <a:rPr lang="en-US" dirty="0"/>
              <a:t>Assemble IAP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200, 201(?)/situation summary, 202, 203, 204, 205A, 206, 207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weather</a:t>
            </a:r>
            <a:r>
              <a:rPr lang="en-US" dirty="0"/>
              <a:t>, maps</a:t>
            </a:r>
            <a:r>
              <a:rPr lang="en-US" dirty="0" smtClean="0"/>
              <a:t>, schedule, facility information, blank 214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Page numbers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Print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IAP Approved by IC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Finalize and Present IAP to new personnel 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Process starts over again until incident concludes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4446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Where do you feel confident?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areas need more work?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656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we want to do another scenario?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1582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4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9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Wash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3-5 Positives/Strengths</a:t>
            </a:r>
          </a:p>
          <a:p>
            <a:r>
              <a:rPr lang="en-US" dirty="0" smtClean="0"/>
              <a:t>3-5 Areas to Improve</a:t>
            </a:r>
          </a:p>
          <a:p>
            <a:r>
              <a:rPr lang="en-US" dirty="0" smtClean="0"/>
              <a:t>Action Items and Next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3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emergencies are complex, challenging, and stressful</a:t>
            </a:r>
          </a:p>
          <a:p>
            <a:pPr lvl="1"/>
            <a:r>
              <a:rPr lang="en-US" dirty="0" smtClean="0"/>
              <a:t>Limited resources (or way too many)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hort time frames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igh workloads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ittle or no communication</a:t>
            </a:r>
          </a:p>
          <a:p>
            <a:pPr lvl="1"/>
            <a:r>
              <a:rPr lang="en-US" dirty="0" smtClean="0"/>
              <a:t>Unfamiliar situations</a:t>
            </a:r>
          </a:p>
          <a:p>
            <a:pPr lvl="1"/>
            <a:r>
              <a:rPr lang="en-US" dirty="0" smtClean="0"/>
              <a:t>High impact to community, job, relationships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66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prepared, emergencies are opportunities</a:t>
            </a:r>
          </a:p>
          <a:p>
            <a:pPr lvl="1"/>
            <a:r>
              <a:rPr lang="en-US" dirty="0" smtClean="0"/>
              <a:t>To protect/serve the public</a:t>
            </a:r>
          </a:p>
          <a:p>
            <a:pPr lvl="1"/>
            <a:r>
              <a:rPr lang="en-US" dirty="0" smtClean="0"/>
              <a:t>To bring teams together and form strong bonds</a:t>
            </a:r>
          </a:p>
          <a:p>
            <a:pPr lvl="1"/>
            <a:r>
              <a:rPr lang="en-US" dirty="0" smtClean="0"/>
              <a:t>To identify gaps you otherwise wouldn’t discover</a:t>
            </a:r>
          </a:p>
          <a:p>
            <a:pPr lvl="1"/>
            <a:r>
              <a:rPr lang="en-US" dirty="0" smtClean="0"/>
              <a:t>To apply what you’ve worked hard to learn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60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prepare?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of the most effective incident management tools in existence are the Planning P and the the Incident Action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24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Planning 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 descr="Planning P FEM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631" y="2177476"/>
            <a:ext cx="3256739" cy="407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150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2914</TotalTime>
  <Words>3256</Words>
  <Application>Microsoft Macintosh PowerPoint</Application>
  <PresentationFormat>On-screen Show (4:3)</PresentationFormat>
  <Paragraphs>562</Paragraphs>
  <Slides>55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Pixel</vt:lpstr>
      <vt:lpstr>HICS Forms Training</vt:lpstr>
      <vt:lpstr>Purpose</vt:lpstr>
      <vt:lpstr>Intro</vt:lpstr>
      <vt:lpstr>Agenda</vt:lpstr>
      <vt:lpstr>Question</vt:lpstr>
      <vt:lpstr>Problem</vt:lpstr>
      <vt:lpstr>But…</vt:lpstr>
      <vt:lpstr>How can we prepare?</vt:lpstr>
      <vt:lpstr>What is the Planning P?</vt:lpstr>
      <vt:lpstr>What is the Planning P?</vt:lpstr>
      <vt:lpstr>What is an IAP?  Why is it important?</vt:lpstr>
      <vt:lpstr>How do HICS Forms work?</vt:lpstr>
      <vt:lpstr>Training Process</vt:lpstr>
      <vt:lpstr>Tornado Scenario</vt:lpstr>
      <vt:lpstr>First Steps</vt:lpstr>
      <vt:lpstr>HICS 201 – Incident Briefing</vt:lpstr>
      <vt:lpstr>Initial Briefing</vt:lpstr>
      <vt:lpstr>Objectives Meeting</vt:lpstr>
      <vt:lpstr>UPDATE 214 Activity Log</vt:lpstr>
      <vt:lpstr>Tactics Meeting</vt:lpstr>
      <vt:lpstr>Update Activity Log</vt:lpstr>
      <vt:lpstr>Resource Ordering</vt:lpstr>
      <vt:lpstr>Update Activity Log</vt:lpstr>
      <vt:lpstr>Planning Meeting</vt:lpstr>
      <vt:lpstr>Other IAP Contents</vt:lpstr>
      <vt:lpstr>IAP Approval</vt:lpstr>
      <vt:lpstr>Ebola Scenario</vt:lpstr>
      <vt:lpstr>First Steps</vt:lpstr>
      <vt:lpstr>HICS 201 – Incident Briefing</vt:lpstr>
      <vt:lpstr>Initial Briefing</vt:lpstr>
      <vt:lpstr>Objectives Meeting</vt:lpstr>
      <vt:lpstr>UPDATE 214 Activity Log</vt:lpstr>
      <vt:lpstr>Tactics Meeting</vt:lpstr>
      <vt:lpstr>Update Activity Log</vt:lpstr>
      <vt:lpstr>Resource Ordering</vt:lpstr>
      <vt:lpstr>Update Activity Log</vt:lpstr>
      <vt:lpstr>Planning Meeting</vt:lpstr>
      <vt:lpstr>Other IAP Contents</vt:lpstr>
      <vt:lpstr>IAP Approval</vt:lpstr>
      <vt:lpstr>What happens after the IAP is complete?</vt:lpstr>
      <vt:lpstr>IAP Planning Process Recap</vt:lpstr>
      <vt:lpstr>Recap</vt:lpstr>
      <vt:lpstr>Scenario 3</vt:lpstr>
      <vt:lpstr>Evacuation Scenario</vt:lpstr>
      <vt:lpstr>First Steps</vt:lpstr>
      <vt:lpstr>Next?</vt:lpstr>
      <vt:lpstr>Next step?</vt:lpstr>
      <vt:lpstr>After 215A and 215?</vt:lpstr>
      <vt:lpstr>Next Meeting?</vt:lpstr>
      <vt:lpstr>After IAP draft is put together</vt:lpstr>
      <vt:lpstr>IAP Planning Process Recap</vt:lpstr>
      <vt:lpstr>Recap</vt:lpstr>
      <vt:lpstr>Do we want to do another scenario?</vt:lpstr>
      <vt:lpstr>Scenario 4</vt:lpstr>
      <vt:lpstr>Hot Wash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HICS Forms Training</dc:title>
  <dc:creator>Joe Savage</dc:creator>
  <cp:lastModifiedBy>Joe Savage</cp:lastModifiedBy>
  <cp:revision>42</cp:revision>
  <dcterms:created xsi:type="dcterms:W3CDTF">2018-11-11T09:40:23Z</dcterms:created>
  <dcterms:modified xsi:type="dcterms:W3CDTF">2018-11-13T10:14:42Z</dcterms:modified>
</cp:coreProperties>
</file>