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sldIdLst>
    <p:sldId id="256" r:id="rId2"/>
    <p:sldId id="258" r:id="rId3"/>
    <p:sldId id="266" r:id="rId4"/>
    <p:sldId id="257" r:id="rId5"/>
    <p:sldId id="260" r:id="rId6"/>
    <p:sldId id="259" r:id="rId7"/>
    <p:sldId id="263" r:id="rId8"/>
    <p:sldId id="264" r:id="rId9"/>
    <p:sldId id="265" r:id="rId10"/>
    <p:sldId id="261" r:id="rId11"/>
    <p:sldId id="267" r:id="rId12"/>
    <p:sldId id="268" r:id="rId13"/>
    <p:sldId id="269" r:id="rId14"/>
    <p:sldId id="270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5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16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2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6B733E-5A85-4252-BB60-DDFCC1FF274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2D805A-6D98-4597-AD43-95D7857E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8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306500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 smtClean="0"/>
              <a:t>F-M Ambulance’s HCID Transport Team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Brett Wigglesworth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expect when we arrive?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61" y="1960246"/>
            <a:ext cx="7346630" cy="4897754"/>
          </a:xfrm>
        </p:spPr>
      </p:pic>
    </p:spTree>
    <p:extLst>
      <p:ext uri="{BB962C8B-B14F-4D97-AF65-F5344CB8AC3E}">
        <p14:creationId xmlns:p14="http://schemas.microsoft.com/office/powerpoint/2010/main" val="11287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225"/>
            <a:ext cx="5918663" cy="394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3" y="0"/>
            <a:ext cx="6273337" cy="394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3" y="3491346"/>
            <a:ext cx="6273337" cy="3366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410" y="1008795"/>
            <a:ext cx="467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Ambulance Prep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5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938"/>
            <a:ext cx="7241078" cy="4547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78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4975" y="590204"/>
            <a:ext cx="451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Donning  PPE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1" y="0"/>
            <a:ext cx="521208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3383280"/>
            <a:ext cx="5212080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0320"/>
            <a:ext cx="6979919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9155" y="987773"/>
            <a:ext cx="468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SPACE SUITS!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9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1005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015" y="1138843"/>
            <a:ext cx="1117229" cy="56277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5400" dirty="0" smtClean="0"/>
              <a:t>DECON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28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06769"/>
            <a:ext cx="10353762" cy="4058751"/>
          </a:xfrm>
        </p:spPr>
        <p:txBody>
          <a:bodyPr/>
          <a:lstStyle/>
          <a:p>
            <a:r>
              <a:rPr lang="en-US" dirty="0" smtClean="0"/>
              <a:t>Most current patient info and clinical findings. Teamwork!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A place for donning PPE. (We like to get comfortable)</a:t>
            </a:r>
          </a:p>
          <a:p>
            <a:endParaRPr lang="en-US" dirty="0"/>
          </a:p>
          <a:p>
            <a:r>
              <a:rPr lang="en-US" dirty="0" smtClean="0"/>
              <a:t>A clear designated pathway inside the facility/building to bring the patient to the Ambulance. 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56" y="1831571"/>
            <a:ext cx="10353762" cy="9704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3986" y="2106522"/>
            <a:ext cx="10864734" cy="4058750"/>
          </a:xfrm>
        </p:spPr>
        <p:txBody>
          <a:bodyPr/>
          <a:lstStyle/>
          <a:p>
            <a:r>
              <a:rPr lang="en-US" dirty="0" smtClean="0"/>
              <a:t>Support rapid and effective response and transport.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Minimize exposure of health care workers and the public.</a:t>
            </a:r>
          </a:p>
          <a:p>
            <a:endParaRPr lang="en-US" dirty="0"/>
          </a:p>
          <a:p>
            <a:r>
              <a:rPr lang="en-US" dirty="0" smtClean="0"/>
              <a:t>Identify and isolate symptomatic patients.</a:t>
            </a:r>
          </a:p>
          <a:p>
            <a:endParaRPr lang="en-US" dirty="0"/>
          </a:p>
          <a:p>
            <a:r>
              <a:rPr lang="en-US" dirty="0" smtClean="0"/>
              <a:t>Identify infection control steps for the patient and their contacts.</a:t>
            </a:r>
          </a:p>
          <a:p>
            <a:endParaRPr lang="en-US" dirty="0"/>
          </a:p>
          <a:p>
            <a:r>
              <a:rPr lang="en-US" dirty="0" smtClean="0"/>
              <a:t>Share accurate information and findings to transferring hospital and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“E” Word!?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554" y="364689"/>
            <a:ext cx="9440034" cy="1828801"/>
          </a:xfrm>
        </p:spPr>
        <p:txBody>
          <a:bodyPr/>
          <a:lstStyle/>
          <a:p>
            <a:r>
              <a:rPr lang="en-US" dirty="0" smtClean="0"/>
              <a:t>What types of patients do we respond to?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131" y="2634063"/>
            <a:ext cx="11975869" cy="4165748"/>
          </a:xfrm>
        </p:spPr>
        <p:txBody>
          <a:bodyPr>
            <a:normAutofit/>
          </a:bodyPr>
          <a:lstStyle/>
          <a:p>
            <a:r>
              <a:rPr lang="en-US" dirty="0" smtClean="0"/>
              <a:t>A patient with a </a:t>
            </a:r>
            <a:r>
              <a:rPr lang="en-US" b="1" i="1" dirty="0" smtClean="0"/>
              <a:t>confirmed </a:t>
            </a:r>
            <a:r>
              <a:rPr lang="en-US" dirty="0" smtClean="0">
                <a:effectLst/>
              </a:rPr>
              <a:t>or</a:t>
            </a:r>
            <a:r>
              <a:rPr lang="en-US" b="1" i="1" dirty="0" smtClean="0"/>
              <a:t> suspected </a:t>
            </a:r>
            <a:r>
              <a:rPr lang="en-US" dirty="0" smtClean="0"/>
              <a:t>symptomatic infection with a pathogen that meets either of the following </a:t>
            </a:r>
            <a:r>
              <a:rPr lang="en-US" sz="1800" dirty="0" smtClean="0"/>
              <a:t>criteria:</a:t>
            </a:r>
          </a:p>
          <a:p>
            <a:endParaRPr lang="en-US" sz="1800" dirty="0" smtClean="0"/>
          </a:p>
          <a:p>
            <a:pPr marL="800100" lvl="1" indent="-342900" algn="l">
              <a:buFont typeface="+mj-lt"/>
              <a:buAutoNum type="arabicPeriod"/>
            </a:pPr>
            <a:r>
              <a:rPr lang="en-US" dirty="0" smtClean="0"/>
              <a:t>Pathogens that creates Class A medical waste.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dirty="0" smtClean="0"/>
              <a:t>Pathogens with the potential to cause a high mortality rate among otherwise healthy people which no vaccine exists and has one or both of the following characteristics:</a:t>
            </a:r>
          </a:p>
          <a:p>
            <a:pPr marL="1257300" lvl="2" indent="-342900" algn="l">
              <a:buFont typeface="+mj-lt"/>
              <a:buAutoNum type="alphaUcPeriod"/>
            </a:pPr>
            <a:r>
              <a:rPr lang="en-US" sz="1800" dirty="0" smtClean="0"/>
              <a:t>Clinical specimens pose generalized risks to lab personnel</a:t>
            </a:r>
          </a:p>
          <a:p>
            <a:pPr marL="1257300" lvl="2" indent="-342900" algn="l">
              <a:buFont typeface="+mj-lt"/>
              <a:buAutoNum type="alphaUcPeriod"/>
            </a:pPr>
            <a:r>
              <a:rPr lang="en-US" sz="1800" dirty="0" smtClean="0"/>
              <a:t>Known risk of airborne spread within the health care setting or  has an unknown mode of transmission.</a:t>
            </a:r>
          </a:p>
          <a:p>
            <a:pPr marL="800100" lvl="1" indent="-342900" algn="l">
              <a:buFont typeface="+mj-lt"/>
              <a:buAutoNum type="alphaUcPeriod"/>
            </a:pPr>
            <a:endParaRPr lang="en-US" sz="1600" dirty="0" smtClean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3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Disease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Hemorrhagic Fevers </a:t>
            </a:r>
            <a:r>
              <a:rPr lang="en-US" dirty="0" smtClean="0"/>
              <a:t>(e.g., EVD, Lassa Fever, Crimean-Congo Hemorrhagic Fever, etc.)</a:t>
            </a:r>
          </a:p>
          <a:p>
            <a:endParaRPr lang="en-US" dirty="0"/>
          </a:p>
          <a:p>
            <a:r>
              <a:rPr lang="en-US" b="1" dirty="0" smtClean="0"/>
              <a:t>Poxvirus Diseases</a:t>
            </a:r>
            <a:r>
              <a:rPr lang="en-US" dirty="0" smtClean="0"/>
              <a:t> (e.g., smallpox, monkey pox etc.)</a:t>
            </a:r>
          </a:p>
          <a:p>
            <a:endParaRPr lang="en-US" dirty="0"/>
          </a:p>
          <a:p>
            <a:r>
              <a:rPr lang="en-US" b="1" dirty="0" smtClean="0"/>
              <a:t>Febrile Neurological Illnesses </a:t>
            </a:r>
            <a:r>
              <a:rPr lang="en-US" dirty="0" smtClean="0"/>
              <a:t>(e.g., </a:t>
            </a:r>
            <a:r>
              <a:rPr lang="en-US" dirty="0" err="1" smtClean="0"/>
              <a:t>Nipah</a:t>
            </a:r>
            <a:r>
              <a:rPr lang="en-US" dirty="0" smtClean="0"/>
              <a:t> Virus, Hendra Virus, etc.)</a:t>
            </a:r>
          </a:p>
          <a:p>
            <a:endParaRPr lang="en-US" dirty="0"/>
          </a:p>
          <a:p>
            <a:r>
              <a:rPr lang="en-US" b="1" dirty="0" smtClean="0"/>
              <a:t>Febrile Respiratory Illnesses </a:t>
            </a:r>
            <a:r>
              <a:rPr lang="en-US" dirty="0" smtClean="0"/>
              <a:t>(e.g., SARS, MERS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we get requested?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89402"/>
            <a:ext cx="10353762" cy="4058751"/>
          </a:xfrm>
        </p:spPr>
        <p:txBody>
          <a:bodyPr/>
          <a:lstStyle/>
          <a:p>
            <a:r>
              <a:rPr lang="en-US" dirty="0" smtClean="0"/>
              <a:t>By the Department of Health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By an ambulance service on a scene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By an ambulance service that has been requested by a hospital for transfer of infected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in the field.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81089"/>
            <a:ext cx="10353762" cy="4058751"/>
          </a:xfrm>
        </p:spPr>
        <p:txBody>
          <a:bodyPr/>
          <a:lstStyle/>
          <a:p>
            <a:r>
              <a:rPr lang="en-US" dirty="0" smtClean="0"/>
              <a:t>When potential HCID patient is found:</a:t>
            </a:r>
          </a:p>
          <a:p>
            <a:pPr marL="369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Immediately contact the nearest HCID Ambulance Service</a:t>
            </a:r>
          </a:p>
          <a:p>
            <a:pPr lvl="1"/>
            <a:r>
              <a:rPr lang="en-US" dirty="0" smtClean="0"/>
              <a:t>Do not leave the scene! Set up safe zone of 6-10 feet from patient. Communicate with the patient!</a:t>
            </a:r>
          </a:p>
          <a:p>
            <a:pPr lvl="1"/>
            <a:r>
              <a:rPr lang="en-US" dirty="0" smtClean="0"/>
              <a:t>Don available PPE (gloves, N95, gowns, etc.)</a:t>
            </a:r>
          </a:p>
          <a:p>
            <a:pPr lvl="1"/>
            <a:r>
              <a:rPr lang="en-US" dirty="0" smtClean="0"/>
              <a:t>Continue to assess the patient’s condition and follow your protocols</a:t>
            </a:r>
          </a:p>
          <a:p>
            <a:pPr lvl="1"/>
            <a:r>
              <a:rPr lang="en-US" dirty="0" smtClean="0"/>
              <a:t>Provide routine assistance to the patient as needed</a:t>
            </a:r>
          </a:p>
          <a:p>
            <a:pPr lvl="1"/>
            <a:r>
              <a:rPr lang="en-US" dirty="0" smtClean="0"/>
              <a:t>Communicate your findings to the incoming HCID Ambulance crew until they arrive.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by a Hospital?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505532"/>
            <a:ext cx="10353762" cy="4058751"/>
          </a:xfrm>
        </p:spPr>
        <p:txBody>
          <a:bodyPr/>
          <a:lstStyle/>
          <a:p>
            <a:r>
              <a:rPr lang="en-US" dirty="0" smtClean="0"/>
              <a:t>Inform the hospital that your service does not have the capabilities.</a:t>
            </a:r>
          </a:p>
          <a:p>
            <a:pPr lvl="1"/>
            <a:r>
              <a:rPr lang="en-US" dirty="0" smtClean="0"/>
              <a:t>Obtain the direct contact name and number of the person requesting.</a:t>
            </a:r>
          </a:p>
          <a:p>
            <a:pPr marL="450000" lvl="1" indent="0">
              <a:buNone/>
            </a:pPr>
            <a:endParaRPr lang="en-US" dirty="0" smtClean="0"/>
          </a:p>
          <a:p>
            <a:r>
              <a:rPr lang="en-US" dirty="0" smtClean="0"/>
              <a:t>Contact nearest HCID Ambulance Service.</a:t>
            </a:r>
          </a:p>
          <a:p>
            <a:pPr lvl="1"/>
            <a:r>
              <a:rPr lang="en-US" dirty="0" smtClean="0"/>
              <a:t>Provide them with the hospital and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1552"/>
              </p:ext>
            </p:extLst>
          </p:nvPr>
        </p:nvGraphicFramePr>
        <p:xfrm>
          <a:off x="640080" y="1770610"/>
          <a:ext cx="10931235" cy="4146417"/>
        </p:xfrm>
        <a:graphic>
          <a:graphicData uri="http://schemas.openxmlformats.org/drawingml/2006/table">
            <a:tbl>
              <a:tblPr firstRow="1" firstCol="1" bandRow="1"/>
              <a:tblGrid>
                <a:gridCol w="7171370">
                  <a:extLst>
                    <a:ext uri="{9D8B030D-6E8A-4147-A177-3AD203B41FA5}">
                      <a16:colId xmlns:a16="http://schemas.microsoft.com/office/drawing/2014/main" val="1579736680"/>
                    </a:ext>
                  </a:extLst>
                </a:gridCol>
                <a:gridCol w="3759865">
                  <a:extLst>
                    <a:ext uri="{9D8B030D-6E8A-4147-A177-3AD203B41FA5}">
                      <a16:colId xmlns:a16="http://schemas.microsoft.com/office/drawing/2014/main" val="408502730"/>
                    </a:ext>
                  </a:extLst>
                </a:gridCol>
              </a:tblGrid>
              <a:tr h="26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</a:p>
                  </a:txBody>
                  <a:tcPr marL="27305" marR="27305" marT="27305" marB="27305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24/7 Contact Number</a:t>
                      </a:r>
                    </a:p>
                  </a:txBody>
                  <a:tcPr marL="27305" marR="27305" marT="27305" marB="27305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8000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Allina Health Emergency Medical Services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(651) 222-0555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38758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Altru Ambulance Service: Altru Health System Emergency Dept.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(701) 780-5280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80588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FM Ambulance Service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(701) 364-1700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65444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 Cross Ambulance Service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(507) 288-2407 or (800) 237-6822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416761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HealthEast Ambulance Service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(651) 232-1717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20120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Memorial Ambulance Service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(763) 581-2897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6063"/>
                  </a:ext>
                </a:extLst>
              </a:tr>
              <a:tr h="54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Willmar Ambulance Service: Rice Memorial Hospital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(320) 231-4212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578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6090" y="515389"/>
            <a:ext cx="108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24/7 Contact Information for Minnesota Ebola/HCID Ambulance Services</a:t>
            </a:r>
          </a:p>
        </p:txBody>
      </p:sp>
    </p:spTree>
    <p:extLst>
      <p:ext uri="{BB962C8B-B14F-4D97-AF65-F5344CB8AC3E}">
        <p14:creationId xmlns:p14="http://schemas.microsoft.com/office/powerpoint/2010/main" val="48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161</TotalTime>
  <Words>515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Calisto MT</vt:lpstr>
      <vt:lpstr>Times New Roman</vt:lpstr>
      <vt:lpstr>Trebuchet MS</vt:lpstr>
      <vt:lpstr>Wingdings 2</vt:lpstr>
      <vt:lpstr>Slate</vt:lpstr>
      <vt:lpstr>F-M Ambulance’s HCID Transport Team</vt:lpstr>
      <vt:lpstr>Team Purpose</vt:lpstr>
      <vt:lpstr>The “E” Word!?</vt:lpstr>
      <vt:lpstr>What types of patients do we respond to?</vt:lpstr>
      <vt:lpstr>Possible Disease Syndromes</vt:lpstr>
      <vt:lpstr>How would we get requested?</vt:lpstr>
      <vt:lpstr>Requesting in the field.</vt:lpstr>
      <vt:lpstr>Requested by a Hospital?</vt:lpstr>
      <vt:lpstr>PowerPoint Presentation</vt:lpstr>
      <vt:lpstr>What should you expect when we arrive?</vt:lpstr>
      <vt:lpstr>PowerPoint Presentation</vt:lpstr>
      <vt:lpstr>PowerPoint Presentation</vt:lpstr>
      <vt:lpstr>PowerPoint Presentation</vt:lpstr>
      <vt:lpstr>PowerPoint Presentation</vt:lpstr>
      <vt:lpstr>What are we looking for?</vt:lpstr>
      <vt:lpstr>Questions?</vt:lpstr>
    </vt:vector>
  </TitlesOfParts>
  <Company>Sanford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Wigglesworth,Brett</dc:creator>
  <cp:lastModifiedBy>Wigglesworth,Brett</cp:lastModifiedBy>
  <cp:revision>42</cp:revision>
  <dcterms:created xsi:type="dcterms:W3CDTF">2018-02-22T23:06:21Z</dcterms:created>
  <dcterms:modified xsi:type="dcterms:W3CDTF">2018-02-23T01:48:04Z</dcterms:modified>
</cp:coreProperties>
</file>