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22"/>
  </p:notesMasterIdLst>
  <p:handoutMasterIdLst>
    <p:handoutMasterId r:id="rId23"/>
  </p:handoutMasterIdLst>
  <p:sldIdLst>
    <p:sldId id="300" r:id="rId2"/>
    <p:sldId id="307" r:id="rId3"/>
    <p:sldId id="316" r:id="rId4"/>
    <p:sldId id="317" r:id="rId5"/>
    <p:sldId id="302" r:id="rId6"/>
    <p:sldId id="303" r:id="rId7"/>
    <p:sldId id="272" r:id="rId8"/>
    <p:sldId id="273" r:id="rId9"/>
    <p:sldId id="274" r:id="rId10"/>
    <p:sldId id="275" r:id="rId11"/>
    <p:sldId id="277" r:id="rId12"/>
    <p:sldId id="278" r:id="rId13"/>
    <p:sldId id="276" r:id="rId14"/>
    <p:sldId id="281" r:id="rId15"/>
    <p:sldId id="282" r:id="rId16"/>
    <p:sldId id="284" r:id="rId17"/>
    <p:sldId id="285" r:id="rId18"/>
    <p:sldId id="286" r:id="rId19"/>
    <p:sldId id="283" r:id="rId20"/>
    <p:sldId id="29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89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638845-592B-4EDB-B62E-EBEB311685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57C92-19D3-4AB5-B1CF-4FE4A91333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106B0B73-8554-4766-86C4-A0BE7A2A5928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7E1AAE-632A-401F-80AE-C6139AC79B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486F9-9C87-43FD-B379-9AEDF1AC8F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1F3E640A-7E4F-4979-B99D-699B1583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88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68AE3802-2651-487B-9FB8-25C6C91A4896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80E9FB28-4909-4DCA-94EC-159AD341D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39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9FB28-4909-4DCA-94EC-159AD341D6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48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9FB28-4909-4DCA-94EC-159AD341D6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03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7B6C893-EE09-47BA-B03D-84E251F248DA}"/>
              </a:ext>
            </a:extLst>
          </p:cNvPr>
          <p:cNvSpPr/>
          <p:nvPr userDrawn="1"/>
        </p:nvSpPr>
        <p:spPr>
          <a:xfrm>
            <a:off x="-1" y="6159801"/>
            <a:ext cx="9144001" cy="7076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0" y="6089487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9E7BFDB-056B-417D-ACC9-A748A23AB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0374" y="6246155"/>
            <a:ext cx="2564294" cy="52861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15555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730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172198"/>
            <a:ext cx="9141619" cy="6858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82" y="6172199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7263CE-E854-455F-894A-F2146CC03B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8974" y="6306360"/>
            <a:ext cx="2335694" cy="48148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7650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</p:txBody>
      </p:sp>
    </p:spTree>
    <p:extLst>
      <p:ext uri="{BB962C8B-B14F-4D97-AF65-F5344CB8AC3E}">
        <p14:creationId xmlns:p14="http://schemas.microsoft.com/office/powerpoint/2010/main" val="163874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5A55557-7EF0-4C75-9DE0-F723F1E1CB5C}"/>
              </a:ext>
            </a:extLst>
          </p:cNvPr>
          <p:cNvSpPr/>
          <p:nvPr userDrawn="1"/>
        </p:nvSpPr>
        <p:spPr>
          <a:xfrm>
            <a:off x="-1" y="6101947"/>
            <a:ext cx="9144001" cy="7654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0" y="6110043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CB2A23E-7D55-4353-9C88-313BCB95F7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0374" y="6246155"/>
            <a:ext cx="2564294" cy="52861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63316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7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04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449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382" y="6162921"/>
            <a:ext cx="9141619" cy="6950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0" y="6098913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9E777B-50B2-49EC-833D-B42C81BF35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0374" y="6246155"/>
            <a:ext cx="2564294" cy="52861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184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696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C9CAD897-D46E-4AD2-BD9B-49DD3E640873}" type="datetimeFigureOut">
              <a:rPr lang="en-US" smtClean="0"/>
              <a:t>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5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6101947"/>
            <a:ext cx="9144001" cy="7654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101947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2183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684421"/>
            <a:ext cx="7543801" cy="41846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91540" y="1510291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27F69B5-B5D4-4ED7-BC34-1E5D8A7CA7F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470374" y="6246155"/>
            <a:ext cx="2564294" cy="52861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7649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96925" indent="-3429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39825" indent="-3429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rgbClr val="0070C0"/>
          </a:solidFill>
          <a:latin typeface="+mn-lt"/>
          <a:ea typeface="+mn-ea"/>
          <a:cs typeface="+mn-cs"/>
        </a:defRPr>
      </a:lvl3pPr>
      <a:lvl4pPr marL="1425575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rgbClr val="0070C0"/>
          </a:solidFill>
          <a:latin typeface="+mn-lt"/>
          <a:ea typeface="+mn-ea"/>
          <a:cs typeface="+mn-cs"/>
        </a:defRPr>
      </a:lvl4pPr>
      <a:lvl5pPr marL="1711325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600" kern="1200">
          <a:solidFill>
            <a:srgbClr val="0070C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Jeff@JPKConsulting.org" TargetMode="External"/><Relationship Id="rId2" Type="http://schemas.openxmlformats.org/officeDocument/2006/relationships/hyperlink" Target="mailto:JennyS@AllClearEMG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4A8A35-A2A8-4478-B595-B4CD8232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COUNTER: Reaction &gt; Action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3CB93B-B5CF-4E8E-BD9D-1EFBCF7C0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4224" y="1748169"/>
            <a:ext cx="4207208" cy="420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29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90221-160A-41BF-913A-AA5801E19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59E7C-DE37-4D43-B750-40579D011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Empower staff to implement techniques to keep themselves safe.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663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95A8F-B599-47FB-9ACC-D81978D1E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Shooter Plan Review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6FF94-8482-4B57-8B92-0C1026C54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ALICE / Run, Hide, Fight</a:t>
            </a:r>
          </a:p>
          <a:p>
            <a:pPr lvl="1"/>
            <a:r>
              <a:rPr lang="en-US" dirty="0"/>
              <a:t>How do you notify / alert staff of the event?</a:t>
            </a:r>
          </a:p>
          <a:p>
            <a:pPr lvl="1"/>
            <a:r>
              <a:rPr lang="en-US" dirty="0"/>
              <a:t>Where are the exits?</a:t>
            </a:r>
          </a:p>
          <a:p>
            <a:pPr lvl="1"/>
            <a:r>
              <a:rPr lang="en-US" dirty="0"/>
              <a:t>Where are some hiding spaces?  </a:t>
            </a:r>
          </a:p>
          <a:p>
            <a:pPr lvl="1"/>
            <a:r>
              <a:rPr lang="en-US" dirty="0"/>
              <a:t>What are some weapons you can use?</a:t>
            </a:r>
          </a:p>
          <a:p>
            <a:pPr lvl="1"/>
            <a:r>
              <a:rPr lang="en-US" dirty="0"/>
              <a:t>What is off limits?  </a:t>
            </a:r>
          </a:p>
        </p:txBody>
      </p:sp>
    </p:spTree>
    <p:extLst>
      <p:ext uri="{BB962C8B-B14F-4D97-AF65-F5344CB8AC3E}">
        <p14:creationId xmlns:p14="http://schemas.microsoft.com/office/powerpoint/2010/main" val="287421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6E9A1-7884-440B-9D60-6D2B32505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93E4A-B780-42D6-9C6B-7F160127C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Split into 2 groups – staff and visitors /patients (ambulatory and non-ambulatory)</a:t>
            </a:r>
          </a:p>
          <a:p>
            <a:r>
              <a:rPr lang="en-US" dirty="0"/>
              <a:t>For each round, choose a place where you would be during your work day.  Keep this as realistic as possible.  </a:t>
            </a:r>
          </a:p>
          <a:p>
            <a:r>
              <a:rPr lang="en-US" dirty="0"/>
              <a:t>“Bad guy” will enter.  </a:t>
            </a:r>
          </a:p>
          <a:p>
            <a:r>
              <a:rPr lang="en-US" dirty="0"/>
              <a:t>Implement techniques – whatever you think is best at that time.</a:t>
            </a:r>
          </a:p>
        </p:txBody>
      </p:sp>
    </p:spTree>
    <p:extLst>
      <p:ext uri="{BB962C8B-B14F-4D97-AF65-F5344CB8AC3E}">
        <p14:creationId xmlns:p14="http://schemas.microsoft.com/office/powerpoint/2010/main" val="2888827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2838-795A-4C75-9A11-003C94C2D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Measures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6A4EC-9FD6-44B2-8680-5BD812510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Yellow vests – “Staff” </a:t>
            </a:r>
          </a:p>
          <a:p>
            <a:r>
              <a:rPr lang="en-US" dirty="0"/>
              <a:t>Orange vests – Controllers / Evaluators </a:t>
            </a:r>
          </a:p>
          <a:p>
            <a:r>
              <a:rPr lang="en-US" dirty="0"/>
              <a:t>Weapon </a:t>
            </a:r>
          </a:p>
          <a:p>
            <a:r>
              <a:rPr lang="en-US" dirty="0"/>
              <a:t>Safety Concerns – “Real World”</a:t>
            </a:r>
          </a:p>
          <a:p>
            <a:r>
              <a:rPr lang="en-US" dirty="0"/>
              <a:t>COUNTER only with soft balls.   </a:t>
            </a:r>
          </a:p>
          <a:p>
            <a:r>
              <a:rPr lang="en-US" dirty="0"/>
              <a:t>Do Not Call 911</a:t>
            </a:r>
          </a:p>
          <a:p>
            <a:r>
              <a:rPr lang="en-US" dirty="0"/>
              <a:t>Mental health</a:t>
            </a:r>
          </a:p>
        </p:txBody>
      </p:sp>
    </p:spTree>
    <p:extLst>
      <p:ext uri="{BB962C8B-B14F-4D97-AF65-F5344CB8AC3E}">
        <p14:creationId xmlns:p14="http://schemas.microsoft.com/office/powerpoint/2010/main" val="2033960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5F6F-25C9-49AE-B92F-1B2A1CDB9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Scenarios </a:t>
            </a:r>
          </a:p>
        </p:txBody>
      </p:sp>
    </p:spTree>
    <p:extLst>
      <p:ext uri="{BB962C8B-B14F-4D97-AF65-F5344CB8AC3E}">
        <p14:creationId xmlns:p14="http://schemas.microsoft.com/office/powerpoint/2010/main" val="1963153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F44E-E283-4D36-9ECA-F38259DC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Train-the-Trainer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8B44D-BD64-4EA4-A01C-853575CBB2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24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F7DE4-CB55-4D82-9E38-042729512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Shooter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5433B-2477-4C2C-8F86-A4BE81C93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Policy </a:t>
            </a:r>
          </a:p>
          <a:p>
            <a:r>
              <a:rPr lang="en-US" dirty="0"/>
              <a:t>Active Shooter Response Plans </a:t>
            </a:r>
          </a:p>
          <a:p>
            <a:r>
              <a:rPr lang="en-US" dirty="0"/>
              <a:t>Training Program for Staff </a:t>
            </a:r>
          </a:p>
          <a:p>
            <a:r>
              <a:rPr lang="en-US" dirty="0"/>
              <a:t>Exercise Program </a:t>
            </a:r>
          </a:p>
          <a:p>
            <a:pPr lvl="1"/>
            <a:r>
              <a:rPr lang="en-US" dirty="0"/>
              <a:t>Tabletop Exercise </a:t>
            </a:r>
          </a:p>
          <a:p>
            <a:pPr lvl="1"/>
            <a:r>
              <a:rPr lang="en-US" dirty="0"/>
              <a:t>Drills </a:t>
            </a:r>
          </a:p>
          <a:p>
            <a:pPr lvl="1"/>
            <a:r>
              <a:rPr lang="en-US" dirty="0"/>
              <a:t>Functional Exercises</a:t>
            </a:r>
          </a:p>
          <a:p>
            <a:pPr lvl="1"/>
            <a:r>
              <a:rPr lang="en-US" dirty="0"/>
              <a:t>Full-Scale Exercises </a:t>
            </a:r>
          </a:p>
        </p:txBody>
      </p:sp>
    </p:spTree>
    <p:extLst>
      <p:ext uri="{BB962C8B-B14F-4D97-AF65-F5344CB8AC3E}">
        <p14:creationId xmlns:p14="http://schemas.microsoft.com/office/powerpoint/2010/main" val="3510397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3E9CF-38DD-44F2-ACF0-1D8AE9D38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Planning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7E08A-FCE7-4621-A18D-5DAF8C281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Objectives (1-3) </a:t>
            </a:r>
          </a:p>
          <a:p>
            <a:r>
              <a:rPr lang="en-US" dirty="0"/>
              <a:t>Scenarios (1-4)</a:t>
            </a:r>
          </a:p>
          <a:p>
            <a:r>
              <a:rPr lang="en-US" dirty="0"/>
              <a:t>Evaluation Guides </a:t>
            </a:r>
          </a:p>
        </p:txBody>
      </p:sp>
    </p:spTree>
    <p:extLst>
      <p:ext uri="{BB962C8B-B14F-4D97-AF65-F5344CB8AC3E}">
        <p14:creationId xmlns:p14="http://schemas.microsoft.com/office/powerpoint/2010/main" val="4150422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27C93-4401-4CEA-9B80-472DA993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Planning -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430CA-DCDD-4883-8E1F-C8F286ECE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Date/Time/Location </a:t>
            </a:r>
          </a:p>
          <a:p>
            <a:r>
              <a:rPr lang="en-US" dirty="0"/>
              <a:t>Weapon and “bad guy”</a:t>
            </a:r>
          </a:p>
          <a:p>
            <a:r>
              <a:rPr lang="en-US" dirty="0"/>
              <a:t>Safety Considerations</a:t>
            </a:r>
          </a:p>
          <a:p>
            <a:r>
              <a:rPr lang="en-US" dirty="0"/>
              <a:t>Vests, patient cards, signs, tape </a:t>
            </a:r>
          </a:p>
          <a:p>
            <a:r>
              <a:rPr lang="en-US" dirty="0"/>
              <a:t>Controller / Evaluators </a:t>
            </a:r>
          </a:p>
          <a:p>
            <a:r>
              <a:rPr lang="en-US" dirty="0"/>
              <a:t>Mental Health support</a:t>
            </a:r>
          </a:p>
        </p:txBody>
      </p:sp>
    </p:spTree>
    <p:extLst>
      <p:ext uri="{BB962C8B-B14F-4D97-AF65-F5344CB8AC3E}">
        <p14:creationId xmlns:p14="http://schemas.microsoft.com/office/powerpoint/2010/main" val="385689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C97C14-FC54-428C-A1F2-7904CD6C1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Jump Drives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C1F32B-FC1A-41D8-ABE8-7A43E125B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Agenda and Presentation from today</a:t>
            </a:r>
          </a:p>
          <a:p>
            <a:r>
              <a:rPr lang="en-US" dirty="0"/>
              <a:t>ALICE Planning Guidance and Template</a:t>
            </a:r>
          </a:p>
          <a:p>
            <a:r>
              <a:rPr lang="en-US" dirty="0"/>
              <a:t>RHF Planning Guidance and Template </a:t>
            </a:r>
          </a:p>
          <a:p>
            <a:r>
              <a:rPr lang="en-US" dirty="0"/>
              <a:t>Evaluation Guide</a:t>
            </a:r>
          </a:p>
          <a:p>
            <a:r>
              <a:rPr lang="en-US" dirty="0"/>
              <a:t>Run, Hide, Fight Videos</a:t>
            </a:r>
          </a:p>
          <a:p>
            <a:r>
              <a:rPr lang="en-US" dirty="0"/>
              <a:t>Additional References </a:t>
            </a:r>
          </a:p>
        </p:txBody>
      </p:sp>
    </p:spTree>
    <p:extLst>
      <p:ext uri="{BB962C8B-B14F-4D97-AF65-F5344CB8AC3E}">
        <p14:creationId xmlns:p14="http://schemas.microsoft.com/office/powerpoint/2010/main" val="2166846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1140FE-8EC9-48DD-A414-811FB7090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88" t="23127" r="18657" b="35030"/>
          <a:stretch/>
        </p:blipFill>
        <p:spPr>
          <a:xfrm>
            <a:off x="168807" y="874643"/>
            <a:ext cx="4403193" cy="2875554"/>
          </a:xfrm>
          <a:prstGeom prst="rect">
            <a:avLst/>
          </a:prstGeom>
        </p:spPr>
      </p:pic>
      <p:pic>
        <p:nvPicPr>
          <p:cNvPr id="7" name="Picture 6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1FA94B95-282A-4635-BC7D-78084BA4FA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73" t="17422" r="4456" b="30740"/>
          <a:stretch/>
        </p:blipFill>
        <p:spPr>
          <a:xfrm>
            <a:off x="4758017" y="874643"/>
            <a:ext cx="4217176" cy="287555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D1F730C-3806-4EB4-9E79-DAECBE147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99" y="4550229"/>
            <a:ext cx="8181805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COUNTER: Distraction</a:t>
            </a:r>
          </a:p>
        </p:txBody>
      </p:sp>
    </p:spTree>
    <p:extLst>
      <p:ext uri="{BB962C8B-B14F-4D97-AF65-F5344CB8AC3E}">
        <p14:creationId xmlns:p14="http://schemas.microsoft.com/office/powerpoint/2010/main" val="4164587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1A6D14-CFEF-4DE7-8AC8-26DE16CD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dirty="0"/>
              <a:t>Thank You!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A020CE-51A0-45F8-9B63-50003B34B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Jenny Schmitz</a:t>
            </a:r>
          </a:p>
          <a:p>
            <a:pPr marL="0" indent="0">
              <a:buNone/>
            </a:pPr>
            <a:r>
              <a:rPr lang="en-US" dirty="0"/>
              <a:t>     All Clear Emergency Management Group 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>
                <a:hlinkClick r:id="rId2"/>
              </a:rPr>
              <a:t>JennyS@AllClearEMG.com</a:t>
            </a:r>
            <a:r>
              <a:rPr lang="en-US" dirty="0"/>
              <a:t> </a:t>
            </a:r>
          </a:p>
          <a:p>
            <a:r>
              <a:rPr lang="en-US" dirty="0"/>
              <a:t>Jeff Kolts</a:t>
            </a:r>
          </a:p>
          <a:p>
            <a:pPr marL="0" indent="0">
              <a:buNone/>
            </a:pPr>
            <a:r>
              <a:rPr lang="en-US" dirty="0"/>
              <a:t>     JPK Consulting 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>
                <a:hlinkClick r:id="rId3"/>
              </a:rPr>
              <a:t>Jeff@JPKConsulting.org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5959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A2087-27F9-4EDF-BBA3-99CBCE9DB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COUNTER: Swarm Technique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6D64087-9A3D-48D6-9552-C4F9D1426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t="12001" r="6944" b="8266"/>
          <a:stretch/>
        </p:blipFill>
        <p:spPr>
          <a:xfrm rot="5400000">
            <a:off x="2114141" y="1871454"/>
            <a:ext cx="4458516" cy="3955775"/>
          </a:xfrm>
        </p:spPr>
      </p:pic>
    </p:spTree>
    <p:extLst>
      <p:ext uri="{BB962C8B-B14F-4D97-AF65-F5344CB8AC3E}">
        <p14:creationId xmlns:p14="http://schemas.microsoft.com/office/powerpoint/2010/main" val="535715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50EAC-F20F-41F5-ABE9-609BF88B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EVACUATE vs.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0C04A-0C5E-479D-8226-55A83A49E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Leave the area </a:t>
            </a:r>
          </a:p>
          <a:p>
            <a:r>
              <a:rPr lang="en-US" dirty="0"/>
              <a:t>Where is the meeting point? </a:t>
            </a:r>
          </a:p>
          <a:p>
            <a:r>
              <a:rPr lang="en-US" dirty="0"/>
              <a:t>Staff accountability   </a:t>
            </a:r>
          </a:p>
        </p:txBody>
      </p:sp>
    </p:spTree>
    <p:extLst>
      <p:ext uri="{BB962C8B-B14F-4D97-AF65-F5344CB8AC3E}">
        <p14:creationId xmlns:p14="http://schemas.microsoft.com/office/powerpoint/2010/main" val="1857520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719C735-5C0C-4F81-9EA3-56E5593BF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99" t="35530" r="15629" b="43315"/>
          <a:stretch/>
        </p:blipFill>
        <p:spPr>
          <a:xfrm>
            <a:off x="3970751" y="1849450"/>
            <a:ext cx="4596798" cy="15815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6365F1-21B9-4D4F-AD11-24C85B1D9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160060"/>
          </a:xfrm>
        </p:spPr>
        <p:txBody>
          <a:bodyPr>
            <a:norm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7583" y="1849450"/>
            <a:ext cx="3902258" cy="3739953"/>
          </a:xfrm>
        </p:spPr>
        <p:txBody>
          <a:bodyPr>
            <a:normAutofit fontScale="92500"/>
          </a:bodyPr>
          <a:lstStyle/>
          <a:p>
            <a:r>
              <a:rPr lang="en-US" dirty="0"/>
              <a:t>Proactive approach </a:t>
            </a:r>
          </a:p>
          <a:p>
            <a:r>
              <a:rPr lang="en-US" dirty="0"/>
              <a:t>NOT sequential </a:t>
            </a:r>
          </a:p>
          <a:p>
            <a:r>
              <a:rPr lang="en-US" dirty="0"/>
              <a:t>Use in schools</a:t>
            </a:r>
          </a:p>
          <a:p>
            <a:r>
              <a:rPr lang="en-US" dirty="0"/>
              <a:t>COUNTER techniques</a:t>
            </a:r>
          </a:p>
          <a:p>
            <a:r>
              <a:rPr lang="en-US" dirty="0"/>
              <a:t>Blended learning – online and in person</a:t>
            </a:r>
          </a:p>
          <a:p>
            <a:r>
              <a:rPr lang="en-US" dirty="0"/>
              <a:t>Acronym </a:t>
            </a:r>
          </a:p>
        </p:txBody>
      </p:sp>
    </p:spTree>
    <p:extLst>
      <p:ext uri="{BB962C8B-B14F-4D97-AF65-F5344CB8AC3E}">
        <p14:creationId xmlns:p14="http://schemas.microsoft.com/office/powerpoint/2010/main" val="3772842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64364F-9971-4E4D-A48C-4570A83E0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99" b="24041"/>
          <a:stretch/>
        </p:blipFill>
        <p:spPr>
          <a:xfrm>
            <a:off x="481693" y="2578888"/>
            <a:ext cx="2576682" cy="1485996"/>
          </a:xfrm>
          <a:prstGeom prst="rect">
            <a:avLst/>
          </a:prstGeom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54257E31-DDE8-42B7-A6B0-B89D603DD6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02" t="24068" r="47417" b="28352"/>
          <a:stretch/>
        </p:blipFill>
        <p:spPr>
          <a:xfrm>
            <a:off x="480154" y="403647"/>
            <a:ext cx="2567374" cy="1587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79ACE6-68A2-4020-9F57-3AB51AD91E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6" t="33867" r="4534" b="29867"/>
          <a:stretch/>
        </p:blipFill>
        <p:spPr>
          <a:xfrm>
            <a:off x="431352" y="4497305"/>
            <a:ext cx="2576682" cy="13147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4EC474B-07EB-4E85-9F60-D6C57AB2D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682" y="403648"/>
            <a:ext cx="5134625" cy="943890"/>
          </a:xfrm>
        </p:spPr>
        <p:txBody>
          <a:bodyPr>
            <a:normAutofit/>
          </a:bodyPr>
          <a:lstStyle/>
          <a:p>
            <a:r>
              <a:rPr lang="en-US" dirty="0"/>
              <a:t>Run, Hide, Fight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517628" y="1796827"/>
            <a:ext cx="5135997" cy="386069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Plain language </a:t>
            </a:r>
          </a:p>
          <a:p>
            <a:r>
              <a:rPr lang="en-US" dirty="0"/>
              <a:t>Sequential </a:t>
            </a:r>
          </a:p>
          <a:p>
            <a:r>
              <a:rPr lang="en-US" dirty="0"/>
              <a:t>Free videos to use for training</a:t>
            </a:r>
          </a:p>
          <a:p>
            <a:r>
              <a:rPr lang="en-US" dirty="0"/>
              <a:t>Office setting and hospital setting</a:t>
            </a:r>
          </a:p>
          <a:p>
            <a:r>
              <a:rPr lang="en-US" dirty="0"/>
              <a:t>Built in questions for staff</a:t>
            </a:r>
          </a:p>
          <a:p>
            <a:r>
              <a:rPr lang="en-US" dirty="0"/>
              <a:t>No “hands on” skills  </a:t>
            </a:r>
          </a:p>
          <a:p>
            <a:r>
              <a:rPr lang="en-US" dirty="0"/>
              <a:t>Notification not included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A0070-B373-45AD-A52A-F6359A81BBE2}"/>
              </a:ext>
            </a:extLst>
          </p:cNvPr>
          <p:cNvSpPr txBox="1"/>
          <p:nvPr/>
        </p:nvSpPr>
        <p:spPr>
          <a:xfrm>
            <a:off x="367747" y="5808979"/>
            <a:ext cx="4005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Massachusetts Hospital Association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D2C3C5-D42E-4F38-8424-D8A35B7667C8}"/>
              </a:ext>
            </a:extLst>
          </p:cNvPr>
          <p:cNvSpPr txBox="1"/>
          <p:nvPr/>
        </p:nvSpPr>
        <p:spPr>
          <a:xfrm>
            <a:off x="367747" y="4061843"/>
            <a:ext cx="2584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MESH Coalition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91AA-F1AD-4A9C-B139-DE60E00C0D45}"/>
              </a:ext>
            </a:extLst>
          </p:cNvPr>
          <p:cNvSpPr txBox="1"/>
          <p:nvPr/>
        </p:nvSpPr>
        <p:spPr>
          <a:xfrm>
            <a:off x="431352" y="2006930"/>
            <a:ext cx="1328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City of Houston</a:t>
            </a:r>
          </a:p>
        </p:txBody>
      </p:sp>
    </p:spTree>
    <p:extLst>
      <p:ext uri="{BB962C8B-B14F-4D97-AF65-F5344CB8AC3E}">
        <p14:creationId xmlns:p14="http://schemas.microsoft.com/office/powerpoint/2010/main" val="3020234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30B9A6-6BFF-4D99-8318-7A7D06DE8B5B}"/>
              </a:ext>
            </a:extLst>
          </p:cNvPr>
          <p:cNvSpPr txBox="1"/>
          <p:nvPr/>
        </p:nvSpPr>
        <p:spPr>
          <a:xfrm>
            <a:off x="469900" y="1905000"/>
            <a:ext cx="858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89910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9F2C-24BD-4581-8B31-3E68CDE45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a Break…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B6EF2-66B2-48B8-BA76-58C2F621A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4000" b="1" dirty="0"/>
              <a:t>…But there’s an assignment</a:t>
            </a:r>
          </a:p>
        </p:txBody>
      </p:sp>
    </p:spTree>
    <p:extLst>
      <p:ext uri="{BB962C8B-B14F-4D97-AF65-F5344CB8AC3E}">
        <p14:creationId xmlns:p14="http://schemas.microsoft.com/office/powerpoint/2010/main" val="3528060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E6704-7CE9-455C-B3B1-6D2BACDB9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F5587-AD95-4B67-860E-E19E0BA86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Safety Briefing </a:t>
            </a:r>
          </a:p>
          <a:p>
            <a:r>
              <a:rPr lang="en-US" dirty="0"/>
              <a:t>Active Shooter Plan Review </a:t>
            </a:r>
          </a:p>
          <a:p>
            <a:r>
              <a:rPr lang="en-US" dirty="0"/>
              <a:t>Round 1 and Hotwash</a:t>
            </a:r>
          </a:p>
          <a:p>
            <a:r>
              <a:rPr lang="en-US" dirty="0"/>
              <a:t>Round 2 and Hotwash</a:t>
            </a:r>
          </a:p>
          <a:p>
            <a:r>
              <a:rPr lang="en-US" dirty="0"/>
              <a:t>Round 3 and Hotwash</a:t>
            </a:r>
          </a:p>
          <a:p>
            <a:r>
              <a:rPr lang="en-US" dirty="0"/>
              <a:t>Round 4</a:t>
            </a:r>
          </a:p>
          <a:p>
            <a:r>
              <a:rPr lang="en-US" dirty="0"/>
              <a:t>Debrief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2108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All Clear Tamplat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000000"/>
      </a:accent1>
      <a:accent2>
        <a:srgbClr val="013974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2801</TotalTime>
  <Words>382</Words>
  <Application>Microsoft Office PowerPoint</Application>
  <PresentationFormat>On-screen Show (4:3)</PresentationFormat>
  <Paragraphs>98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Courier New</vt:lpstr>
      <vt:lpstr>Franklin Gothic Book</vt:lpstr>
      <vt:lpstr>Franklin Gothic Medium</vt:lpstr>
      <vt:lpstr>Wingdings</vt:lpstr>
      <vt:lpstr>Retrospect</vt:lpstr>
      <vt:lpstr>COUNTER: Reaction &gt; Action</vt:lpstr>
      <vt:lpstr>COUNTER: Distraction</vt:lpstr>
      <vt:lpstr>COUNTER: Swarm Technique</vt:lpstr>
      <vt:lpstr>EVACUATE vs. RUN</vt:lpstr>
      <vt:lpstr>ALICE</vt:lpstr>
      <vt:lpstr>Run, Hide, Fight</vt:lpstr>
      <vt:lpstr>PowerPoint Presentation</vt:lpstr>
      <vt:lpstr>Let’s take a Break…</vt:lpstr>
      <vt:lpstr>Scenarios</vt:lpstr>
      <vt:lpstr>Objective:</vt:lpstr>
      <vt:lpstr>Active Shooter Plan Review </vt:lpstr>
      <vt:lpstr>Instructions </vt:lpstr>
      <vt:lpstr>Safety Measures </vt:lpstr>
      <vt:lpstr>Scenarios </vt:lpstr>
      <vt:lpstr>Train-the-Trainer</vt:lpstr>
      <vt:lpstr>Active Shooter Program</vt:lpstr>
      <vt:lpstr>Exercise Planning </vt:lpstr>
      <vt:lpstr>Exercise Planning - Logistics</vt:lpstr>
      <vt:lpstr>Your Jump Drives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Jake Peterson</dc:creator>
  <cp:lastModifiedBy>Amy Card</cp:lastModifiedBy>
  <cp:revision>58</cp:revision>
  <cp:lastPrinted>2017-07-11T14:53:54Z</cp:lastPrinted>
  <dcterms:created xsi:type="dcterms:W3CDTF">2014-09-12T02:11:56Z</dcterms:created>
  <dcterms:modified xsi:type="dcterms:W3CDTF">2019-01-10T16:25:16Z</dcterms:modified>
</cp:coreProperties>
</file>