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0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7" r:id="rId19"/>
    <p:sldId id="306" r:id="rId20"/>
    <p:sldId id="308" r:id="rId21"/>
    <p:sldId id="30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4094" autoAdjust="0"/>
  </p:normalViewPr>
  <p:slideViewPr>
    <p:cSldViewPr snapToGrid="0">
      <p:cViewPr varScale="1">
        <p:scale>
          <a:sx n="41" d="100"/>
          <a:sy n="41" d="100"/>
        </p:scale>
        <p:origin x="5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CFA6-1398-4DC0-AAE6-51C7663615B7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F13FC-2E22-438F-B0E4-D4437093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lesson learned from Katrina and from evacuations closer to home that if you are evacuating bus loads of people to a receiving health care facility, to assure that there is plenty of water and medication on the bus.  Some facilities have transported the medications in a separate vehicle and this has caused issues with the meds not getting to the residents </a:t>
            </a:r>
            <a:r>
              <a:rPr lang="en-US" baseline="0"/>
              <a:t>in time.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F13FC-2E22-438F-B0E4-D4437093CD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Education and Training</a:t>
            </a:r>
          </a:p>
          <a:p>
            <a:r>
              <a:rPr lang="en-US" altLang="en-US" dirty="0"/>
              <a:t>Review Plan at least annually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F13FC-2E22-438F-B0E4-D4437093CD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730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7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1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3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2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7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0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1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D9031E4-A1A5-469A-9FB9-03CCEFC58CB0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48336-46D8-40B3-AE53-8B24180BD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53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Emergency Operations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known as an EOP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5895833"/>
            <a:ext cx="547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Presenter:  Rachel Mockros, RHPC</a:t>
            </a:r>
          </a:p>
        </p:txBody>
      </p:sp>
    </p:spTree>
    <p:extLst>
      <p:ext uri="{BB962C8B-B14F-4D97-AF65-F5344CB8AC3E}">
        <p14:creationId xmlns:p14="http://schemas.microsoft.com/office/powerpoint/2010/main" val="66174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Essential and non essential personnel</a:t>
            </a:r>
          </a:p>
          <a:p>
            <a:r>
              <a:rPr lang="en-US" altLang="en-US" dirty="0"/>
              <a:t>Assignments</a:t>
            </a:r>
          </a:p>
          <a:p>
            <a:r>
              <a:rPr lang="en-US" altLang="en-US" dirty="0"/>
              <a:t>Reporting structure</a:t>
            </a:r>
          </a:p>
          <a:p>
            <a:r>
              <a:rPr lang="en-US" altLang="en-US" dirty="0"/>
              <a:t>Volunteers and credentialing</a:t>
            </a:r>
          </a:p>
          <a:p>
            <a:r>
              <a:rPr lang="en-US" altLang="en-US" dirty="0"/>
              <a:t>Departmental response</a:t>
            </a:r>
          </a:p>
          <a:p>
            <a:r>
              <a:rPr lang="en-US" altLang="en-US" dirty="0"/>
              <a:t>Job Action Sheets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3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Fuel</a:t>
            </a:r>
          </a:p>
          <a:p>
            <a:r>
              <a:rPr lang="en-US" dirty="0"/>
              <a:t>Med Gases</a:t>
            </a:r>
          </a:p>
          <a:p>
            <a:r>
              <a:rPr lang="en-US" dirty="0"/>
              <a:t>Heating/Cooling/Ventilation</a:t>
            </a:r>
          </a:p>
        </p:txBody>
      </p:sp>
    </p:spTree>
    <p:extLst>
      <p:ext uri="{BB962C8B-B14F-4D97-AF65-F5344CB8AC3E}">
        <p14:creationId xmlns:p14="http://schemas.microsoft.com/office/powerpoint/2010/main" val="2584723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Assets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Replenish medications</a:t>
            </a:r>
          </a:p>
          <a:p>
            <a:r>
              <a:rPr lang="en-US" altLang="en-US" dirty="0"/>
              <a:t>Access to medication caches                 </a:t>
            </a:r>
          </a:p>
          <a:p>
            <a:r>
              <a:rPr lang="en-US" altLang="en-US" dirty="0"/>
              <a:t>Replenish medical supplies</a:t>
            </a:r>
          </a:p>
          <a:p>
            <a:r>
              <a:rPr lang="en-US" altLang="en-US" dirty="0"/>
              <a:t>Replenish non-medical supplies</a:t>
            </a:r>
          </a:p>
          <a:p>
            <a:r>
              <a:rPr lang="en-US" altLang="en-US" dirty="0"/>
              <a:t>Share resources and assets with other organizations</a:t>
            </a:r>
          </a:p>
          <a:p>
            <a:r>
              <a:rPr lang="en-US" altLang="en-US" dirty="0"/>
              <a:t>Transportation of patients, meds, supplies, equipment and staff to alternate care sites</a:t>
            </a:r>
          </a:p>
          <a:p>
            <a:r>
              <a:rPr lang="en-US" altLang="en-US" dirty="0"/>
              <a:t>Transferring pertinent information to alternate care 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1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&amp;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Role of local law enforcement</a:t>
            </a:r>
          </a:p>
          <a:p>
            <a:r>
              <a:rPr lang="en-US" altLang="en-US" dirty="0"/>
              <a:t>Hazardous materials</a:t>
            </a:r>
          </a:p>
          <a:p>
            <a:r>
              <a:rPr lang="en-US" altLang="en-US" dirty="0"/>
              <a:t>Decontamination</a:t>
            </a:r>
          </a:p>
          <a:p>
            <a:r>
              <a:rPr lang="en-US" altLang="en-US" dirty="0"/>
              <a:t>Traffic and People Movement Control</a:t>
            </a:r>
          </a:p>
          <a:p>
            <a:r>
              <a:rPr lang="en-US" altLang="en-US" dirty="0"/>
              <a:t>Lockdown/Restricted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6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Care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Hygiene and sanitation                          </a:t>
            </a:r>
          </a:p>
          <a:p>
            <a:r>
              <a:rPr lang="en-US" altLang="en-US" dirty="0"/>
              <a:t>Mental Health services</a:t>
            </a:r>
          </a:p>
          <a:p>
            <a:r>
              <a:rPr lang="en-US" altLang="en-US" dirty="0"/>
              <a:t>Mortuary services</a:t>
            </a:r>
          </a:p>
          <a:p>
            <a:r>
              <a:rPr lang="en-US" altLang="en-US" dirty="0"/>
              <a:t>Document and track resident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8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Organizations from all sectors, including public, private, and nonprofit, are at risk for hazards that will impact their business operations and/or their services or product operations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19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Ensures that the service and products are not disrupted and can return to normal operations rapidly </a:t>
            </a:r>
          </a:p>
          <a:p>
            <a:pPr marL="0" indent="0"/>
            <a:r>
              <a:rPr lang="en-US" altLang="en-US" dirty="0"/>
              <a:t>Business continuity management</a:t>
            </a:r>
          </a:p>
          <a:p>
            <a:pPr marL="0" indent="0"/>
            <a:r>
              <a:rPr lang="en-US" altLang="en-US" dirty="0"/>
              <a:t>Contingency planning</a:t>
            </a:r>
          </a:p>
          <a:p>
            <a:pPr marL="0" indent="0"/>
            <a:r>
              <a:rPr lang="en-US" altLang="en-US" dirty="0"/>
              <a:t>Disaster recovery </a:t>
            </a:r>
          </a:p>
          <a:p>
            <a:pPr marL="0" indent="0"/>
            <a:r>
              <a:rPr lang="en-US" altLang="en-US" dirty="0"/>
              <a:t>Earthquakes                                                 </a:t>
            </a:r>
          </a:p>
          <a:p>
            <a:pPr marL="0" indent="0"/>
            <a:r>
              <a:rPr lang="en-US" altLang="en-US" dirty="0"/>
              <a:t>Y2K</a:t>
            </a:r>
          </a:p>
          <a:p>
            <a:pPr marL="0" indent="0"/>
            <a:r>
              <a:rPr lang="en-US" altLang="en-US" dirty="0"/>
              <a:t>Hurricanes Katrina and Rita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8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Utilize the same procedures and the same format as the EOP </a:t>
            </a:r>
          </a:p>
          <a:p>
            <a:pPr marL="0" indent="0"/>
            <a:r>
              <a:rPr lang="en-US" altLang="en-US" dirty="0"/>
              <a:t>May not need to include specific incident response appendixes </a:t>
            </a:r>
          </a:p>
          <a:p>
            <a:pPr marL="0" indent="0"/>
            <a:r>
              <a:rPr lang="en-US" altLang="en-US" dirty="0"/>
              <a:t>Leadership must be involved </a:t>
            </a:r>
          </a:p>
          <a:p>
            <a:pPr marL="0" indent="0"/>
            <a:r>
              <a:rPr lang="en-US" altLang="en-US" dirty="0"/>
              <a:t>Committee will also provide for better cooperation from departments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55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 Outbreaks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Surveillance</a:t>
            </a:r>
          </a:p>
          <a:p>
            <a:r>
              <a:rPr lang="en-US" altLang="en-US" dirty="0"/>
              <a:t>Isolation</a:t>
            </a:r>
          </a:p>
          <a:p>
            <a:r>
              <a:rPr lang="en-US" altLang="en-US" dirty="0"/>
              <a:t>Quarantine</a:t>
            </a:r>
          </a:p>
          <a:p>
            <a:r>
              <a:rPr lang="en-US" altLang="en-US" dirty="0"/>
              <a:t>Mass Vaccination                                    </a:t>
            </a:r>
          </a:p>
          <a:p>
            <a:r>
              <a:rPr lang="en-US" altLang="en-US" dirty="0"/>
              <a:t>Resources such as PPE</a:t>
            </a:r>
          </a:p>
          <a:p>
            <a:r>
              <a:rPr lang="en-US" altLang="en-US" dirty="0"/>
              <a:t>Consider Hot Zones</a:t>
            </a:r>
          </a:p>
          <a:p>
            <a:r>
              <a:rPr lang="en-US" altLang="en-US" dirty="0"/>
              <a:t>Communication </a:t>
            </a:r>
          </a:p>
          <a:p>
            <a:r>
              <a:rPr lang="en-US" altLang="en-US" dirty="0"/>
              <a:t>Local Public Health – HAN alerts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6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Mass fatality incident that results in surge of deaths and overwhelms local mortuary services. </a:t>
            </a:r>
          </a:p>
          <a:p>
            <a:r>
              <a:rPr lang="en-US" altLang="en-US" dirty="0"/>
              <a:t>Plan with County Emergency Manager</a:t>
            </a:r>
          </a:p>
          <a:p>
            <a:r>
              <a:rPr lang="en-US" altLang="en-US" dirty="0"/>
              <a:t>Temporary Morgue location</a:t>
            </a:r>
          </a:p>
          <a:p>
            <a:r>
              <a:rPr lang="en-US" altLang="en-US" dirty="0"/>
              <a:t>Consider Universal and Standard Precautions</a:t>
            </a:r>
          </a:p>
          <a:p>
            <a:r>
              <a:rPr lang="en-US" altLang="en-US" dirty="0"/>
              <a:t>Additional resources – body bags, tags </a:t>
            </a:r>
          </a:p>
          <a:p>
            <a:r>
              <a:rPr lang="en-US" altLang="en-US" dirty="0"/>
              <a:t>Engineering considerations – cooling </a:t>
            </a:r>
          </a:p>
          <a:p>
            <a:r>
              <a:rPr lang="en-US" altLang="en-US" dirty="0"/>
              <a:t>Behavioral Health</a:t>
            </a:r>
          </a:p>
          <a:p>
            <a:r>
              <a:rPr lang="en-US" altLang="en-US" dirty="0"/>
              <a:t>Decedent Identification and tracking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Operations Plan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Outlines the facility’s strategy for responding to and recovering from a threat, hazard, or other incident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/>
            <a:r>
              <a:rPr lang="en-US" altLang="en-US" dirty="0"/>
              <a:t>Information in the EOP is to be used during response and should provide abbreviated guidance and quick reference material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/>
            <a:r>
              <a:rPr lang="en-US" altLang="en-US" dirty="0"/>
              <a:t>The Incident Command System should serve as the foundation on which to design the organizational structure and processes included in the EOP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3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Prepare, Review &amp; Approve the Plan</a:t>
            </a:r>
          </a:p>
        </p:txBody>
      </p:sp>
    </p:spTree>
    <p:extLst>
      <p:ext uri="{BB962C8B-B14F-4D97-AF65-F5344CB8AC3E}">
        <p14:creationId xmlns:p14="http://schemas.microsoft.com/office/powerpoint/2010/main" val="184212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&amp; Maintain the Plan</a:t>
            </a:r>
          </a:p>
        </p:txBody>
      </p:sp>
    </p:spTree>
    <p:extLst>
      <p:ext uri="{BB962C8B-B14F-4D97-AF65-F5344CB8AC3E}">
        <p14:creationId xmlns:p14="http://schemas.microsoft.com/office/powerpoint/2010/main" val="354331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EOP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sz="3200" dirty="0"/>
              <a:t>Example from </a:t>
            </a:r>
            <a:r>
              <a:rPr lang="en-US" altLang="en-US" sz="3200" i="1" dirty="0"/>
              <a:t>Minnesota’s LTC Toolkit</a:t>
            </a:r>
            <a:endParaRPr lang="en-US" altLang="en-US" sz="3200" dirty="0"/>
          </a:p>
          <a:p>
            <a:pPr lvl="2"/>
            <a:r>
              <a:rPr lang="en-US" altLang="en-US" sz="2800" dirty="0"/>
              <a:t>Title page</a:t>
            </a:r>
          </a:p>
          <a:p>
            <a:pPr lvl="2"/>
            <a:r>
              <a:rPr lang="en-US" altLang="en-US" sz="2800" dirty="0"/>
              <a:t>Introduction</a:t>
            </a:r>
          </a:p>
          <a:p>
            <a:pPr lvl="2"/>
            <a:r>
              <a:rPr lang="en-US" altLang="en-US" sz="2800" dirty="0"/>
              <a:t>Table of contents</a:t>
            </a:r>
          </a:p>
          <a:p>
            <a:pPr lvl="2"/>
            <a:r>
              <a:rPr lang="en-US" altLang="en-US" sz="2800" dirty="0"/>
              <a:t>Executive summary</a:t>
            </a:r>
          </a:p>
          <a:p>
            <a:pPr lvl="2"/>
            <a:r>
              <a:rPr lang="en-US" altLang="en-US" sz="2800" dirty="0"/>
              <a:t>Base Plan</a:t>
            </a:r>
          </a:p>
          <a:p>
            <a:pPr lvl="2"/>
            <a:r>
              <a:rPr lang="en-US" altLang="en-US" sz="2800" dirty="0"/>
              <a:t>Appendixes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6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EOP – Base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altLang="en-US" sz="2600" dirty="0"/>
              <a:t>Base Plan—Provides an understanding of how the organization responds and how it interfaces with its outside environment during response</a:t>
            </a:r>
          </a:p>
          <a:p>
            <a:pPr lvl="2"/>
            <a:r>
              <a:rPr lang="en-US" altLang="en-US" sz="2400" dirty="0"/>
              <a:t>Purpose and/or mission: Goal and objectives</a:t>
            </a:r>
          </a:p>
          <a:p>
            <a:pPr lvl="2"/>
            <a:r>
              <a:rPr lang="en-US" altLang="en-US" sz="2400" dirty="0"/>
              <a:t>Scope</a:t>
            </a:r>
          </a:p>
          <a:p>
            <a:pPr lvl="2"/>
            <a:r>
              <a:rPr lang="en-US" altLang="en-US" sz="2400" dirty="0"/>
              <a:t>Situation and assumptions</a:t>
            </a:r>
          </a:p>
          <a:p>
            <a:pPr lvl="2"/>
            <a:r>
              <a:rPr lang="en-US" altLang="en-US" sz="2400" dirty="0"/>
              <a:t>Policies and authorities                                               </a:t>
            </a:r>
          </a:p>
          <a:p>
            <a:pPr lvl="2"/>
            <a:r>
              <a:rPr lang="en-US" altLang="en-US" sz="2400" dirty="0"/>
              <a:t>Concept of operations                                                      </a:t>
            </a:r>
          </a:p>
          <a:p>
            <a:pPr lvl="2"/>
            <a:r>
              <a:rPr lang="en-US" altLang="en-US" sz="2400" dirty="0"/>
              <a:t>Summary of HVA</a:t>
            </a:r>
          </a:p>
          <a:p>
            <a:pPr lvl="2"/>
            <a:r>
              <a:rPr lang="en-US" altLang="en-US" sz="2400" dirty="0"/>
              <a:t>Chain of Command</a:t>
            </a:r>
          </a:p>
          <a:p>
            <a:pPr lvl="2"/>
            <a:r>
              <a:rPr lang="en-US" altLang="en-US" sz="2400" dirty="0"/>
              <a:t>Definitions – Emergency Alerts and Key Terms</a:t>
            </a:r>
          </a:p>
          <a:p>
            <a:pPr lvl="2"/>
            <a:r>
              <a:rPr lang="en-US" altLang="en-US" sz="2400" dirty="0"/>
              <a:t>Activation of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EOP – Base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en-US" sz="2800" dirty="0"/>
              <a:t>Possible healthcare concept of operations stages:</a:t>
            </a:r>
          </a:p>
          <a:p>
            <a:pPr lvl="1"/>
            <a:r>
              <a:rPr lang="en-US" altLang="en-US" sz="2400" dirty="0"/>
              <a:t>Event recognition</a:t>
            </a:r>
          </a:p>
          <a:p>
            <a:pPr lvl="1"/>
            <a:r>
              <a:rPr lang="en-US" altLang="en-US" sz="2400" dirty="0"/>
              <a:t>Initial notification and activation</a:t>
            </a:r>
          </a:p>
          <a:p>
            <a:pPr lvl="1"/>
            <a:r>
              <a:rPr lang="en-US" altLang="en-US" sz="2400" dirty="0"/>
              <a:t>Mobilization</a:t>
            </a:r>
          </a:p>
          <a:p>
            <a:pPr lvl="1"/>
            <a:r>
              <a:rPr lang="en-US" altLang="en-US" sz="2400" dirty="0"/>
              <a:t>Incident operations</a:t>
            </a:r>
          </a:p>
          <a:p>
            <a:pPr lvl="1"/>
            <a:r>
              <a:rPr lang="en-US" altLang="en-US" sz="2400" dirty="0"/>
              <a:t>Demobilization</a:t>
            </a:r>
          </a:p>
          <a:p>
            <a:pPr lvl="1"/>
            <a:r>
              <a:rPr lang="en-US" altLang="en-US" sz="2400" dirty="0"/>
              <a:t>Transition to recovery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5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EOP – Appendices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More specific and detailed description for response guidance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Provides the general response objectives for the functional area, the response structure, activation, and mobilization procedures specific to that function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Concept of operations for each functional area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Position descriptions and qualifications; operational checklists (Job Action Sheets [JAS]) for the positions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Forms (including ICS forms) and other job aids to accomplish the task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EOP - Appendices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Job action sheets</a:t>
            </a:r>
          </a:p>
          <a:p>
            <a:pPr marL="0" indent="0"/>
            <a:r>
              <a:rPr lang="en-US" altLang="en-US" dirty="0"/>
              <a:t>Checklists and algorithms</a:t>
            </a:r>
          </a:p>
          <a:p>
            <a:pPr marL="0" indent="0"/>
            <a:r>
              <a:rPr lang="en-US" altLang="en-US" dirty="0"/>
              <a:t>Hazard specific response procedures</a:t>
            </a:r>
          </a:p>
          <a:p>
            <a:pPr marL="0" indent="0"/>
            <a:r>
              <a:rPr lang="en-US" altLang="en-US" dirty="0"/>
              <a:t>Facility specific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4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Evacuation or Shelter in Place</a:t>
            </a:r>
          </a:p>
        </p:txBody>
      </p:sp>
    </p:spTree>
    <p:extLst>
      <p:ext uri="{BB962C8B-B14F-4D97-AF65-F5344CB8AC3E}">
        <p14:creationId xmlns:p14="http://schemas.microsoft.com/office/powerpoint/2010/main" val="211788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Notification and Warning</a:t>
            </a:r>
          </a:p>
          <a:p>
            <a:r>
              <a:rPr lang="en-US" altLang="en-US" dirty="0"/>
              <a:t>Public Information/Media Communications</a:t>
            </a:r>
          </a:p>
          <a:p>
            <a:r>
              <a:rPr lang="en-US" altLang="en-US" dirty="0"/>
              <a:t>Staff Recall and Identification</a:t>
            </a:r>
          </a:p>
          <a:p>
            <a:r>
              <a:rPr lang="en-US" altLang="en-US" dirty="0"/>
              <a:t>Family &amp; Visitor Communications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2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660</Words>
  <Application>Microsoft Office PowerPoint</Application>
  <PresentationFormat>Widescreen</PresentationFormat>
  <Paragraphs>126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Ion</vt:lpstr>
      <vt:lpstr>Emergency Operations Plan</vt:lpstr>
      <vt:lpstr>Emergency Operations Plan Development</vt:lpstr>
      <vt:lpstr>Organization of the EOP</vt:lpstr>
      <vt:lpstr>EOP – Base Plan</vt:lpstr>
      <vt:lpstr>EOP – Base Plan </vt:lpstr>
      <vt:lpstr>EOP – Appendices </vt:lpstr>
      <vt:lpstr>EOP - Appendices</vt:lpstr>
      <vt:lpstr>Evacuation or Shelter in Place</vt:lpstr>
      <vt:lpstr>Communications</vt:lpstr>
      <vt:lpstr>Staff Roles &amp; Responsibilities</vt:lpstr>
      <vt:lpstr>Utilities</vt:lpstr>
      <vt:lpstr>Assets &amp; Resources</vt:lpstr>
      <vt:lpstr>Safety &amp; Security</vt:lpstr>
      <vt:lpstr>Resident Care Activities</vt:lpstr>
      <vt:lpstr>Business Continuity</vt:lpstr>
      <vt:lpstr>Business Continuity</vt:lpstr>
      <vt:lpstr>Business Continuity</vt:lpstr>
      <vt:lpstr>Infectious Disease Outbreaks</vt:lpstr>
      <vt:lpstr>Fatality Management</vt:lpstr>
      <vt:lpstr>Prepare, Review &amp; Approve the Plan</vt:lpstr>
      <vt:lpstr>Implement &amp; Maintain the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Operations Plan</dc:title>
  <dc:creator>Mockros, Rachel</dc:creator>
  <cp:lastModifiedBy>Mockros, Rachel</cp:lastModifiedBy>
  <cp:revision>11</cp:revision>
  <dcterms:created xsi:type="dcterms:W3CDTF">2017-01-06T20:02:46Z</dcterms:created>
  <dcterms:modified xsi:type="dcterms:W3CDTF">2017-01-09T17:56:41Z</dcterms:modified>
</cp:coreProperties>
</file>