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sldIdLst>
    <p:sldId id="256" r:id="rId3"/>
    <p:sldId id="270" r:id="rId4"/>
    <p:sldId id="278" r:id="rId5"/>
    <p:sldId id="279" r:id="rId6"/>
    <p:sldId id="272" r:id="rId7"/>
    <p:sldId id="274" r:id="rId8"/>
    <p:sldId id="276" r:id="rId9"/>
    <p:sldId id="277" r:id="rId10"/>
    <p:sldId id="280" r:id="rId11"/>
    <p:sldId id="284" r:id="rId12"/>
    <p:sldId id="285" r:id="rId13"/>
    <p:sldId id="286" r:id="rId14"/>
    <p:sldId id="259" r:id="rId15"/>
    <p:sldId id="258" r:id="rId16"/>
    <p:sldId id="260" r:id="rId17"/>
    <p:sldId id="261" r:id="rId18"/>
    <p:sldId id="262" r:id="rId19"/>
    <p:sldId id="264" r:id="rId20"/>
    <p:sldId id="263" r:id="rId21"/>
    <p:sldId id="269" r:id="rId2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9C9"/>
    <a:srgbClr val="ABC674"/>
    <a:srgbClr val="97B953"/>
    <a:srgbClr val="CCDB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514" autoAdjust="0"/>
  </p:normalViewPr>
  <p:slideViewPr>
    <p:cSldViewPr>
      <p:cViewPr varScale="1">
        <p:scale>
          <a:sx n="61" d="100"/>
          <a:sy n="61" d="100"/>
        </p:scale>
        <p:origin x="1680"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8472EF1-A473-4483-A99B-A051278EC46F}" type="datetimeFigureOut">
              <a:rPr lang="en-US" smtClean="0"/>
              <a:t>1/9/2017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60AFFD8-45E1-435C-B295-A16E6CAEFEF1}" type="slidenum">
              <a:rPr lang="en-US" smtClean="0"/>
              <a:t>‹#›</a:t>
            </a:fld>
            <a:endParaRPr lang="en-US"/>
          </a:p>
        </p:txBody>
      </p:sp>
    </p:spTree>
    <p:extLst>
      <p:ext uri="{BB962C8B-B14F-4D97-AF65-F5344CB8AC3E}">
        <p14:creationId xmlns:p14="http://schemas.microsoft.com/office/powerpoint/2010/main" val="39979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631B3-E3B3-47C5-AEC7-E14F39FA0152}" type="slidenum">
              <a:rPr lang="en-US" altLang="en-US"/>
              <a:pPr/>
              <a:t>10</a:t>
            </a:fld>
            <a:endParaRPr lang="en-US" alt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0907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FD8-45E1-435C-B295-A16E6CAEFEF1}" type="slidenum">
              <a:rPr lang="en-US" smtClean="0"/>
              <a:t>11</a:t>
            </a:fld>
            <a:endParaRPr lang="en-US"/>
          </a:p>
        </p:txBody>
      </p:sp>
    </p:spTree>
    <p:extLst>
      <p:ext uri="{BB962C8B-B14F-4D97-AF65-F5344CB8AC3E}">
        <p14:creationId xmlns:p14="http://schemas.microsoft.com/office/powerpoint/2010/main" val="227114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FD8-45E1-435C-B295-A16E6CAEFEF1}" type="slidenum">
              <a:rPr lang="en-US" smtClean="0"/>
              <a:t>12</a:t>
            </a:fld>
            <a:endParaRPr lang="en-US"/>
          </a:p>
        </p:txBody>
      </p:sp>
    </p:spTree>
    <p:extLst>
      <p:ext uri="{BB962C8B-B14F-4D97-AF65-F5344CB8AC3E}">
        <p14:creationId xmlns:p14="http://schemas.microsoft.com/office/powerpoint/2010/main" val="333649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t>This slide shows an example of the hand-out that you all have on your table.  As you can see, the left hand side presents a list of potential hazards to your facility, and then presents the opportunity to self assess ultimately providing you with a realistic prioritization list for preparedness.  Over the next few slides, we will discuss the different scoring areas and the considerations you should use in completing this tool.</a:t>
            </a:r>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13</a:t>
            </a:fld>
            <a:endParaRPr lang="en-US"/>
          </a:p>
        </p:txBody>
      </p:sp>
    </p:spTree>
    <p:extLst>
      <p:ext uri="{BB962C8B-B14F-4D97-AF65-F5344CB8AC3E}">
        <p14:creationId xmlns:p14="http://schemas.microsoft.com/office/powerpoint/2010/main" val="248131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events are typically grouped into three categories.</a:t>
            </a:r>
          </a:p>
          <a:p>
            <a:endParaRPr lang="en-US" dirty="0"/>
          </a:p>
          <a:p>
            <a:r>
              <a:rPr lang="en-US" dirty="0"/>
              <a:t>Natural:</a:t>
            </a:r>
          </a:p>
          <a:p>
            <a:r>
              <a:rPr lang="en-US" dirty="0"/>
              <a:t>These are events out of our control that are a result of nature.  Be it a thunderstorm, tornado, flash flood or … snow storm, these events affect our facilities in a variety of ways and because of their regularity need to be addressed and prepared for appropriately.</a:t>
            </a:r>
          </a:p>
          <a:p>
            <a:r>
              <a:rPr lang="en-US" dirty="0"/>
              <a:t>Human:</a:t>
            </a:r>
          </a:p>
          <a:p>
            <a:r>
              <a:rPr lang="en-US" dirty="0"/>
              <a:t>Events of human interaction include active shooters in your facility, civil disruption and work stoppages.  These events can dramatically affect your ability to receive and provide services for your clientele.  Because of the human element these events can be particularly frightening for the residents of your facilities posing a very unique type of threat to the health and safety of your residents and the facility as a whole.</a:t>
            </a:r>
          </a:p>
          <a:p>
            <a:r>
              <a:rPr lang="en-US" dirty="0"/>
              <a:t>Technological:</a:t>
            </a:r>
          </a:p>
          <a:p>
            <a:r>
              <a:rPr lang="en-US" dirty="0"/>
              <a:t>With advances in technology and our increased reliance on its operability, we have developed a susceptibility to a scenario where our reliance poses a threat to the facility in down times.  Imagine a total loss of communications, power, fire detection for a period of a couple hours, days or weeks.  The affect this would have on a facility is tremendous and is often the most over looked.</a:t>
            </a:r>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14</a:t>
            </a:fld>
            <a:endParaRPr lang="en-US"/>
          </a:p>
        </p:txBody>
      </p:sp>
    </p:spTree>
    <p:extLst>
      <p:ext uri="{BB962C8B-B14F-4D97-AF65-F5344CB8AC3E}">
        <p14:creationId xmlns:p14="http://schemas.microsoft.com/office/powerpoint/2010/main" val="83821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Assessing probability often times open up the room to</a:t>
            </a:r>
            <a:r>
              <a:rPr lang="en-US" altLang="en-US" baseline="0" dirty="0"/>
              <a:t> a lot of discussion.  It is important that you consider…</a:t>
            </a:r>
            <a:r>
              <a:rPr lang="en-US" altLang="en-US" dirty="0"/>
              <a:t>What do you KNOW? What does HISTORY show? What do THEY say? What do you THINK? And how do your PEERS assess the risk?</a:t>
            </a:r>
          </a:p>
          <a:p>
            <a:pPr eaLnBrk="1" hangingPunct="1">
              <a:spcBef>
                <a:spcPct val="0"/>
              </a:spcBef>
            </a:pPr>
            <a:endParaRPr lang="en-US" altLang="en-US" dirty="0"/>
          </a:p>
          <a:p>
            <a:pPr eaLnBrk="1" hangingPunct="1">
              <a:spcBef>
                <a:spcPct val="0"/>
              </a:spcBef>
            </a:pPr>
            <a:r>
              <a:rPr lang="en-US" altLang="en-US" dirty="0"/>
              <a:t>Using these questions as a base guide, consider a high probability something that you are 95-100% sure will happen this year.  As</a:t>
            </a:r>
            <a:r>
              <a:rPr lang="en-US" altLang="en-US" baseline="0" dirty="0"/>
              <a:t> Minnesotan’s we are well prepared or will not be surprised if we get snowfall during the winter months.  Snow would be considered a </a:t>
            </a:r>
            <a:r>
              <a:rPr lang="en-US" altLang="en-US" dirty="0"/>
              <a:t>“High Probability of Risk”. Snow would be considered a “4”. </a:t>
            </a:r>
          </a:p>
          <a:p>
            <a:pPr eaLnBrk="1" hangingPunct="1">
              <a:spcBef>
                <a:spcPct val="0"/>
              </a:spcBef>
            </a:pPr>
            <a:endParaRPr lang="en-US" altLang="en-US" dirty="0">
              <a:sym typeface="Wingdings" panose="05000000000000000000" pitchFamily="2" charset="2"/>
            </a:endParaRPr>
          </a:p>
          <a:p>
            <a:pPr eaLnBrk="1" hangingPunct="1">
              <a:spcBef>
                <a:spcPct val="0"/>
              </a:spcBef>
            </a:pPr>
            <a:r>
              <a:rPr lang="en-US" altLang="en-US" dirty="0">
                <a:sym typeface="Wingdings" panose="05000000000000000000" pitchFamily="2" charset="2"/>
              </a:rPr>
              <a:t>Now the opposite would be low probability.</a:t>
            </a:r>
            <a:r>
              <a:rPr lang="en-US" altLang="en-US" baseline="0" dirty="0">
                <a:sym typeface="Wingdings" panose="05000000000000000000" pitchFamily="2" charset="2"/>
              </a:rPr>
              <a:t>  The chances of us having a hurricane in Minnesota based on the known risk and historical data would be a 0 or 1.</a:t>
            </a:r>
            <a:endParaRPr lang="en-US" altLang="en-US" dirty="0">
              <a:sym typeface="Wingdings" panose="05000000000000000000" pitchFamily="2" charset="2"/>
            </a:endParaRPr>
          </a:p>
          <a:p>
            <a:pPr eaLnBrk="1" hangingPunct="1">
              <a:spcBef>
                <a:spcPct val="0"/>
              </a:spcBef>
            </a:pPr>
            <a:endParaRPr lang="en-US" alt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D60AFFD8-45E1-435C-B295-A16E6CAEFEF1}" type="slidenum">
              <a:rPr lang="en-US" smtClean="0"/>
              <a:t>15</a:t>
            </a:fld>
            <a:endParaRPr lang="en-US"/>
          </a:p>
        </p:txBody>
      </p:sp>
    </p:spTree>
    <p:extLst>
      <p:ext uri="{BB962C8B-B14F-4D97-AF65-F5344CB8AC3E}">
        <p14:creationId xmlns:p14="http://schemas.microsoft.com/office/powerpoint/2010/main" val="202900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Tx/>
              <a:buChar char="-"/>
            </a:pPr>
            <a:r>
              <a:rPr lang="en-US" dirty="0"/>
              <a:t>When doing your facility HVA – it is important</a:t>
            </a:r>
            <a:r>
              <a:rPr lang="en-US" baseline="0" dirty="0"/>
              <a:t> that you only consider your facility – not the neighborhood or the community. That would be a city or county HVA.</a:t>
            </a:r>
          </a:p>
          <a:p>
            <a:pPr marL="176131" indent="-176131">
              <a:buFontTx/>
              <a:buChar char="-"/>
            </a:pPr>
            <a:r>
              <a:rPr lang="en-US" baseline="0" dirty="0"/>
              <a:t>Property impact – structural damage</a:t>
            </a:r>
          </a:p>
          <a:p>
            <a:pPr marL="176131" indent="-176131">
              <a:buFontTx/>
              <a:buChar char="-"/>
            </a:pPr>
            <a:r>
              <a:rPr lang="en-US" baseline="0" dirty="0"/>
              <a:t>Facility impact – loss of water, electricity, internet</a:t>
            </a:r>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16</a:t>
            </a:fld>
            <a:endParaRPr lang="en-US"/>
          </a:p>
        </p:txBody>
      </p:sp>
    </p:spTree>
    <p:extLst>
      <p:ext uri="{BB962C8B-B14F-4D97-AF65-F5344CB8AC3E}">
        <p14:creationId xmlns:p14="http://schemas.microsoft.com/office/powerpoint/2010/main" val="726949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time – a hurricane warning can be days ahead of an incident – this warning allows for people to evacuate, stockpile</a:t>
            </a:r>
            <a:r>
              <a:rPr lang="en-US" baseline="0" dirty="0"/>
              <a:t> supplies etc.  A fire alarm provides little warning – action needs to occur immediately.</a:t>
            </a:r>
          </a:p>
          <a:p>
            <a:endParaRPr lang="en-US" baseline="0" dirty="0"/>
          </a:p>
          <a:p>
            <a:r>
              <a:rPr lang="en-US" baseline="0" dirty="0"/>
              <a:t>Duration – a tornado – comes and goes….. A snow storm may last for days</a:t>
            </a:r>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17</a:t>
            </a:fld>
            <a:endParaRPr lang="en-US"/>
          </a:p>
        </p:txBody>
      </p:sp>
    </p:spTree>
    <p:extLst>
      <p:ext uri="{BB962C8B-B14F-4D97-AF65-F5344CB8AC3E}">
        <p14:creationId xmlns:p14="http://schemas.microsoft.com/office/powerpoint/2010/main" val="366458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FD8-45E1-435C-B295-A16E6CAEFEF1}" type="slidenum">
              <a:rPr lang="en-US" smtClean="0"/>
              <a:t>18</a:t>
            </a:fld>
            <a:endParaRPr lang="en-US"/>
          </a:p>
        </p:txBody>
      </p:sp>
    </p:spTree>
    <p:extLst>
      <p:ext uri="{BB962C8B-B14F-4D97-AF65-F5344CB8AC3E}">
        <p14:creationId xmlns:p14="http://schemas.microsoft.com/office/powerpoint/2010/main" val="56721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is based on how advanced the planning process is.  Have the plans been written,</a:t>
            </a:r>
            <a:r>
              <a:rPr lang="en-US" baseline="0" dirty="0"/>
              <a:t> evaluated/tested, approved by management?</a:t>
            </a:r>
          </a:p>
          <a:p>
            <a:endParaRPr lang="en-US" baseline="0" dirty="0"/>
          </a:p>
          <a:p>
            <a:r>
              <a:rPr lang="en-US" baseline="0" dirty="0"/>
              <a:t>Training and equipment – so the plans have been written – does the staff know about the plan, where it is, how to implement the plan?  Have they practiced the processes in the plans.  Do they know where the emergency equipment is?  Do they know how to use it?    </a:t>
            </a:r>
          </a:p>
          <a:p>
            <a:endParaRPr lang="en-US" baseline="0" dirty="0"/>
          </a:p>
          <a:p>
            <a:r>
              <a:rPr lang="en-US" baseline="0" dirty="0"/>
              <a:t>An example – fire plans may indicate the usage of a fire extinguisher…..has staff been trained on how to use the fire extinguisher or is it just written in the plan (PASS – pull, aim, squeeze, sweep).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19</a:t>
            </a:fld>
            <a:endParaRPr lang="en-US"/>
          </a:p>
        </p:txBody>
      </p:sp>
    </p:spTree>
    <p:extLst>
      <p:ext uri="{BB962C8B-B14F-4D97-AF65-F5344CB8AC3E}">
        <p14:creationId xmlns:p14="http://schemas.microsoft.com/office/powerpoint/2010/main" val="395417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FD8-45E1-435C-B295-A16E6CAEFEF1}" type="slidenum">
              <a:rPr lang="en-US" smtClean="0"/>
              <a:t>2</a:t>
            </a:fld>
            <a:endParaRPr lang="en-US"/>
          </a:p>
        </p:txBody>
      </p:sp>
    </p:spTree>
    <p:extLst>
      <p:ext uri="{BB962C8B-B14F-4D97-AF65-F5344CB8AC3E}">
        <p14:creationId xmlns:p14="http://schemas.microsoft.com/office/powerpoint/2010/main" val="3282101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a:t>
            </a:r>
            <a:r>
              <a:rPr lang="en-US" baseline="0" dirty="0"/>
              <a:t> that you know the tool, lets put what you have learned into action……</a:t>
            </a:r>
          </a:p>
          <a:p>
            <a:endParaRPr lang="en-US" baseline="0" dirty="0"/>
          </a:p>
          <a:p>
            <a:r>
              <a:rPr lang="en-US" baseline="0" dirty="0"/>
              <a:t>Please feel free to ask any questions – I will walk around the room.</a:t>
            </a:r>
          </a:p>
        </p:txBody>
      </p:sp>
      <p:sp>
        <p:nvSpPr>
          <p:cNvPr id="4" name="Slide Number Placeholder 3"/>
          <p:cNvSpPr>
            <a:spLocks noGrp="1"/>
          </p:cNvSpPr>
          <p:nvPr>
            <p:ph type="sldNum" sz="quarter" idx="10"/>
          </p:nvPr>
        </p:nvSpPr>
        <p:spPr/>
        <p:txBody>
          <a:bodyPr/>
          <a:lstStyle/>
          <a:p>
            <a:fld id="{D60AFFD8-45E1-435C-B295-A16E6CAEFEF1}" type="slidenum">
              <a:rPr lang="en-US" smtClean="0"/>
              <a:t>20</a:t>
            </a:fld>
            <a:endParaRPr lang="en-US"/>
          </a:p>
        </p:txBody>
      </p:sp>
    </p:spTree>
    <p:extLst>
      <p:ext uri="{BB962C8B-B14F-4D97-AF65-F5344CB8AC3E}">
        <p14:creationId xmlns:p14="http://schemas.microsoft.com/office/powerpoint/2010/main" val="317546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the five</a:t>
            </a:r>
            <a:r>
              <a:rPr lang="en-US" baseline="0" dirty="0"/>
              <a:t> W’s to understand the Hazard Vulnerability Analysis process</a:t>
            </a:r>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3</a:t>
            </a:fld>
            <a:endParaRPr lang="en-US"/>
          </a:p>
        </p:txBody>
      </p:sp>
    </p:spTree>
    <p:extLst>
      <p:ext uri="{BB962C8B-B14F-4D97-AF65-F5344CB8AC3E}">
        <p14:creationId xmlns:p14="http://schemas.microsoft.com/office/powerpoint/2010/main" val="399665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FD8-45E1-435C-B295-A16E6CAEFEF1}" type="slidenum">
              <a:rPr lang="en-US" smtClean="0"/>
              <a:t>4</a:t>
            </a:fld>
            <a:endParaRPr lang="en-US"/>
          </a:p>
        </p:txBody>
      </p:sp>
    </p:spTree>
    <p:extLst>
      <p:ext uri="{BB962C8B-B14F-4D97-AF65-F5344CB8AC3E}">
        <p14:creationId xmlns:p14="http://schemas.microsoft.com/office/powerpoint/2010/main" val="269719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a:t>Assigns</a:t>
            </a:r>
            <a:r>
              <a:rPr lang="en-US" baseline="0" dirty="0"/>
              <a:t> a numerical value to hazards for planning, assessing and prioritizing the threats and allows the group to make informed decisions versus just creating a checklist</a:t>
            </a:r>
          </a:p>
          <a:p>
            <a:pPr marL="176131" indent="-176131">
              <a:buFont typeface="Arial" panose="020B0604020202020204" pitchFamily="34" charset="0"/>
              <a:buChar char="•"/>
            </a:pPr>
            <a:r>
              <a:rPr lang="en-US" baseline="0" dirty="0"/>
              <a:t>Is not all-inclusive however it provides a visual snapshot of issues – it is important that this document not be put on the shelf once completed – it needs to be reviewed and updated</a:t>
            </a:r>
          </a:p>
          <a:p>
            <a:pPr marL="176131" indent="-176131">
              <a:buFont typeface="Arial" panose="020B0604020202020204" pitchFamily="34" charset="0"/>
              <a:buChar char="•"/>
            </a:pPr>
            <a:r>
              <a:rPr lang="en-US" baseline="0" dirty="0"/>
              <a:t>It is a tool that can be used to demonstrate to management the risks and the level that the facility is prepared </a:t>
            </a:r>
          </a:p>
          <a:p>
            <a:pPr marL="176131" indent="-176131" defTabSz="939363">
              <a:buFont typeface="Arial" panose="020B0604020202020204" pitchFamily="34" charset="0"/>
              <a:buChar char="•"/>
              <a:defRPr/>
            </a:pPr>
            <a:r>
              <a:rPr lang="en-US" baseline="0" dirty="0"/>
              <a:t>Identifies gaps in planning and provides an area to focus on - </a:t>
            </a:r>
            <a:r>
              <a:rPr lang="en-US" altLang="en-US" dirty="0"/>
              <a:t>provides the Long Term Care Steering Committee with the direction it needs to help plan for education and training initiatives over the coming year.</a:t>
            </a:r>
          </a:p>
          <a:p>
            <a:pPr marL="176131" indent="-176131">
              <a:buFont typeface="Arial" panose="020B0604020202020204" pitchFamily="34" charset="0"/>
              <a:buChar char="•"/>
            </a:pPr>
            <a:endParaRPr lang="en-US" baseline="0" dirty="0"/>
          </a:p>
          <a:p>
            <a:pPr marL="176131" indent="-176131">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D60AFFD8-45E1-435C-B295-A16E6CAEFEF1}" type="slidenum">
              <a:rPr lang="en-US" smtClean="0"/>
              <a:t>5</a:t>
            </a:fld>
            <a:endParaRPr lang="en-US"/>
          </a:p>
        </p:txBody>
      </p:sp>
    </p:spTree>
    <p:extLst>
      <p:ext uri="{BB962C8B-B14F-4D97-AF65-F5344CB8AC3E}">
        <p14:creationId xmlns:p14="http://schemas.microsoft.com/office/powerpoint/2010/main" val="288378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the HVA is forever changing…..it must be updated annually however, it can be reviewed</a:t>
            </a:r>
            <a:r>
              <a:rPr lang="en-US" baseline="0" dirty="0"/>
              <a:t> and updated sooner, such as after an event or an exercise.</a:t>
            </a:r>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6</a:t>
            </a:fld>
            <a:endParaRPr lang="en-US"/>
          </a:p>
        </p:txBody>
      </p:sp>
    </p:spTree>
    <p:extLst>
      <p:ext uri="{BB962C8B-B14F-4D97-AF65-F5344CB8AC3E}">
        <p14:creationId xmlns:p14="http://schemas.microsoft.com/office/powerpoint/2010/main" val="308902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S</a:t>
            </a:r>
            <a:r>
              <a:rPr lang="en-US"/>
              <a:t>eparate </a:t>
            </a:r>
            <a:r>
              <a:rPr lang="en-US" dirty="0"/>
              <a:t>HVAs may be needed if there are multiple buildings on one campus, however have different capabilities.  For example – the Health Plaza – has generator, but the surrounding buildings don’t.  Their risks may look a little different.</a:t>
            </a:r>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7</a:t>
            </a:fld>
            <a:endParaRPr lang="en-US"/>
          </a:p>
        </p:txBody>
      </p:sp>
    </p:spTree>
    <p:extLst>
      <p:ext uri="{BB962C8B-B14F-4D97-AF65-F5344CB8AC3E}">
        <p14:creationId xmlns:p14="http://schemas.microsoft.com/office/powerpoint/2010/main" val="190108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FD8-45E1-435C-B295-A16E6CAEFEF1}" type="slidenum">
              <a:rPr lang="en-US" smtClean="0"/>
              <a:t>8</a:t>
            </a:fld>
            <a:endParaRPr lang="en-US"/>
          </a:p>
        </p:txBody>
      </p:sp>
    </p:spTree>
    <p:extLst>
      <p:ext uri="{BB962C8B-B14F-4D97-AF65-F5344CB8AC3E}">
        <p14:creationId xmlns:p14="http://schemas.microsoft.com/office/powerpoint/2010/main" val="43795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900" dirty="0"/>
              <a:t>Two well known models are from </a:t>
            </a:r>
          </a:p>
          <a:p>
            <a:pPr lvl="1">
              <a:lnSpc>
                <a:spcPct val="90000"/>
              </a:lnSpc>
            </a:pPr>
            <a:r>
              <a:rPr lang="en-US" altLang="en-US" sz="2500" dirty="0"/>
              <a:t>American Society of Healthcare Engineering (ASHE) (fee based)</a:t>
            </a:r>
          </a:p>
          <a:p>
            <a:pPr lvl="1">
              <a:lnSpc>
                <a:spcPct val="90000"/>
              </a:lnSpc>
            </a:pPr>
            <a:r>
              <a:rPr lang="en-US" altLang="en-US" sz="2500" dirty="0"/>
              <a:t>Kaiser Foundation (free and available online)</a:t>
            </a:r>
          </a:p>
          <a:p>
            <a:pPr>
              <a:lnSpc>
                <a:spcPct val="90000"/>
              </a:lnSpc>
            </a:pPr>
            <a:r>
              <a:rPr lang="en-US" altLang="en-US" sz="2900" dirty="0"/>
              <a:t>Both models can be adjusted to fit the organization</a:t>
            </a:r>
          </a:p>
          <a:p>
            <a:pPr>
              <a:lnSpc>
                <a:spcPct val="90000"/>
              </a:lnSpc>
            </a:pPr>
            <a:r>
              <a:rPr lang="en-US" altLang="en-US" sz="2900" dirty="0"/>
              <a:t>The Kansas Model is an adaptation of the Kaiser Model and is also free</a:t>
            </a:r>
          </a:p>
          <a:p>
            <a:endParaRPr lang="en-US" dirty="0"/>
          </a:p>
        </p:txBody>
      </p:sp>
      <p:sp>
        <p:nvSpPr>
          <p:cNvPr id="4" name="Slide Number Placeholder 3"/>
          <p:cNvSpPr>
            <a:spLocks noGrp="1"/>
          </p:cNvSpPr>
          <p:nvPr>
            <p:ph type="sldNum" sz="quarter" idx="10"/>
          </p:nvPr>
        </p:nvSpPr>
        <p:spPr/>
        <p:txBody>
          <a:bodyPr/>
          <a:lstStyle/>
          <a:p>
            <a:fld id="{D60AFFD8-45E1-435C-B295-A16E6CAEFEF1}" type="slidenum">
              <a:rPr lang="en-US" smtClean="0"/>
              <a:t>9</a:t>
            </a:fld>
            <a:endParaRPr lang="en-US"/>
          </a:p>
        </p:txBody>
      </p:sp>
    </p:spTree>
    <p:extLst>
      <p:ext uri="{BB962C8B-B14F-4D97-AF65-F5344CB8AC3E}">
        <p14:creationId xmlns:p14="http://schemas.microsoft.com/office/powerpoint/2010/main" val="287752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83507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West Central and Central Minnesota Healthcare Preparedness Coalition</a:t>
            </a:r>
          </a:p>
        </p:txBody>
      </p:sp>
      <p:sp>
        <p:nvSpPr>
          <p:cNvPr id="6" name="Slide Number Placeholder 5"/>
          <p:cNvSpPr>
            <a:spLocks noGrp="1"/>
          </p:cNvSpPr>
          <p:nvPr>
            <p:ph type="sldNum" sz="quarter" idx="11"/>
          </p:nvPr>
        </p:nvSpPr>
        <p:spPr/>
        <p:txBody>
          <a:bodyPr/>
          <a:lstStyle>
            <a:lvl1pPr>
              <a:defRPr/>
            </a:lvl1pPr>
          </a:lstStyle>
          <a:p>
            <a:fld id="{D4B9ACA0-8592-4297-A4AA-10ED4E24B43C}"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787519108"/>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DFE9C9"/>
          </a:fgClr>
          <a:bgClr>
            <a:srgbClr val="ABC674"/>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A5C28-A9AF-48F7-A492-117CD84F551A}"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13983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2691042333_6cb8bc58e8_b.jpg"/>
          <p:cNvPicPr>
            <a:picLocks noChangeAspect="1"/>
          </p:cNvPicPr>
          <p:nvPr/>
        </p:nvPicPr>
        <p:blipFill>
          <a:blip r:embed="rId3" cstate="print">
            <a:grayscl/>
            <a:lum bright="25000" contrast="25000"/>
          </a:blip>
          <a:srcRect/>
          <a:stretch>
            <a:fillRect/>
          </a:stretch>
        </p:blipFill>
        <p:spPr>
          <a:xfrm>
            <a:off x="0" y="1676400"/>
            <a:ext cx="9144000" cy="3276600"/>
          </a:xfrm>
          <a:prstGeom prst="rect">
            <a:avLst/>
          </a:prstGeom>
          <a:effectLst>
            <a:innerShdw blurRad="63500" dist="50800" dir="16200000">
              <a:prstClr val="black">
                <a:alpha val="50000"/>
              </a:prstClr>
            </a:innerShdw>
          </a:effectLst>
        </p:spPr>
      </p:pic>
      <p:sp>
        <p:nvSpPr>
          <p:cNvPr id="5" name="Title 1"/>
          <p:cNvSpPr txBox="1">
            <a:spLocks/>
          </p:cNvSpPr>
          <p:nvPr/>
        </p:nvSpPr>
        <p:spPr>
          <a:xfrm>
            <a:off x="228600" y="243649"/>
            <a:ext cx="5826719" cy="164630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chemeClr val="tx2">
                    <a:satMod val="130000"/>
                  </a:schemeClr>
                </a:solidFill>
              </a:rPr>
              <a:t>Hazard Vulnerability &amp; Risk Analysis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118" y="4724400"/>
            <a:ext cx="2362200" cy="2362200"/>
          </a:xfrm>
          <a:prstGeom prst="rect">
            <a:avLst/>
          </a:prstGeom>
        </p:spPr>
      </p:pic>
      <p:sp>
        <p:nvSpPr>
          <p:cNvPr id="6" name="TextBox 5"/>
          <p:cNvSpPr txBox="1"/>
          <p:nvPr/>
        </p:nvSpPr>
        <p:spPr>
          <a:xfrm>
            <a:off x="228600" y="5410200"/>
            <a:ext cx="4876800" cy="646331"/>
          </a:xfrm>
          <a:prstGeom prst="rect">
            <a:avLst/>
          </a:prstGeom>
          <a:noFill/>
        </p:spPr>
        <p:txBody>
          <a:bodyPr wrap="square" rtlCol="0">
            <a:spAutoFit/>
          </a:bodyPr>
          <a:lstStyle/>
          <a:p>
            <a:r>
              <a:rPr lang="en-US" dirty="0"/>
              <a:t>Shawn E Stoen</a:t>
            </a:r>
          </a:p>
          <a:p>
            <a:r>
              <a:rPr lang="en-US" dirty="0"/>
              <a:t>Regional Healthcare Preparedness Coordinator</a:t>
            </a:r>
          </a:p>
        </p:txBody>
      </p:sp>
      <p:sp>
        <p:nvSpPr>
          <p:cNvPr id="2" name="Footer Placeholder 1"/>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48A5C28-A9AF-48F7-A492-117CD84F551A}"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7549589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ltLang="en-US"/>
              <a:t>West Central and Central Minnesota Healthcare Preparedness Coalition</a:t>
            </a:r>
            <a:endParaRPr lang="en-US" altLang="en-US" dirty="0"/>
          </a:p>
        </p:txBody>
      </p:sp>
      <p:sp>
        <p:nvSpPr>
          <p:cNvPr id="6" name="Slide Number Placeholder 5"/>
          <p:cNvSpPr>
            <a:spLocks noGrp="1"/>
          </p:cNvSpPr>
          <p:nvPr>
            <p:ph type="sldNum" sz="quarter" idx="11"/>
          </p:nvPr>
        </p:nvSpPr>
        <p:spPr/>
        <p:txBody>
          <a:bodyPr/>
          <a:lstStyle/>
          <a:p>
            <a:fld id="{00FAA267-E29A-4456-83D6-9FC4CDA6AAB6}" type="slidenum">
              <a:rPr lang="en-US" altLang="en-US"/>
              <a:pPr/>
              <a:t>10</a:t>
            </a:fld>
            <a:endParaRPr lang="en-US" altLang="en-US"/>
          </a:p>
        </p:txBody>
      </p:sp>
      <p:sp>
        <p:nvSpPr>
          <p:cNvPr id="245762" name="Rectangle 2"/>
          <p:cNvSpPr>
            <a:spLocks noGrp="1" noChangeArrowheads="1"/>
          </p:cNvSpPr>
          <p:nvPr>
            <p:ph type="title"/>
          </p:nvPr>
        </p:nvSpPr>
        <p:spPr/>
        <p:txBody>
          <a:bodyPr>
            <a:normAutofit/>
          </a:bodyPr>
          <a:lstStyle/>
          <a:p>
            <a:r>
              <a:rPr lang="en-US" altLang="en-US" dirty="0"/>
              <a:t>A Comparison of two HVA Models </a:t>
            </a:r>
          </a:p>
        </p:txBody>
      </p:sp>
      <p:sp>
        <p:nvSpPr>
          <p:cNvPr id="245763" name="Rectangle 3"/>
          <p:cNvSpPr>
            <a:spLocks noGrp="1" noChangeArrowheads="1"/>
          </p:cNvSpPr>
          <p:nvPr>
            <p:ph type="body" sz="half" idx="1"/>
          </p:nvPr>
        </p:nvSpPr>
        <p:spPr>
          <a:xfrm>
            <a:off x="457200" y="1437034"/>
            <a:ext cx="8229600" cy="3886200"/>
          </a:xfrm>
        </p:spPr>
        <p:txBody>
          <a:bodyPr>
            <a:normAutofit fontScale="85000" lnSpcReduction="20000"/>
          </a:bodyPr>
          <a:lstStyle/>
          <a:p>
            <a:endParaRPr lang="en-US" altLang="en-US" sz="2800" b="1" dirty="0"/>
          </a:p>
          <a:p>
            <a:r>
              <a:rPr lang="en-US" altLang="en-US" sz="2800" b="1" dirty="0"/>
              <a:t>Both the Kaiser Foundation Model and the Kansas Model include</a:t>
            </a:r>
            <a:endParaRPr lang="en-US" altLang="en-US" sz="2800" dirty="0"/>
          </a:p>
          <a:p>
            <a:pPr lvl="1"/>
            <a:r>
              <a:rPr lang="en-US" altLang="en-US" sz="2400" dirty="0"/>
              <a:t>Threats:</a:t>
            </a:r>
          </a:p>
          <a:p>
            <a:pPr lvl="2"/>
            <a:r>
              <a:rPr lang="en-US" altLang="en-US" sz="2000" dirty="0"/>
              <a:t>Human Events</a:t>
            </a:r>
          </a:p>
          <a:p>
            <a:pPr lvl="2"/>
            <a:r>
              <a:rPr lang="en-US" altLang="en-US" sz="2000" dirty="0"/>
              <a:t>Natural Events</a:t>
            </a:r>
          </a:p>
          <a:p>
            <a:pPr lvl="2"/>
            <a:r>
              <a:rPr lang="en-US" altLang="en-US" sz="2000" dirty="0"/>
              <a:t>Technological Events</a:t>
            </a:r>
          </a:p>
          <a:p>
            <a:pPr lvl="2"/>
            <a:r>
              <a:rPr lang="en-US" altLang="en-US" sz="2000" dirty="0"/>
              <a:t>Hazmat Events</a:t>
            </a:r>
          </a:p>
          <a:p>
            <a:pPr lvl="1"/>
            <a:r>
              <a:rPr lang="en-US" altLang="en-US" sz="2400" dirty="0"/>
              <a:t>Probability</a:t>
            </a:r>
          </a:p>
          <a:p>
            <a:pPr lvl="1"/>
            <a:r>
              <a:rPr lang="en-US" altLang="en-US" sz="2400" dirty="0"/>
              <a:t>Impact:</a:t>
            </a:r>
          </a:p>
          <a:p>
            <a:pPr lvl="2"/>
            <a:r>
              <a:rPr lang="en-US" altLang="en-US" sz="2000" dirty="0"/>
              <a:t>Human</a:t>
            </a:r>
          </a:p>
          <a:p>
            <a:pPr lvl="2"/>
            <a:r>
              <a:rPr lang="en-US" altLang="en-US" sz="2000" dirty="0"/>
              <a:t>Property</a:t>
            </a:r>
          </a:p>
          <a:p>
            <a:pPr lvl="2"/>
            <a:r>
              <a:rPr lang="en-US" altLang="en-US" sz="2000" dirty="0"/>
              <a:t>Business</a:t>
            </a:r>
          </a:p>
          <a:p>
            <a:endParaRPr lang="en-US" altLang="en-US" sz="2800" dirty="0"/>
          </a:p>
        </p:txBody>
      </p:sp>
    </p:spTree>
    <p:extLst>
      <p:ext uri="{BB962C8B-B14F-4D97-AF65-F5344CB8AC3E}">
        <p14:creationId xmlns:p14="http://schemas.microsoft.com/office/powerpoint/2010/main" val="25360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5763">
                                            <p:txEl>
                                              <p:pRg st="2" end="2"/>
                                            </p:txEl>
                                          </p:spTgt>
                                        </p:tgtEl>
                                        <p:attrNameLst>
                                          <p:attrName>style.visibility</p:attrName>
                                        </p:attrNameLst>
                                      </p:cBhvr>
                                      <p:to>
                                        <p:strVal val="visible"/>
                                      </p:to>
                                    </p:set>
                                    <p:animEffect transition="in" filter="wipe(down)">
                                      <p:cBhvr>
                                        <p:cTn id="7" dur="580">
                                          <p:stCondLst>
                                            <p:cond delay="0"/>
                                          </p:stCondLst>
                                        </p:cTn>
                                        <p:tgtEl>
                                          <p:spTgt spid="245763">
                                            <p:txEl>
                                              <p:pRg st="2" end="2"/>
                                            </p:txEl>
                                          </p:spTgt>
                                        </p:tgtEl>
                                      </p:cBhvr>
                                    </p:animEffect>
                                    <p:anim calcmode="lin" valueType="num">
                                      <p:cBhvr>
                                        <p:cTn id="8" dur="1822" tmFilter="0,0; 0.14,0.36; 0.43,0.73; 0.71,0.91; 1.0,1.0">
                                          <p:stCondLst>
                                            <p:cond delay="0"/>
                                          </p:stCondLst>
                                        </p:cTn>
                                        <p:tgtEl>
                                          <p:spTgt spid="24576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6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6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6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6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63">
                                            <p:txEl>
                                              <p:pRg st="2" end="2"/>
                                            </p:txEl>
                                          </p:spTgt>
                                        </p:tgtEl>
                                      </p:cBhvr>
                                      <p:to x="100000" y="60000"/>
                                    </p:animScale>
                                    <p:animScale>
                                      <p:cBhvr>
                                        <p:cTn id="14" dur="166" decel="50000">
                                          <p:stCondLst>
                                            <p:cond delay="676"/>
                                          </p:stCondLst>
                                        </p:cTn>
                                        <p:tgtEl>
                                          <p:spTgt spid="245763">
                                            <p:txEl>
                                              <p:pRg st="2" end="2"/>
                                            </p:txEl>
                                          </p:spTgt>
                                        </p:tgtEl>
                                      </p:cBhvr>
                                      <p:to x="100000" y="100000"/>
                                    </p:animScale>
                                    <p:animScale>
                                      <p:cBhvr>
                                        <p:cTn id="15" dur="26">
                                          <p:stCondLst>
                                            <p:cond delay="1312"/>
                                          </p:stCondLst>
                                        </p:cTn>
                                        <p:tgtEl>
                                          <p:spTgt spid="245763">
                                            <p:txEl>
                                              <p:pRg st="2" end="2"/>
                                            </p:txEl>
                                          </p:spTgt>
                                        </p:tgtEl>
                                      </p:cBhvr>
                                      <p:to x="100000" y="80000"/>
                                    </p:animScale>
                                    <p:animScale>
                                      <p:cBhvr>
                                        <p:cTn id="16" dur="166" decel="50000">
                                          <p:stCondLst>
                                            <p:cond delay="1338"/>
                                          </p:stCondLst>
                                        </p:cTn>
                                        <p:tgtEl>
                                          <p:spTgt spid="245763">
                                            <p:txEl>
                                              <p:pRg st="2" end="2"/>
                                            </p:txEl>
                                          </p:spTgt>
                                        </p:tgtEl>
                                      </p:cBhvr>
                                      <p:to x="100000" y="100000"/>
                                    </p:animScale>
                                    <p:animScale>
                                      <p:cBhvr>
                                        <p:cTn id="17" dur="26">
                                          <p:stCondLst>
                                            <p:cond delay="1642"/>
                                          </p:stCondLst>
                                        </p:cTn>
                                        <p:tgtEl>
                                          <p:spTgt spid="245763">
                                            <p:txEl>
                                              <p:pRg st="2" end="2"/>
                                            </p:txEl>
                                          </p:spTgt>
                                        </p:tgtEl>
                                      </p:cBhvr>
                                      <p:to x="100000" y="90000"/>
                                    </p:animScale>
                                    <p:animScale>
                                      <p:cBhvr>
                                        <p:cTn id="18" dur="166" decel="50000">
                                          <p:stCondLst>
                                            <p:cond delay="1668"/>
                                          </p:stCondLst>
                                        </p:cTn>
                                        <p:tgtEl>
                                          <p:spTgt spid="245763">
                                            <p:txEl>
                                              <p:pRg st="2" end="2"/>
                                            </p:txEl>
                                          </p:spTgt>
                                        </p:tgtEl>
                                      </p:cBhvr>
                                      <p:to x="100000" y="100000"/>
                                    </p:animScale>
                                    <p:animScale>
                                      <p:cBhvr>
                                        <p:cTn id="19" dur="26">
                                          <p:stCondLst>
                                            <p:cond delay="1808"/>
                                          </p:stCondLst>
                                        </p:cTn>
                                        <p:tgtEl>
                                          <p:spTgt spid="245763">
                                            <p:txEl>
                                              <p:pRg st="2" end="2"/>
                                            </p:txEl>
                                          </p:spTgt>
                                        </p:tgtEl>
                                      </p:cBhvr>
                                      <p:to x="100000" y="95000"/>
                                    </p:animScale>
                                    <p:animScale>
                                      <p:cBhvr>
                                        <p:cTn id="20" dur="166" decel="50000">
                                          <p:stCondLst>
                                            <p:cond delay="1834"/>
                                          </p:stCondLst>
                                        </p:cTn>
                                        <p:tgtEl>
                                          <p:spTgt spid="24576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45763">
                                            <p:txEl>
                                              <p:pRg st="3" end="3"/>
                                            </p:txEl>
                                          </p:spTgt>
                                        </p:tgtEl>
                                        <p:attrNameLst>
                                          <p:attrName>style.visibility</p:attrName>
                                        </p:attrNameLst>
                                      </p:cBhvr>
                                      <p:to>
                                        <p:strVal val="visible"/>
                                      </p:to>
                                    </p:set>
                                    <p:animEffect transition="in" filter="wipe(down)">
                                      <p:cBhvr>
                                        <p:cTn id="23" dur="580">
                                          <p:stCondLst>
                                            <p:cond delay="0"/>
                                          </p:stCondLst>
                                        </p:cTn>
                                        <p:tgtEl>
                                          <p:spTgt spid="245763">
                                            <p:txEl>
                                              <p:pRg st="3" end="3"/>
                                            </p:txEl>
                                          </p:spTgt>
                                        </p:tgtEl>
                                      </p:cBhvr>
                                    </p:animEffect>
                                    <p:anim calcmode="lin" valueType="num">
                                      <p:cBhvr>
                                        <p:cTn id="24" dur="1822" tmFilter="0,0; 0.14,0.36; 0.43,0.73; 0.71,0.91; 1.0,1.0">
                                          <p:stCondLst>
                                            <p:cond delay="0"/>
                                          </p:stCondLst>
                                        </p:cTn>
                                        <p:tgtEl>
                                          <p:spTgt spid="24576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4576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4576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4576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4576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45763">
                                            <p:txEl>
                                              <p:pRg st="3" end="3"/>
                                            </p:txEl>
                                          </p:spTgt>
                                        </p:tgtEl>
                                      </p:cBhvr>
                                      <p:to x="100000" y="60000"/>
                                    </p:animScale>
                                    <p:animScale>
                                      <p:cBhvr>
                                        <p:cTn id="30" dur="166" decel="50000">
                                          <p:stCondLst>
                                            <p:cond delay="676"/>
                                          </p:stCondLst>
                                        </p:cTn>
                                        <p:tgtEl>
                                          <p:spTgt spid="245763">
                                            <p:txEl>
                                              <p:pRg st="3" end="3"/>
                                            </p:txEl>
                                          </p:spTgt>
                                        </p:tgtEl>
                                      </p:cBhvr>
                                      <p:to x="100000" y="100000"/>
                                    </p:animScale>
                                    <p:animScale>
                                      <p:cBhvr>
                                        <p:cTn id="31" dur="26">
                                          <p:stCondLst>
                                            <p:cond delay="1312"/>
                                          </p:stCondLst>
                                        </p:cTn>
                                        <p:tgtEl>
                                          <p:spTgt spid="245763">
                                            <p:txEl>
                                              <p:pRg st="3" end="3"/>
                                            </p:txEl>
                                          </p:spTgt>
                                        </p:tgtEl>
                                      </p:cBhvr>
                                      <p:to x="100000" y="80000"/>
                                    </p:animScale>
                                    <p:animScale>
                                      <p:cBhvr>
                                        <p:cTn id="32" dur="166" decel="50000">
                                          <p:stCondLst>
                                            <p:cond delay="1338"/>
                                          </p:stCondLst>
                                        </p:cTn>
                                        <p:tgtEl>
                                          <p:spTgt spid="245763">
                                            <p:txEl>
                                              <p:pRg st="3" end="3"/>
                                            </p:txEl>
                                          </p:spTgt>
                                        </p:tgtEl>
                                      </p:cBhvr>
                                      <p:to x="100000" y="100000"/>
                                    </p:animScale>
                                    <p:animScale>
                                      <p:cBhvr>
                                        <p:cTn id="33" dur="26">
                                          <p:stCondLst>
                                            <p:cond delay="1642"/>
                                          </p:stCondLst>
                                        </p:cTn>
                                        <p:tgtEl>
                                          <p:spTgt spid="245763">
                                            <p:txEl>
                                              <p:pRg st="3" end="3"/>
                                            </p:txEl>
                                          </p:spTgt>
                                        </p:tgtEl>
                                      </p:cBhvr>
                                      <p:to x="100000" y="90000"/>
                                    </p:animScale>
                                    <p:animScale>
                                      <p:cBhvr>
                                        <p:cTn id="34" dur="166" decel="50000">
                                          <p:stCondLst>
                                            <p:cond delay="1668"/>
                                          </p:stCondLst>
                                        </p:cTn>
                                        <p:tgtEl>
                                          <p:spTgt spid="245763">
                                            <p:txEl>
                                              <p:pRg st="3" end="3"/>
                                            </p:txEl>
                                          </p:spTgt>
                                        </p:tgtEl>
                                      </p:cBhvr>
                                      <p:to x="100000" y="100000"/>
                                    </p:animScale>
                                    <p:animScale>
                                      <p:cBhvr>
                                        <p:cTn id="35" dur="26">
                                          <p:stCondLst>
                                            <p:cond delay="1808"/>
                                          </p:stCondLst>
                                        </p:cTn>
                                        <p:tgtEl>
                                          <p:spTgt spid="245763">
                                            <p:txEl>
                                              <p:pRg st="3" end="3"/>
                                            </p:txEl>
                                          </p:spTgt>
                                        </p:tgtEl>
                                      </p:cBhvr>
                                      <p:to x="100000" y="95000"/>
                                    </p:animScale>
                                    <p:animScale>
                                      <p:cBhvr>
                                        <p:cTn id="36" dur="166" decel="50000">
                                          <p:stCondLst>
                                            <p:cond delay="1834"/>
                                          </p:stCondLst>
                                        </p:cTn>
                                        <p:tgtEl>
                                          <p:spTgt spid="24576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45763">
                                            <p:txEl>
                                              <p:pRg st="4" end="4"/>
                                            </p:txEl>
                                          </p:spTgt>
                                        </p:tgtEl>
                                        <p:attrNameLst>
                                          <p:attrName>style.visibility</p:attrName>
                                        </p:attrNameLst>
                                      </p:cBhvr>
                                      <p:to>
                                        <p:strVal val="visible"/>
                                      </p:to>
                                    </p:set>
                                    <p:animEffect transition="in" filter="wipe(down)">
                                      <p:cBhvr>
                                        <p:cTn id="39" dur="580">
                                          <p:stCondLst>
                                            <p:cond delay="0"/>
                                          </p:stCondLst>
                                        </p:cTn>
                                        <p:tgtEl>
                                          <p:spTgt spid="245763">
                                            <p:txEl>
                                              <p:pRg st="4" end="4"/>
                                            </p:txEl>
                                          </p:spTgt>
                                        </p:tgtEl>
                                      </p:cBhvr>
                                    </p:animEffect>
                                    <p:anim calcmode="lin" valueType="num">
                                      <p:cBhvr>
                                        <p:cTn id="40" dur="1822" tmFilter="0,0; 0.14,0.36; 0.43,0.73; 0.71,0.91; 1.0,1.0">
                                          <p:stCondLst>
                                            <p:cond delay="0"/>
                                          </p:stCondLst>
                                        </p:cTn>
                                        <p:tgtEl>
                                          <p:spTgt spid="24576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576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576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576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576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45763">
                                            <p:txEl>
                                              <p:pRg st="4" end="4"/>
                                            </p:txEl>
                                          </p:spTgt>
                                        </p:tgtEl>
                                      </p:cBhvr>
                                      <p:to x="100000" y="60000"/>
                                    </p:animScale>
                                    <p:animScale>
                                      <p:cBhvr>
                                        <p:cTn id="46" dur="166" decel="50000">
                                          <p:stCondLst>
                                            <p:cond delay="676"/>
                                          </p:stCondLst>
                                        </p:cTn>
                                        <p:tgtEl>
                                          <p:spTgt spid="245763">
                                            <p:txEl>
                                              <p:pRg st="4" end="4"/>
                                            </p:txEl>
                                          </p:spTgt>
                                        </p:tgtEl>
                                      </p:cBhvr>
                                      <p:to x="100000" y="100000"/>
                                    </p:animScale>
                                    <p:animScale>
                                      <p:cBhvr>
                                        <p:cTn id="47" dur="26">
                                          <p:stCondLst>
                                            <p:cond delay="1312"/>
                                          </p:stCondLst>
                                        </p:cTn>
                                        <p:tgtEl>
                                          <p:spTgt spid="245763">
                                            <p:txEl>
                                              <p:pRg st="4" end="4"/>
                                            </p:txEl>
                                          </p:spTgt>
                                        </p:tgtEl>
                                      </p:cBhvr>
                                      <p:to x="100000" y="80000"/>
                                    </p:animScale>
                                    <p:animScale>
                                      <p:cBhvr>
                                        <p:cTn id="48" dur="166" decel="50000">
                                          <p:stCondLst>
                                            <p:cond delay="1338"/>
                                          </p:stCondLst>
                                        </p:cTn>
                                        <p:tgtEl>
                                          <p:spTgt spid="245763">
                                            <p:txEl>
                                              <p:pRg st="4" end="4"/>
                                            </p:txEl>
                                          </p:spTgt>
                                        </p:tgtEl>
                                      </p:cBhvr>
                                      <p:to x="100000" y="100000"/>
                                    </p:animScale>
                                    <p:animScale>
                                      <p:cBhvr>
                                        <p:cTn id="49" dur="26">
                                          <p:stCondLst>
                                            <p:cond delay="1642"/>
                                          </p:stCondLst>
                                        </p:cTn>
                                        <p:tgtEl>
                                          <p:spTgt spid="245763">
                                            <p:txEl>
                                              <p:pRg st="4" end="4"/>
                                            </p:txEl>
                                          </p:spTgt>
                                        </p:tgtEl>
                                      </p:cBhvr>
                                      <p:to x="100000" y="90000"/>
                                    </p:animScale>
                                    <p:animScale>
                                      <p:cBhvr>
                                        <p:cTn id="50" dur="166" decel="50000">
                                          <p:stCondLst>
                                            <p:cond delay="1668"/>
                                          </p:stCondLst>
                                        </p:cTn>
                                        <p:tgtEl>
                                          <p:spTgt spid="245763">
                                            <p:txEl>
                                              <p:pRg st="4" end="4"/>
                                            </p:txEl>
                                          </p:spTgt>
                                        </p:tgtEl>
                                      </p:cBhvr>
                                      <p:to x="100000" y="100000"/>
                                    </p:animScale>
                                    <p:animScale>
                                      <p:cBhvr>
                                        <p:cTn id="51" dur="26">
                                          <p:stCondLst>
                                            <p:cond delay="1808"/>
                                          </p:stCondLst>
                                        </p:cTn>
                                        <p:tgtEl>
                                          <p:spTgt spid="245763">
                                            <p:txEl>
                                              <p:pRg st="4" end="4"/>
                                            </p:txEl>
                                          </p:spTgt>
                                        </p:tgtEl>
                                      </p:cBhvr>
                                      <p:to x="100000" y="95000"/>
                                    </p:animScale>
                                    <p:animScale>
                                      <p:cBhvr>
                                        <p:cTn id="52" dur="166" decel="50000">
                                          <p:stCondLst>
                                            <p:cond delay="1834"/>
                                          </p:stCondLst>
                                        </p:cTn>
                                        <p:tgtEl>
                                          <p:spTgt spid="24576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45763">
                                            <p:txEl>
                                              <p:pRg st="5" end="5"/>
                                            </p:txEl>
                                          </p:spTgt>
                                        </p:tgtEl>
                                        <p:attrNameLst>
                                          <p:attrName>style.visibility</p:attrName>
                                        </p:attrNameLst>
                                      </p:cBhvr>
                                      <p:to>
                                        <p:strVal val="visible"/>
                                      </p:to>
                                    </p:set>
                                    <p:animEffect transition="in" filter="wipe(down)">
                                      <p:cBhvr>
                                        <p:cTn id="55" dur="580">
                                          <p:stCondLst>
                                            <p:cond delay="0"/>
                                          </p:stCondLst>
                                        </p:cTn>
                                        <p:tgtEl>
                                          <p:spTgt spid="245763">
                                            <p:txEl>
                                              <p:pRg st="5" end="5"/>
                                            </p:txEl>
                                          </p:spTgt>
                                        </p:tgtEl>
                                      </p:cBhvr>
                                    </p:animEffect>
                                    <p:anim calcmode="lin" valueType="num">
                                      <p:cBhvr>
                                        <p:cTn id="56" dur="1822" tmFilter="0,0; 0.14,0.36; 0.43,0.73; 0.71,0.91; 1.0,1.0">
                                          <p:stCondLst>
                                            <p:cond delay="0"/>
                                          </p:stCondLst>
                                        </p:cTn>
                                        <p:tgtEl>
                                          <p:spTgt spid="24576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4576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4576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4576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4576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45763">
                                            <p:txEl>
                                              <p:pRg st="5" end="5"/>
                                            </p:txEl>
                                          </p:spTgt>
                                        </p:tgtEl>
                                      </p:cBhvr>
                                      <p:to x="100000" y="60000"/>
                                    </p:animScale>
                                    <p:animScale>
                                      <p:cBhvr>
                                        <p:cTn id="62" dur="166" decel="50000">
                                          <p:stCondLst>
                                            <p:cond delay="676"/>
                                          </p:stCondLst>
                                        </p:cTn>
                                        <p:tgtEl>
                                          <p:spTgt spid="245763">
                                            <p:txEl>
                                              <p:pRg st="5" end="5"/>
                                            </p:txEl>
                                          </p:spTgt>
                                        </p:tgtEl>
                                      </p:cBhvr>
                                      <p:to x="100000" y="100000"/>
                                    </p:animScale>
                                    <p:animScale>
                                      <p:cBhvr>
                                        <p:cTn id="63" dur="26">
                                          <p:stCondLst>
                                            <p:cond delay="1312"/>
                                          </p:stCondLst>
                                        </p:cTn>
                                        <p:tgtEl>
                                          <p:spTgt spid="245763">
                                            <p:txEl>
                                              <p:pRg st="5" end="5"/>
                                            </p:txEl>
                                          </p:spTgt>
                                        </p:tgtEl>
                                      </p:cBhvr>
                                      <p:to x="100000" y="80000"/>
                                    </p:animScale>
                                    <p:animScale>
                                      <p:cBhvr>
                                        <p:cTn id="64" dur="166" decel="50000">
                                          <p:stCondLst>
                                            <p:cond delay="1338"/>
                                          </p:stCondLst>
                                        </p:cTn>
                                        <p:tgtEl>
                                          <p:spTgt spid="245763">
                                            <p:txEl>
                                              <p:pRg st="5" end="5"/>
                                            </p:txEl>
                                          </p:spTgt>
                                        </p:tgtEl>
                                      </p:cBhvr>
                                      <p:to x="100000" y="100000"/>
                                    </p:animScale>
                                    <p:animScale>
                                      <p:cBhvr>
                                        <p:cTn id="65" dur="26">
                                          <p:stCondLst>
                                            <p:cond delay="1642"/>
                                          </p:stCondLst>
                                        </p:cTn>
                                        <p:tgtEl>
                                          <p:spTgt spid="245763">
                                            <p:txEl>
                                              <p:pRg st="5" end="5"/>
                                            </p:txEl>
                                          </p:spTgt>
                                        </p:tgtEl>
                                      </p:cBhvr>
                                      <p:to x="100000" y="90000"/>
                                    </p:animScale>
                                    <p:animScale>
                                      <p:cBhvr>
                                        <p:cTn id="66" dur="166" decel="50000">
                                          <p:stCondLst>
                                            <p:cond delay="1668"/>
                                          </p:stCondLst>
                                        </p:cTn>
                                        <p:tgtEl>
                                          <p:spTgt spid="245763">
                                            <p:txEl>
                                              <p:pRg st="5" end="5"/>
                                            </p:txEl>
                                          </p:spTgt>
                                        </p:tgtEl>
                                      </p:cBhvr>
                                      <p:to x="100000" y="100000"/>
                                    </p:animScale>
                                    <p:animScale>
                                      <p:cBhvr>
                                        <p:cTn id="67" dur="26">
                                          <p:stCondLst>
                                            <p:cond delay="1808"/>
                                          </p:stCondLst>
                                        </p:cTn>
                                        <p:tgtEl>
                                          <p:spTgt spid="245763">
                                            <p:txEl>
                                              <p:pRg st="5" end="5"/>
                                            </p:txEl>
                                          </p:spTgt>
                                        </p:tgtEl>
                                      </p:cBhvr>
                                      <p:to x="100000" y="95000"/>
                                    </p:animScale>
                                    <p:animScale>
                                      <p:cBhvr>
                                        <p:cTn id="68" dur="166" decel="50000">
                                          <p:stCondLst>
                                            <p:cond delay="1834"/>
                                          </p:stCondLst>
                                        </p:cTn>
                                        <p:tgtEl>
                                          <p:spTgt spid="245763">
                                            <p:txEl>
                                              <p:pRg st="5" end="5"/>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45763">
                                            <p:txEl>
                                              <p:pRg st="6" end="6"/>
                                            </p:txEl>
                                          </p:spTgt>
                                        </p:tgtEl>
                                        <p:attrNameLst>
                                          <p:attrName>style.visibility</p:attrName>
                                        </p:attrNameLst>
                                      </p:cBhvr>
                                      <p:to>
                                        <p:strVal val="visible"/>
                                      </p:to>
                                    </p:set>
                                    <p:animEffect transition="in" filter="wipe(down)">
                                      <p:cBhvr>
                                        <p:cTn id="71" dur="580">
                                          <p:stCondLst>
                                            <p:cond delay="0"/>
                                          </p:stCondLst>
                                        </p:cTn>
                                        <p:tgtEl>
                                          <p:spTgt spid="245763">
                                            <p:txEl>
                                              <p:pRg st="6" end="6"/>
                                            </p:txEl>
                                          </p:spTgt>
                                        </p:tgtEl>
                                      </p:cBhvr>
                                    </p:animEffect>
                                    <p:anim calcmode="lin" valueType="num">
                                      <p:cBhvr>
                                        <p:cTn id="72" dur="1822" tmFilter="0,0; 0.14,0.36; 0.43,0.73; 0.71,0.91; 1.0,1.0">
                                          <p:stCondLst>
                                            <p:cond delay="0"/>
                                          </p:stCondLst>
                                        </p:cTn>
                                        <p:tgtEl>
                                          <p:spTgt spid="245763">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45763">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45763">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45763">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45763">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45763">
                                            <p:txEl>
                                              <p:pRg st="6" end="6"/>
                                            </p:txEl>
                                          </p:spTgt>
                                        </p:tgtEl>
                                      </p:cBhvr>
                                      <p:to x="100000" y="60000"/>
                                    </p:animScale>
                                    <p:animScale>
                                      <p:cBhvr>
                                        <p:cTn id="78" dur="166" decel="50000">
                                          <p:stCondLst>
                                            <p:cond delay="676"/>
                                          </p:stCondLst>
                                        </p:cTn>
                                        <p:tgtEl>
                                          <p:spTgt spid="245763">
                                            <p:txEl>
                                              <p:pRg st="6" end="6"/>
                                            </p:txEl>
                                          </p:spTgt>
                                        </p:tgtEl>
                                      </p:cBhvr>
                                      <p:to x="100000" y="100000"/>
                                    </p:animScale>
                                    <p:animScale>
                                      <p:cBhvr>
                                        <p:cTn id="79" dur="26">
                                          <p:stCondLst>
                                            <p:cond delay="1312"/>
                                          </p:stCondLst>
                                        </p:cTn>
                                        <p:tgtEl>
                                          <p:spTgt spid="245763">
                                            <p:txEl>
                                              <p:pRg st="6" end="6"/>
                                            </p:txEl>
                                          </p:spTgt>
                                        </p:tgtEl>
                                      </p:cBhvr>
                                      <p:to x="100000" y="80000"/>
                                    </p:animScale>
                                    <p:animScale>
                                      <p:cBhvr>
                                        <p:cTn id="80" dur="166" decel="50000">
                                          <p:stCondLst>
                                            <p:cond delay="1338"/>
                                          </p:stCondLst>
                                        </p:cTn>
                                        <p:tgtEl>
                                          <p:spTgt spid="245763">
                                            <p:txEl>
                                              <p:pRg st="6" end="6"/>
                                            </p:txEl>
                                          </p:spTgt>
                                        </p:tgtEl>
                                      </p:cBhvr>
                                      <p:to x="100000" y="100000"/>
                                    </p:animScale>
                                    <p:animScale>
                                      <p:cBhvr>
                                        <p:cTn id="81" dur="26">
                                          <p:stCondLst>
                                            <p:cond delay="1642"/>
                                          </p:stCondLst>
                                        </p:cTn>
                                        <p:tgtEl>
                                          <p:spTgt spid="245763">
                                            <p:txEl>
                                              <p:pRg st="6" end="6"/>
                                            </p:txEl>
                                          </p:spTgt>
                                        </p:tgtEl>
                                      </p:cBhvr>
                                      <p:to x="100000" y="90000"/>
                                    </p:animScale>
                                    <p:animScale>
                                      <p:cBhvr>
                                        <p:cTn id="82" dur="166" decel="50000">
                                          <p:stCondLst>
                                            <p:cond delay="1668"/>
                                          </p:stCondLst>
                                        </p:cTn>
                                        <p:tgtEl>
                                          <p:spTgt spid="245763">
                                            <p:txEl>
                                              <p:pRg st="6" end="6"/>
                                            </p:txEl>
                                          </p:spTgt>
                                        </p:tgtEl>
                                      </p:cBhvr>
                                      <p:to x="100000" y="100000"/>
                                    </p:animScale>
                                    <p:animScale>
                                      <p:cBhvr>
                                        <p:cTn id="83" dur="26">
                                          <p:stCondLst>
                                            <p:cond delay="1808"/>
                                          </p:stCondLst>
                                        </p:cTn>
                                        <p:tgtEl>
                                          <p:spTgt spid="245763">
                                            <p:txEl>
                                              <p:pRg st="6" end="6"/>
                                            </p:txEl>
                                          </p:spTgt>
                                        </p:tgtEl>
                                      </p:cBhvr>
                                      <p:to x="100000" y="95000"/>
                                    </p:animScale>
                                    <p:animScale>
                                      <p:cBhvr>
                                        <p:cTn id="84" dur="166" decel="50000">
                                          <p:stCondLst>
                                            <p:cond delay="1834"/>
                                          </p:stCondLst>
                                        </p:cTn>
                                        <p:tgtEl>
                                          <p:spTgt spid="245763">
                                            <p:txEl>
                                              <p:pRg st="6" end="6"/>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245763">
                                            <p:txEl>
                                              <p:pRg st="7" end="7"/>
                                            </p:txEl>
                                          </p:spTgt>
                                        </p:tgtEl>
                                        <p:attrNameLst>
                                          <p:attrName>style.visibility</p:attrName>
                                        </p:attrNameLst>
                                      </p:cBhvr>
                                      <p:to>
                                        <p:strVal val="visible"/>
                                      </p:to>
                                    </p:set>
                                    <p:animEffect transition="in" filter="wipe(down)">
                                      <p:cBhvr>
                                        <p:cTn id="89" dur="580">
                                          <p:stCondLst>
                                            <p:cond delay="0"/>
                                          </p:stCondLst>
                                        </p:cTn>
                                        <p:tgtEl>
                                          <p:spTgt spid="245763">
                                            <p:txEl>
                                              <p:pRg st="7" end="7"/>
                                            </p:txEl>
                                          </p:spTgt>
                                        </p:tgtEl>
                                      </p:cBhvr>
                                    </p:animEffect>
                                    <p:anim calcmode="lin" valueType="num">
                                      <p:cBhvr>
                                        <p:cTn id="90" dur="1822" tmFilter="0,0; 0.14,0.36; 0.43,0.73; 0.71,0.91; 1.0,1.0">
                                          <p:stCondLst>
                                            <p:cond delay="0"/>
                                          </p:stCondLst>
                                        </p:cTn>
                                        <p:tgtEl>
                                          <p:spTgt spid="245763">
                                            <p:txEl>
                                              <p:pRg st="7" end="7"/>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45763">
                                            <p:txEl>
                                              <p:pRg st="7" end="7"/>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45763">
                                            <p:txEl>
                                              <p:pRg st="7" end="7"/>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45763">
                                            <p:txEl>
                                              <p:pRg st="7" end="7"/>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45763">
                                            <p:txEl>
                                              <p:pRg st="7" end="7"/>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45763">
                                            <p:txEl>
                                              <p:pRg st="7" end="7"/>
                                            </p:txEl>
                                          </p:spTgt>
                                        </p:tgtEl>
                                      </p:cBhvr>
                                      <p:to x="100000" y="60000"/>
                                    </p:animScale>
                                    <p:animScale>
                                      <p:cBhvr>
                                        <p:cTn id="96" dur="166" decel="50000">
                                          <p:stCondLst>
                                            <p:cond delay="676"/>
                                          </p:stCondLst>
                                        </p:cTn>
                                        <p:tgtEl>
                                          <p:spTgt spid="245763">
                                            <p:txEl>
                                              <p:pRg st="7" end="7"/>
                                            </p:txEl>
                                          </p:spTgt>
                                        </p:tgtEl>
                                      </p:cBhvr>
                                      <p:to x="100000" y="100000"/>
                                    </p:animScale>
                                    <p:animScale>
                                      <p:cBhvr>
                                        <p:cTn id="97" dur="26">
                                          <p:stCondLst>
                                            <p:cond delay="1312"/>
                                          </p:stCondLst>
                                        </p:cTn>
                                        <p:tgtEl>
                                          <p:spTgt spid="245763">
                                            <p:txEl>
                                              <p:pRg st="7" end="7"/>
                                            </p:txEl>
                                          </p:spTgt>
                                        </p:tgtEl>
                                      </p:cBhvr>
                                      <p:to x="100000" y="80000"/>
                                    </p:animScale>
                                    <p:animScale>
                                      <p:cBhvr>
                                        <p:cTn id="98" dur="166" decel="50000">
                                          <p:stCondLst>
                                            <p:cond delay="1338"/>
                                          </p:stCondLst>
                                        </p:cTn>
                                        <p:tgtEl>
                                          <p:spTgt spid="245763">
                                            <p:txEl>
                                              <p:pRg st="7" end="7"/>
                                            </p:txEl>
                                          </p:spTgt>
                                        </p:tgtEl>
                                      </p:cBhvr>
                                      <p:to x="100000" y="100000"/>
                                    </p:animScale>
                                    <p:animScale>
                                      <p:cBhvr>
                                        <p:cTn id="99" dur="26">
                                          <p:stCondLst>
                                            <p:cond delay="1642"/>
                                          </p:stCondLst>
                                        </p:cTn>
                                        <p:tgtEl>
                                          <p:spTgt spid="245763">
                                            <p:txEl>
                                              <p:pRg st="7" end="7"/>
                                            </p:txEl>
                                          </p:spTgt>
                                        </p:tgtEl>
                                      </p:cBhvr>
                                      <p:to x="100000" y="90000"/>
                                    </p:animScale>
                                    <p:animScale>
                                      <p:cBhvr>
                                        <p:cTn id="100" dur="166" decel="50000">
                                          <p:stCondLst>
                                            <p:cond delay="1668"/>
                                          </p:stCondLst>
                                        </p:cTn>
                                        <p:tgtEl>
                                          <p:spTgt spid="245763">
                                            <p:txEl>
                                              <p:pRg st="7" end="7"/>
                                            </p:txEl>
                                          </p:spTgt>
                                        </p:tgtEl>
                                      </p:cBhvr>
                                      <p:to x="100000" y="100000"/>
                                    </p:animScale>
                                    <p:animScale>
                                      <p:cBhvr>
                                        <p:cTn id="101" dur="26">
                                          <p:stCondLst>
                                            <p:cond delay="1808"/>
                                          </p:stCondLst>
                                        </p:cTn>
                                        <p:tgtEl>
                                          <p:spTgt spid="245763">
                                            <p:txEl>
                                              <p:pRg st="7" end="7"/>
                                            </p:txEl>
                                          </p:spTgt>
                                        </p:tgtEl>
                                      </p:cBhvr>
                                      <p:to x="100000" y="95000"/>
                                    </p:animScale>
                                    <p:animScale>
                                      <p:cBhvr>
                                        <p:cTn id="102" dur="166" decel="50000">
                                          <p:stCondLst>
                                            <p:cond delay="1834"/>
                                          </p:stCondLst>
                                        </p:cTn>
                                        <p:tgtEl>
                                          <p:spTgt spid="245763">
                                            <p:txEl>
                                              <p:pRg st="7" end="7"/>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245763">
                                            <p:txEl>
                                              <p:pRg st="8" end="8"/>
                                            </p:txEl>
                                          </p:spTgt>
                                        </p:tgtEl>
                                        <p:attrNameLst>
                                          <p:attrName>style.visibility</p:attrName>
                                        </p:attrNameLst>
                                      </p:cBhvr>
                                      <p:to>
                                        <p:strVal val="visible"/>
                                      </p:to>
                                    </p:set>
                                    <p:animEffect transition="in" filter="wipe(down)">
                                      <p:cBhvr>
                                        <p:cTn id="107" dur="580">
                                          <p:stCondLst>
                                            <p:cond delay="0"/>
                                          </p:stCondLst>
                                        </p:cTn>
                                        <p:tgtEl>
                                          <p:spTgt spid="245763">
                                            <p:txEl>
                                              <p:pRg st="8" end="8"/>
                                            </p:txEl>
                                          </p:spTgt>
                                        </p:tgtEl>
                                      </p:cBhvr>
                                    </p:animEffect>
                                    <p:anim calcmode="lin" valueType="num">
                                      <p:cBhvr>
                                        <p:cTn id="108" dur="1822" tmFilter="0,0; 0.14,0.36; 0.43,0.73; 0.71,0.91; 1.0,1.0">
                                          <p:stCondLst>
                                            <p:cond delay="0"/>
                                          </p:stCondLst>
                                        </p:cTn>
                                        <p:tgtEl>
                                          <p:spTgt spid="245763">
                                            <p:txEl>
                                              <p:pRg st="8" end="8"/>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45763">
                                            <p:txEl>
                                              <p:pRg st="8" end="8"/>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45763">
                                            <p:txEl>
                                              <p:pRg st="8" end="8"/>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45763">
                                            <p:txEl>
                                              <p:pRg st="8" end="8"/>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45763">
                                            <p:txEl>
                                              <p:pRg st="8" end="8"/>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245763">
                                            <p:txEl>
                                              <p:pRg st="8" end="8"/>
                                            </p:txEl>
                                          </p:spTgt>
                                        </p:tgtEl>
                                      </p:cBhvr>
                                      <p:to x="100000" y="60000"/>
                                    </p:animScale>
                                    <p:animScale>
                                      <p:cBhvr>
                                        <p:cTn id="114" dur="166" decel="50000">
                                          <p:stCondLst>
                                            <p:cond delay="676"/>
                                          </p:stCondLst>
                                        </p:cTn>
                                        <p:tgtEl>
                                          <p:spTgt spid="245763">
                                            <p:txEl>
                                              <p:pRg st="8" end="8"/>
                                            </p:txEl>
                                          </p:spTgt>
                                        </p:tgtEl>
                                      </p:cBhvr>
                                      <p:to x="100000" y="100000"/>
                                    </p:animScale>
                                    <p:animScale>
                                      <p:cBhvr>
                                        <p:cTn id="115" dur="26">
                                          <p:stCondLst>
                                            <p:cond delay="1312"/>
                                          </p:stCondLst>
                                        </p:cTn>
                                        <p:tgtEl>
                                          <p:spTgt spid="245763">
                                            <p:txEl>
                                              <p:pRg st="8" end="8"/>
                                            </p:txEl>
                                          </p:spTgt>
                                        </p:tgtEl>
                                      </p:cBhvr>
                                      <p:to x="100000" y="80000"/>
                                    </p:animScale>
                                    <p:animScale>
                                      <p:cBhvr>
                                        <p:cTn id="116" dur="166" decel="50000">
                                          <p:stCondLst>
                                            <p:cond delay="1338"/>
                                          </p:stCondLst>
                                        </p:cTn>
                                        <p:tgtEl>
                                          <p:spTgt spid="245763">
                                            <p:txEl>
                                              <p:pRg st="8" end="8"/>
                                            </p:txEl>
                                          </p:spTgt>
                                        </p:tgtEl>
                                      </p:cBhvr>
                                      <p:to x="100000" y="100000"/>
                                    </p:animScale>
                                    <p:animScale>
                                      <p:cBhvr>
                                        <p:cTn id="117" dur="26">
                                          <p:stCondLst>
                                            <p:cond delay="1642"/>
                                          </p:stCondLst>
                                        </p:cTn>
                                        <p:tgtEl>
                                          <p:spTgt spid="245763">
                                            <p:txEl>
                                              <p:pRg st="8" end="8"/>
                                            </p:txEl>
                                          </p:spTgt>
                                        </p:tgtEl>
                                      </p:cBhvr>
                                      <p:to x="100000" y="90000"/>
                                    </p:animScale>
                                    <p:animScale>
                                      <p:cBhvr>
                                        <p:cTn id="118" dur="166" decel="50000">
                                          <p:stCondLst>
                                            <p:cond delay="1668"/>
                                          </p:stCondLst>
                                        </p:cTn>
                                        <p:tgtEl>
                                          <p:spTgt spid="245763">
                                            <p:txEl>
                                              <p:pRg st="8" end="8"/>
                                            </p:txEl>
                                          </p:spTgt>
                                        </p:tgtEl>
                                      </p:cBhvr>
                                      <p:to x="100000" y="100000"/>
                                    </p:animScale>
                                    <p:animScale>
                                      <p:cBhvr>
                                        <p:cTn id="119" dur="26">
                                          <p:stCondLst>
                                            <p:cond delay="1808"/>
                                          </p:stCondLst>
                                        </p:cTn>
                                        <p:tgtEl>
                                          <p:spTgt spid="245763">
                                            <p:txEl>
                                              <p:pRg st="8" end="8"/>
                                            </p:txEl>
                                          </p:spTgt>
                                        </p:tgtEl>
                                      </p:cBhvr>
                                      <p:to x="100000" y="95000"/>
                                    </p:animScale>
                                    <p:animScale>
                                      <p:cBhvr>
                                        <p:cTn id="120" dur="166" decel="50000">
                                          <p:stCondLst>
                                            <p:cond delay="1834"/>
                                          </p:stCondLst>
                                        </p:cTn>
                                        <p:tgtEl>
                                          <p:spTgt spid="245763">
                                            <p:txEl>
                                              <p:pRg st="8" end="8"/>
                                            </p:txEl>
                                          </p:spTgt>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245763">
                                            <p:txEl>
                                              <p:pRg st="9" end="9"/>
                                            </p:txEl>
                                          </p:spTgt>
                                        </p:tgtEl>
                                        <p:attrNameLst>
                                          <p:attrName>style.visibility</p:attrName>
                                        </p:attrNameLst>
                                      </p:cBhvr>
                                      <p:to>
                                        <p:strVal val="visible"/>
                                      </p:to>
                                    </p:set>
                                    <p:animEffect transition="in" filter="wipe(down)">
                                      <p:cBhvr>
                                        <p:cTn id="123" dur="580">
                                          <p:stCondLst>
                                            <p:cond delay="0"/>
                                          </p:stCondLst>
                                        </p:cTn>
                                        <p:tgtEl>
                                          <p:spTgt spid="245763">
                                            <p:txEl>
                                              <p:pRg st="9" end="9"/>
                                            </p:txEl>
                                          </p:spTgt>
                                        </p:tgtEl>
                                      </p:cBhvr>
                                    </p:animEffect>
                                    <p:anim calcmode="lin" valueType="num">
                                      <p:cBhvr>
                                        <p:cTn id="124" dur="1822" tmFilter="0,0; 0.14,0.36; 0.43,0.73; 0.71,0.91; 1.0,1.0">
                                          <p:stCondLst>
                                            <p:cond delay="0"/>
                                          </p:stCondLst>
                                        </p:cTn>
                                        <p:tgtEl>
                                          <p:spTgt spid="245763">
                                            <p:txEl>
                                              <p:pRg st="9" end="9"/>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45763">
                                            <p:txEl>
                                              <p:pRg st="9" end="9"/>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45763">
                                            <p:txEl>
                                              <p:pRg st="9" end="9"/>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45763">
                                            <p:txEl>
                                              <p:pRg st="9" end="9"/>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45763">
                                            <p:txEl>
                                              <p:pRg st="9" end="9"/>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245763">
                                            <p:txEl>
                                              <p:pRg st="9" end="9"/>
                                            </p:txEl>
                                          </p:spTgt>
                                        </p:tgtEl>
                                      </p:cBhvr>
                                      <p:to x="100000" y="60000"/>
                                    </p:animScale>
                                    <p:animScale>
                                      <p:cBhvr>
                                        <p:cTn id="130" dur="166" decel="50000">
                                          <p:stCondLst>
                                            <p:cond delay="676"/>
                                          </p:stCondLst>
                                        </p:cTn>
                                        <p:tgtEl>
                                          <p:spTgt spid="245763">
                                            <p:txEl>
                                              <p:pRg st="9" end="9"/>
                                            </p:txEl>
                                          </p:spTgt>
                                        </p:tgtEl>
                                      </p:cBhvr>
                                      <p:to x="100000" y="100000"/>
                                    </p:animScale>
                                    <p:animScale>
                                      <p:cBhvr>
                                        <p:cTn id="131" dur="26">
                                          <p:stCondLst>
                                            <p:cond delay="1312"/>
                                          </p:stCondLst>
                                        </p:cTn>
                                        <p:tgtEl>
                                          <p:spTgt spid="245763">
                                            <p:txEl>
                                              <p:pRg st="9" end="9"/>
                                            </p:txEl>
                                          </p:spTgt>
                                        </p:tgtEl>
                                      </p:cBhvr>
                                      <p:to x="100000" y="80000"/>
                                    </p:animScale>
                                    <p:animScale>
                                      <p:cBhvr>
                                        <p:cTn id="132" dur="166" decel="50000">
                                          <p:stCondLst>
                                            <p:cond delay="1338"/>
                                          </p:stCondLst>
                                        </p:cTn>
                                        <p:tgtEl>
                                          <p:spTgt spid="245763">
                                            <p:txEl>
                                              <p:pRg st="9" end="9"/>
                                            </p:txEl>
                                          </p:spTgt>
                                        </p:tgtEl>
                                      </p:cBhvr>
                                      <p:to x="100000" y="100000"/>
                                    </p:animScale>
                                    <p:animScale>
                                      <p:cBhvr>
                                        <p:cTn id="133" dur="26">
                                          <p:stCondLst>
                                            <p:cond delay="1642"/>
                                          </p:stCondLst>
                                        </p:cTn>
                                        <p:tgtEl>
                                          <p:spTgt spid="245763">
                                            <p:txEl>
                                              <p:pRg st="9" end="9"/>
                                            </p:txEl>
                                          </p:spTgt>
                                        </p:tgtEl>
                                      </p:cBhvr>
                                      <p:to x="100000" y="90000"/>
                                    </p:animScale>
                                    <p:animScale>
                                      <p:cBhvr>
                                        <p:cTn id="134" dur="166" decel="50000">
                                          <p:stCondLst>
                                            <p:cond delay="1668"/>
                                          </p:stCondLst>
                                        </p:cTn>
                                        <p:tgtEl>
                                          <p:spTgt spid="245763">
                                            <p:txEl>
                                              <p:pRg st="9" end="9"/>
                                            </p:txEl>
                                          </p:spTgt>
                                        </p:tgtEl>
                                      </p:cBhvr>
                                      <p:to x="100000" y="100000"/>
                                    </p:animScale>
                                    <p:animScale>
                                      <p:cBhvr>
                                        <p:cTn id="135" dur="26">
                                          <p:stCondLst>
                                            <p:cond delay="1808"/>
                                          </p:stCondLst>
                                        </p:cTn>
                                        <p:tgtEl>
                                          <p:spTgt spid="245763">
                                            <p:txEl>
                                              <p:pRg st="9" end="9"/>
                                            </p:txEl>
                                          </p:spTgt>
                                        </p:tgtEl>
                                      </p:cBhvr>
                                      <p:to x="100000" y="95000"/>
                                    </p:animScale>
                                    <p:animScale>
                                      <p:cBhvr>
                                        <p:cTn id="136" dur="166" decel="50000">
                                          <p:stCondLst>
                                            <p:cond delay="1834"/>
                                          </p:stCondLst>
                                        </p:cTn>
                                        <p:tgtEl>
                                          <p:spTgt spid="245763">
                                            <p:txEl>
                                              <p:pRg st="9" end="9"/>
                                            </p:txEl>
                                          </p:spTgt>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45763">
                                            <p:txEl>
                                              <p:pRg st="10" end="10"/>
                                            </p:txEl>
                                          </p:spTgt>
                                        </p:tgtEl>
                                        <p:attrNameLst>
                                          <p:attrName>style.visibility</p:attrName>
                                        </p:attrNameLst>
                                      </p:cBhvr>
                                      <p:to>
                                        <p:strVal val="visible"/>
                                      </p:to>
                                    </p:set>
                                    <p:animEffect transition="in" filter="wipe(down)">
                                      <p:cBhvr>
                                        <p:cTn id="139" dur="580">
                                          <p:stCondLst>
                                            <p:cond delay="0"/>
                                          </p:stCondLst>
                                        </p:cTn>
                                        <p:tgtEl>
                                          <p:spTgt spid="245763">
                                            <p:txEl>
                                              <p:pRg st="10" end="10"/>
                                            </p:txEl>
                                          </p:spTgt>
                                        </p:tgtEl>
                                      </p:cBhvr>
                                    </p:animEffect>
                                    <p:anim calcmode="lin" valueType="num">
                                      <p:cBhvr>
                                        <p:cTn id="140" dur="1822" tmFilter="0,0; 0.14,0.36; 0.43,0.73; 0.71,0.91; 1.0,1.0">
                                          <p:stCondLst>
                                            <p:cond delay="0"/>
                                          </p:stCondLst>
                                        </p:cTn>
                                        <p:tgtEl>
                                          <p:spTgt spid="245763">
                                            <p:txEl>
                                              <p:pRg st="10" end="10"/>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45763">
                                            <p:txEl>
                                              <p:pRg st="10" end="10"/>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45763">
                                            <p:txEl>
                                              <p:pRg st="10" end="10"/>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45763">
                                            <p:txEl>
                                              <p:pRg st="10" end="10"/>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45763">
                                            <p:txEl>
                                              <p:pRg st="10" end="10"/>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245763">
                                            <p:txEl>
                                              <p:pRg st="10" end="10"/>
                                            </p:txEl>
                                          </p:spTgt>
                                        </p:tgtEl>
                                      </p:cBhvr>
                                      <p:to x="100000" y="60000"/>
                                    </p:animScale>
                                    <p:animScale>
                                      <p:cBhvr>
                                        <p:cTn id="146" dur="166" decel="50000">
                                          <p:stCondLst>
                                            <p:cond delay="676"/>
                                          </p:stCondLst>
                                        </p:cTn>
                                        <p:tgtEl>
                                          <p:spTgt spid="245763">
                                            <p:txEl>
                                              <p:pRg st="10" end="10"/>
                                            </p:txEl>
                                          </p:spTgt>
                                        </p:tgtEl>
                                      </p:cBhvr>
                                      <p:to x="100000" y="100000"/>
                                    </p:animScale>
                                    <p:animScale>
                                      <p:cBhvr>
                                        <p:cTn id="147" dur="26">
                                          <p:stCondLst>
                                            <p:cond delay="1312"/>
                                          </p:stCondLst>
                                        </p:cTn>
                                        <p:tgtEl>
                                          <p:spTgt spid="245763">
                                            <p:txEl>
                                              <p:pRg st="10" end="10"/>
                                            </p:txEl>
                                          </p:spTgt>
                                        </p:tgtEl>
                                      </p:cBhvr>
                                      <p:to x="100000" y="80000"/>
                                    </p:animScale>
                                    <p:animScale>
                                      <p:cBhvr>
                                        <p:cTn id="148" dur="166" decel="50000">
                                          <p:stCondLst>
                                            <p:cond delay="1338"/>
                                          </p:stCondLst>
                                        </p:cTn>
                                        <p:tgtEl>
                                          <p:spTgt spid="245763">
                                            <p:txEl>
                                              <p:pRg st="10" end="10"/>
                                            </p:txEl>
                                          </p:spTgt>
                                        </p:tgtEl>
                                      </p:cBhvr>
                                      <p:to x="100000" y="100000"/>
                                    </p:animScale>
                                    <p:animScale>
                                      <p:cBhvr>
                                        <p:cTn id="149" dur="26">
                                          <p:stCondLst>
                                            <p:cond delay="1642"/>
                                          </p:stCondLst>
                                        </p:cTn>
                                        <p:tgtEl>
                                          <p:spTgt spid="245763">
                                            <p:txEl>
                                              <p:pRg st="10" end="10"/>
                                            </p:txEl>
                                          </p:spTgt>
                                        </p:tgtEl>
                                      </p:cBhvr>
                                      <p:to x="100000" y="90000"/>
                                    </p:animScale>
                                    <p:animScale>
                                      <p:cBhvr>
                                        <p:cTn id="150" dur="166" decel="50000">
                                          <p:stCondLst>
                                            <p:cond delay="1668"/>
                                          </p:stCondLst>
                                        </p:cTn>
                                        <p:tgtEl>
                                          <p:spTgt spid="245763">
                                            <p:txEl>
                                              <p:pRg st="10" end="10"/>
                                            </p:txEl>
                                          </p:spTgt>
                                        </p:tgtEl>
                                      </p:cBhvr>
                                      <p:to x="100000" y="100000"/>
                                    </p:animScale>
                                    <p:animScale>
                                      <p:cBhvr>
                                        <p:cTn id="151" dur="26">
                                          <p:stCondLst>
                                            <p:cond delay="1808"/>
                                          </p:stCondLst>
                                        </p:cTn>
                                        <p:tgtEl>
                                          <p:spTgt spid="245763">
                                            <p:txEl>
                                              <p:pRg st="10" end="10"/>
                                            </p:txEl>
                                          </p:spTgt>
                                        </p:tgtEl>
                                      </p:cBhvr>
                                      <p:to x="100000" y="95000"/>
                                    </p:animScale>
                                    <p:animScale>
                                      <p:cBhvr>
                                        <p:cTn id="152" dur="166" decel="50000">
                                          <p:stCondLst>
                                            <p:cond delay="1834"/>
                                          </p:stCondLst>
                                        </p:cTn>
                                        <p:tgtEl>
                                          <p:spTgt spid="245763">
                                            <p:txEl>
                                              <p:pRg st="10" end="10"/>
                                            </p:txEl>
                                          </p:spTgt>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45763">
                                            <p:txEl>
                                              <p:pRg st="11" end="11"/>
                                            </p:txEl>
                                          </p:spTgt>
                                        </p:tgtEl>
                                        <p:attrNameLst>
                                          <p:attrName>style.visibility</p:attrName>
                                        </p:attrNameLst>
                                      </p:cBhvr>
                                      <p:to>
                                        <p:strVal val="visible"/>
                                      </p:to>
                                    </p:set>
                                    <p:animEffect transition="in" filter="wipe(down)">
                                      <p:cBhvr>
                                        <p:cTn id="155" dur="580">
                                          <p:stCondLst>
                                            <p:cond delay="0"/>
                                          </p:stCondLst>
                                        </p:cTn>
                                        <p:tgtEl>
                                          <p:spTgt spid="245763">
                                            <p:txEl>
                                              <p:pRg st="11" end="11"/>
                                            </p:txEl>
                                          </p:spTgt>
                                        </p:tgtEl>
                                      </p:cBhvr>
                                    </p:animEffect>
                                    <p:anim calcmode="lin" valueType="num">
                                      <p:cBhvr>
                                        <p:cTn id="156" dur="1822" tmFilter="0,0; 0.14,0.36; 0.43,0.73; 0.71,0.91; 1.0,1.0">
                                          <p:stCondLst>
                                            <p:cond delay="0"/>
                                          </p:stCondLst>
                                        </p:cTn>
                                        <p:tgtEl>
                                          <p:spTgt spid="245763">
                                            <p:txEl>
                                              <p:pRg st="11" end="11"/>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45763">
                                            <p:txEl>
                                              <p:pRg st="11" end="11"/>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45763">
                                            <p:txEl>
                                              <p:pRg st="11" end="11"/>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45763">
                                            <p:txEl>
                                              <p:pRg st="11" end="11"/>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45763">
                                            <p:txEl>
                                              <p:pRg st="11" end="11"/>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245763">
                                            <p:txEl>
                                              <p:pRg st="11" end="11"/>
                                            </p:txEl>
                                          </p:spTgt>
                                        </p:tgtEl>
                                      </p:cBhvr>
                                      <p:to x="100000" y="60000"/>
                                    </p:animScale>
                                    <p:animScale>
                                      <p:cBhvr>
                                        <p:cTn id="162" dur="166" decel="50000">
                                          <p:stCondLst>
                                            <p:cond delay="676"/>
                                          </p:stCondLst>
                                        </p:cTn>
                                        <p:tgtEl>
                                          <p:spTgt spid="245763">
                                            <p:txEl>
                                              <p:pRg st="11" end="11"/>
                                            </p:txEl>
                                          </p:spTgt>
                                        </p:tgtEl>
                                      </p:cBhvr>
                                      <p:to x="100000" y="100000"/>
                                    </p:animScale>
                                    <p:animScale>
                                      <p:cBhvr>
                                        <p:cTn id="163" dur="26">
                                          <p:stCondLst>
                                            <p:cond delay="1312"/>
                                          </p:stCondLst>
                                        </p:cTn>
                                        <p:tgtEl>
                                          <p:spTgt spid="245763">
                                            <p:txEl>
                                              <p:pRg st="11" end="11"/>
                                            </p:txEl>
                                          </p:spTgt>
                                        </p:tgtEl>
                                      </p:cBhvr>
                                      <p:to x="100000" y="80000"/>
                                    </p:animScale>
                                    <p:animScale>
                                      <p:cBhvr>
                                        <p:cTn id="164" dur="166" decel="50000">
                                          <p:stCondLst>
                                            <p:cond delay="1338"/>
                                          </p:stCondLst>
                                        </p:cTn>
                                        <p:tgtEl>
                                          <p:spTgt spid="245763">
                                            <p:txEl>
                                              <p:pRg st="11" end="11"/>
                                            </p:txEl>
                                          </p:spTgt>
                                        </p:tgtEl>
                                      </p:cBhvr>
                                      <p:to x="100000" y="100000"/>
                                    </p:animScale>
                                    <p:animScale>
                                      <p:cBhvr>
                                        <p:cTn id="165" dur="26">
                                          <p:stCondLst>
                                            <p:cond delay="1642"/>
                                          </p:stCondLst>
                                        </p:cTn>
                                        <p:tgtEl>
                                          <p:spTgt spid="245763">
                                            <p:txEl>
                                              <p:pRg st="11" end="11"/>
                                            </p:txEl>
                                          </p:spTgt>
                                        </p:tgtEl>
                                      </p:cBhvr>
                                      <p:to x="100000" y="90000"/>
                                    </p:animScale>
                                    <p:animScale>
                                      <p:cBhvr>
                                        <p:cTn id="166" dur="166" decel="50000">
                                          <p:stCondLst>
                                            <p:cond delay="1668"/>
                                          </p:stCondLst>
                                        </p:cTn>
                                        <p:tgtEl>
                                          <p:spTgt spid="245763">
                                            <p:txEl>
                                              <p:pRg st="11" end="11"/>
                                            </p:txEl>
                                          </p:spTgt>
                                        </p:tgtEl>
                                      </p:cBhvr>
                                      <p:to x="100000" y="100000"/>
                                    </p:animScale>
                                    <p:animScale>
                                      <p:cBhvr>
                                        <p:cTn id="167" dur="26">
                                          <p:stCondLst>
                                            <p:cond delay="1808"/>
                                          </p:stCondLst>
                                        </p:cTn>
                                        <p:tgtEl>
                                          <p:spTgt spid="245763">
                                            <p:txEl>
                                              <p:pRg st="11" end="11"/>
                                            </p:txEl>
                                          </p:spTgt>
                                        </p:tgtEl>
                                      </p:cBhvr>
                                      <p:to x="100000" y="95000"/>
                                    </p:animScale>
                                    <p:animScale>
                                      <p:cBhvr>
                                        <p:cTn id="168" dur="166" decel="50000">
                                          <p:stCondLst>
                                            <p:cond delay="1834"/>
                                          </p:stCondLst>
                                        </p:cTn>
                                        <p:tgtEl>
                                          <p:spTgt spid="24576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316" y="381000"/>
            <a:ext cx="7772400" cy="1470025"/>
          </a:xfrm>
        </p:spPr>
        <p:txBody>
          <a:bodyPr/>
          <a:lstStyle/>
          <a:p>
            <a:r>
              <a:rPr lang="en-US" dirty="0"/>
              <a:t>Differences</a:t>
            </a:r>
          </a:p>
        </p:txBody>
      </p:sp>
      <p:sp>
        <p:nvSpPr>
          <p:cNvPr id="3" name="Subtitle 2"/>
          <p:cNvSpPr>
            <a:spLocks noGrp="1"/>
          </p:cNvSpPr>
          <p:nvPr>
            <p:ph type="subTitle" idx="1"/>
          </p:nvPr>
        </p:nvSpPr>
        <p:spPr>
          <a:xfrm>
            <a:off x="304800" y="1851025"/>
            <a:ext cx="8229600" cy="3711575"/>
          </a:xfrm>
        </p:spPr>
        <p:txBody>
          <a:bodyPr>
            <a:normAutofit/>
          </a:bodyPr>
          <a:lstStyle/>
          <a:p>
            <a:pPr marL="457200" indent="-457200" algn="l">
              <a:buFont typeface="Arial" panose="020B0604020202020204" pitchFamily="34" charset="0"/>
              <a:buChar char="•"/>
            </a:pPr>
            <a:r>
              <a:rPr lang="en-US" dirty="0"/>
              <a:t>Kansas Model includes warning time and duration as well as preplanning and equipment availability</a:t>
            </a:r>
          </a:p>
          <a:p>
            <a:pPr marL="457200" indent="-457200" algn="l">
              <a:buFont typeface="Arial" panose="020B0604020202020204" pitchFamily="34" charset="0"/>
              <a:buChar char="•"/>
            </a:pPr>
            <a:r>
              <a:rPr lang="en-US" dirty="0"/>
              <a:t>Kaiser Model looks at preplanning, internal response timing and external response timing/availability</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4203470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will be using the Kansas Model today</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431062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wdUpDiag">
          <a:fgClr>
            <a:srgbClr val="DFE9C9"/>
          </a:fgClr>
          <a:bgClr>
            <a:srgbClr val="ABC674"/>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228600"/>
            <a:ext cx="7988808" cy="6437971"/>
          </a:xfrm>
          <a:prstGeom prst="rect">
            <a:avLst/>
          </a:prstGeom>
          <a:solidFill>
            <a:schemeClr val="tx1"/>
          </a:solidFill>
        </p:spPr>
      </p:pic>
      <p:sp>
        <p:nvSpPr>
          <p:cNvPr id="3" name="Footer Placeholder 2"/>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9461997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dkDnDiag">
          <a:fgClr>
            <a:srgbClr val="DFE9C9"/>
          </a:fgClr>
          <a:bgClr>
            <a:srgbClr val="ABC674"/>
          </a:bgClr>
        </a:pattFill>
        <a:effectLst/>
      </p:bgPr>
    </p:bg>
    <p:spTree>
      <p:nvGrpSpPr>
        <p:cNvPr id="1" name=""/>
        <p:cNvGrpSpPr/>
        <p:nvPr/>
      </p:nvGrpSpPr>
      <p:grpSpPr>
        <a:xfrm>
          <a:off x="0" y="0"/>
          <a:ext cx="0" cy="0"/>
          <a:chOff x="0" y="0"/>
          <a:chExt cx="0" cy="0"/>
        </a:xfrm>
      </p:grpSpPr>
      <p:sp>
        <p:nvSpPr>
          <p:cNvPr id="3" name="TextBox 2"/>
          <p:cNvSpPr txBox="1"/>
          <p:nvPr/>
        </p:nvSpPr>
        <p:spPr>
          <a:xfrm>
            <a:off x="152307" y="74875"/>
            <a:ext cx="8904079" cy="707886"/>
          </a:xfrm>
          <a:prstGeom prst="rect">
            <a:avLst/>
          </a:prstGeom>
          <a:noFill/>
        </p:spPr>
        <p:txBody>
          <a:bodyPr wrap="square" rtlCol="0">
            <a:spAutoFit/>
          </a:bodyPr>
          <a:lstStyle/>
          <a:p>
            <a:pPr algn="ctr"/>
            <a:r>
              <a:rPr lang="en-US" sz="4000" b="1" dirty="0">
                <a:solidFill>
                  <a:schemeClr val="accent3">
                    <a:lumMod val="50000"/>
                  </a:schemeClr>
                </a:solidFill>
              </a:rPr>
              <a:t>TYPES OF EMERGENCIES/INCIDENTS</a:t>
            </a:r>
          </a:p>
        </p:txBody>
      </p:sp>
      <p:pic>
        <p:nvPicPr>
          <p:cNvPr id="4" name="Picture 3"/>
          <p:cNvPicPr>
            <a:picLocks noChangeAspect="1"/>
          </p:cNvPicPr>
          <p:nvPr/>
        </p:nvPicPr>
        <p:blipFill>
          <a:blip r:embed="rId3"/>
          <a:stretch>
            <a:fillRect/>
          </a:stretch>
        </p:blipFill>
        <p:spPr>
          <a:xfrm>
            <a:off x="152307" y="890519"/>
            <a:ext cx="2133785" cy="1548518"/>
          </a:xfrm>
          <a:prstGeom prst="rect">
            <a:avLst/>
          </a:prstGeom>
        </p:spPr>
      </p:pic>
      <p:pic>
        <p:nvPicPr>
          <p:cNvPr id="5" name="Picture 4"/>
          <p:cNvPicPr>
            <a:picLocks noChangeAspect="1"/>
          </p:cNvPicPr>
          <p:nvPr/>
        </p:nvPicPr>
        <p:blipFill>
          <a:blip r:embed="rId4"/>
          <a:stretch>
            <a:fillRect/>
          </a:stretch>
        </p:blipFill>
        <p:spPr>
          <a:xfrm>
            <a:off x="2443609" y="888564"/>
            <a:ext cx="1944793" cy="1548518"/>
          </a:xfrm>
          <a:prstGeom prst="rect">
            <a:avLst/>
          </a:prstGeom>
        </p:spPr>
      </p:pic>
      <p:pic>
        <p:nvPicPr>
          <p:cNvPr id="6" name="Picture 5"/>
          <p:cNvPicPr>
            <a:picLocks noChangeAspect="1"/>
          </p:cNvPicPr>
          <p:nvPr/>
        </p:nvPicPr>
        <p:blipFill>
          <a:blip r:embed="rId5"/>
          <a:stretch>
            <a:fillRect/>
          </a:stretch>
        </p:blipFill>
        <p:spPr>
          <a:xfrm>
            <a:off x="4545919" y="877382"/>
            <a:ext cx="1828959" cy="1548518"/>
          </a:xfrm>
          <a:prstGeom prst="rect">
            <a:avLst/>
          </a:prstGeom>
        </p:spPr>
      </p:pic>
      <p:pic>
        <p:nvPicPr>
          <p:cNvPr id="7" name="Picture 6"/>
          <p:cNvPicPr>
            <a:picLocks noChangeAspect="1"/>
          </p:cNvPicPr>
          <p:nvPr/>
        </p:nvPicPr>
        <p:blipFill>
          <a:blip r:embed="rId6"/>
          <a:stretch>
            <a:fillRect/>
          </a:stretch>
        </p:blipFill>
        <p:spPr>
          <a:xfrm>
            <a:off x="2811611" y="2771741"/>
            <a:ext cx="2085013" cy="1548518"/>
          </a:xfrm>
          <a:prstGeom prst="rect">
            <a:avLst/>
          </a:prstGeom>
        </p:spPr>
      </p:pic>
      <p:pic>
        <p:nvPicPr>
          <p:cNvPr id="8" name="Picture 7"/>
          <p:cNvPicPr>
            <a:picLocks noChangeAspect="1"/>
          </p:cNvPicPr>
          <p:nvPr/>
        </p:nvPicPr>
        <p:blipFill>
          <a:blip r:embed="rId7"/>
          <a:stretch>
            <a:fillRect/>
          </a:stretch>
        </p:blipFill>
        <p:spPr>
          <a:xfrm>
            <a:off x="7246761" y="2744280"/>
            <a:ext cx="1828959" cy="1548518"/>
          </a:xfrm>
          <a:prstGeom prst="rect">
            <a:avLst/>
          </a:prstGeom>
        </p:spPr>
      </p:pic>
      <p:pic>
        <p:nvPicPr>
          <p:cNvPr id="9" name="Picture 8"/>
          <p:cNvPicPr>
            <a:picLocks noChangeAspect="1"/>
          </p:cNvPicPr>
          <p:nvPr/>
        </p:nvPicPr>
        <p:blipFill>
          <a:blip r:embed="rId8"/>
          <a:stretch>
            <a:fillRect/>
          </a:stretch>
        </p:blipFill>
        <p:spPr>
          <a:xfrm>
            <a:off x="5099296" y="2771741"/>
            <a:ext cx="1944793" cy="1548518"/>
          </a:xfrm>
          <a:prstGeom prst="rect">
            <a:avLst/>
          </a:prstGeom>
        </p:spPr>
      </p:pic>
      <p:pic>
        <p:nvPicPr>
          <p:cNvPr id="10" name="Picture 9"/>
          <p:cNvPicPr>
            <a:picLocks noChangeAspect="1"/>
          </p:cNvPicPr>
          <p:nvPr/>
        </p:nvPicPr>
        <p:blipFill>
          <a:blip r:embed="rId9"/>
          <a:stretch>
            <a:fillRect/>
          </a:stretch>
        </p:blipFill>
        <p:spPr>
          <a:xfrm>
            <a:off x="4545918" y="4738406"/>
            <a:ext cx="1828959" cy="1548518"/>
          </a:xfrm>
          <a:prstGeom prst="rect">
            <a:avLst/>
          </a:prstGeom>
        </p:spPr>
      </p:pic>
      <p:pic>
        <p:nvPicPr>
          <p:cNvPr id="11" name="Picture 10"/>
          <p:cNvPicPr>
            <a:picLocks noChangeAspect="1"/>
          </p:cNvPicPr>
          <p:nvPr/>
        </p:nvPicPr>
        <p:blipFill>
          <a:blip r:embed="rId10"/>
          <a:stretch>
            <a:fillRect/>
          </a:stretch>
        </p:blipFill>
        <p:spPr>
          <a:xfrm>
            <a:off x="2425319" y="4738406"/>
            <a:ext cx="1981372" cy="1548518"/>
          </a:xfrm>
          <a:prstGeom prst="rect">
            <a:avLst/>
          </a:prstGeom>
        </p:spPr>
      </p:pic>
      <p:pic>
        <p:nvPicPr>
          <p:cNvPr id="12" name="Picture 11"/>
          <p:cNvPicPr>
            <a:picLocks noChangeAspect="1"/>
          </p:cNvPicPr>
          <p:nvPr/>
        </p:nvPicPr>
        <p:blipFill>
          <a:blip r:embed="rId11"/>
          <a:stretch>
            <a:fillRect/>
          </a:stretch>
        </p:blipFill>
        <p:spPr>
          <a:xfrm>
            <a:off x="153610" y="4709916"/>
            <a:ext cx="2085013" cy="1548518"/>
          </a:xfrm>
          <a:prstGeom prst="rect">
            <a:avLst/>
          </a:prstGeom>
        </p:spPr>
      </p:pic>
      <p:sp>
        <p:nvSpPr>
          <p:cNvPr id="14" name="TextBox 13"/>
          <p:cNvSpPr txBox="1"/>
          <p:nvPr/>
        </p:nvSpPr>
        <p:spPr>
          <a:xfrm>
            <a:off x="6974361" y="1287866"/>
            <a:ext cx="1596078" cy="523220"/>
          </a:xfrm>
          <a:prstGeom prst="rect">
            <a:avLst/>
          </a:prstGeom>
          <a:noFill/>
        </p:spPr>
        <p:txBody>
          <a:bodyPr wrap="none" rtlCol="0">
            <a:spAutoFit/>
          </a:bodyPr>
          <a:lstStyle/>
          <a:p>
            <a:r>
              <a:rPr lang="en-US" sz="2800" b="1" dirty="0">
                <a:solidFill>
                  <a:schemeClr val="accent3">
                    <a:lumMod val="50000"/>
                  </a:schemeClr>
                </a:solidFill>
              </a:rPr>
              <a:t>NATURAL</a:t>
            </a:r>
          </a:p>
        </p:txBody>
      </p:sp>
      <p:sp>
        <p:nvSpPr>
          <p:cNvPr id="15" name="TextBox 14"/>
          <p:cNvSpPr txBox="1"/>
          <p:nvPr/>
        </p:nvSpPr>
        <p:spPr>
          <a:xfrm flipH="1">
            <a:off x="685800" y="3250771"/>
            <a:ext cx="2387097" cy="523220"/>
          </a:xfrm>
          <a:prstGeom prst="rect">
            <a:avLst/>
          </a:prstGeom>
          <a:noFill/>
        </p:spPr>
        <p:txBody>
          <a:bodyPr wrap="square" rtlCol="0">
            <a:spAutoFit/>
          </a:bodyPr>
          <a:lstStyle/>
          <a:p>
            <a:r>
              <a:rPr lang="en-US" sz="2800" b="1" dirty="0">
                <a:solidFill>
                  <a:schemeClr val="accent3">
                    <a:lumMod val="50000"/>
                  </a:schemeClr>
                </a:solidFill>
              </a:rPr>
              <a:t>HUMAN</a:t>
            </a:r>
          </a:p>
        </p:txBody>
      </p:sp>
      <p:sp>
        <p:nvSpPr>
          <p:cNvPr id="16" name="TextBox 15"/>
          <p:cNvSpPr txBox="1"/>
          <p:nvPr/>
        </p:nvSpPr>
        <p:spPr>
          <a:xfrm>
            <a:off x="6335071" y="5222565"/>
            <a:ext cx="2721315" cy="523220"/>
          </a:xfrm>
          <a:prstGeom prst="rect">
            <a:avLst/>
          </a:prstGeom>
          <a:noFill/>
        </p:spPr>
        <p:txBody>
          <a:bodyPr wrap="square" rtlCol="0">
            <a:spAutoFit/>
          </a:bodyPr>
          <a:lstStyle/>
          <a:p>
            <a:r>
              <a:rPr lang="en-US" sz="2800" b="1" dirty="0">
                <a:solidFill>
                  <a:schemeClr val="accent3">
                    <a:lumMod val="50000"/>
                  </a:schemeClr>
                </a:solidFill>
              </a:rPr>
              <a:t>TECHNOLOGICAL</a:t>
            </a:r>
          </a:p>
        </p:txBody>
      </p:sp>
      <p:sp>
        <p:nvSpPr>
          <p:cNvPr id="2" name="Footer Placeholder 1"/>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248A5C28-A9AF-48F7-A492-117CD84F551A}"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3270118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pattFill prst="horzBrick">
          <a:fgClr>
            <a:srgbClr val="DFE9C9"/>
          </a:fgClr>
          <a:bgClr>
            <a:srgbClr val="ABC674"/>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8200" y="1371600"/>
            <a:ext cx="3886200" cy="5308883"/>
          </a:xfrm>
          <a:prstGeom prst="rect">
            <a:avLst/>
          </a:prstGeom>
        </p:spPr>
      </p:pic>
      <p:sp>
        <p:nvSpPr>
          <p:cNvPr id="3" name="TextBox 2"/>
          <p:cNvSpPr txBox="1"/>
          <p:nvPr/>
        </p:nvSpPr>
        <p:spPr>
          <a:xfrm>
            <a:off x="2027082" y="381000"/>
            <a:ext cx="5029200" cy="923330"/>
          </a:xfrm>
          <a:prstGeom prst="rect">
            <a:avLst/>
          </a:prstGeom>
          <a:noFill/>
        </p:spPr>
        <p:txBody>
          <a:bodyPr wrap="square" rtlCol="0">
            <a:spAutoFit/>
          </a:bodyPr>
          <a:lstStyle/>
          <a:p>
            <a:pPr algn="ctr"/>
            <a:r>
              <a:rPr lang="en-US" sz="5400" b="1" dirty="0">
                <a:solidFill>
                  <a:schemeClr val="accent3">
                    <a:lumMod val="50000"/>
                  </a:schemeClr>
                </a:solidFill>
              </a:rPr>
              <a:t>PROBABILITY</a:t>
            </a:r>
          </a:p>
        </p:txBody>
      </p:sp>
      <p:pic>
        <p:nvPicPr>
          <p:cNvPr id="5" name="Picture 4"/>
          <p:cNvPicPr>
            <a:picLocks noChangeAspect="1"/>
          </p:cNvPicPr>
          <p:nvPr/>
        </p:nvPicPr>
        <p:blipFill>
          <a:blip r:embed="rId4"/>
          <a:stretch>
            <a:fillRect/>
          </a:stretch>
        </p:blipFill>
        <p:spPr>
          <a:xfrm>
            <a:off x="98936" y="1371600"/>
            <a:ext cx="4724809" cy="2761727"/>
          </a:xfrm>
          <a:prstGeom prst="rect">
            <a:avLst/>
          </a:prstGeom>
        </p:spPr>
      </p:pic>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888739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90800" y="381000"/>
            <a:ext cx="4572000" cy="769441"/>
          </a:xfrm>
          <a:prstGeom prst="rect">
            <a:avLst/>
          </a:prstGeom>
          <a:noFill/>
        </p:spPr>
        <p:txBody>
          <a:bodyPr wrap="square" rtlCol="0">
            <a:spAutoFit/>
          </a:bodyPr>
          <a:lstStyle/>
          <a:p>
            <a:r>
              <a:rPr lang="en-US" sz="4400" b="1" dirty="0">
                <a:solidFill>
                  <a:schemeClr val="accent3">
                    <a:lumMod val="50000"/>
                  </a:schemeClr>
                </a:solidFill>
              </a:rPr>
              <a:t>INCIDENT EFFECT</a:t>
            </a:r>
          </a:p>
        </p:txBody>
      </p:sp>
      <p:sp useBgFill="1">
        <p:nvSpPr>
          <p:cNvPr id="3" name="TextBox 2"/>
          <p:cNvSpPr txBox="1"/>
          <p:nvPr/>
        </p:nvSpPr>
        <p:spPr>
          <a:xfrm>
            <a:off x="76200" y="1150441"/>
            <a:ext cx="8915400" cy="4985980"/>
          </a:xfrm>
          <a:prstGeom prst="rect">
            <a:avLst/>
          </a:prstGeom>
        </p:spPr>
        <p:txBody>
          <a:bodyPr wrap="square" rtlCol="0">
            <a:spAutoFit/>
          </a:bodyPr>
          <a:lstStyle/>
          <a:p>
            <a:pPr marL="342900" indent="-342900">
              <a:buFont typeface="Arial" panose="020B0604020202020204" pitchFamily="34" charset="0"/>
              <a:buChar char="•"/>
            </a:pPr>
            <a:r>
              <a:rPr lang="en-US" sz="2400" dirty="0">
                <a:solidFill>
                  <a:schemeClr val="accent3">
                    <a:lumMod val="50000"/>
                  </a:schemeClr>
                </a:solidFill>
              </a:rPr>
              <a:t>The </a:t>
            </a:r>
            <a:r>
              <a:rPr lang="en-US" sz="3600" dirty="0">
                <a:solidFill>
                  <a:schemeClr val="accent3">
                    <a:lumMod val="50000"/>
                  </a:schemeClr>
                </a:solidFill>
              </a:rPr>
              <a:t>Human Impact </a:t>
            </a:r>
            <a:r>
              <a:rPr lang="en-US" sz="2400" dirty="0">
                <a:solidFill>
                  <a:schemeClr val="accent3">
                    <a:lumMod val="50000"/>
                  </a:schemeClr>
                </a:solidFill>
              </a:rPr>
              <a:t>column rates the incident’s possibility of injury or death to staff members.</a:t>
            </a:r>
          </a:p>
          <a:p>
            <a:pPr marL="342900" indent="-342900">
              <a:buFont typeface="Arial" panose="020B0604020202020204" pitchFamily="34" charset="0"/>
              <a:buChar char="•"/>
            </a:pPr>
            <a:r>
              <a:rPr lang="en-US" sz="2400" dirty="0">
                <a:solidFill>
                  <a:schemeClr val="accent3">
                    <a:lumMod val="50000"/>
                  </a:schemeClr>
                </a:solidFill>
              </a:rPr>
              <a:t>The </a:t>
            </a:r>
            <a:r>
              <a:rPr lang="en-US" sz="3600" dirty="0">
                <a:solidFill>
                  <a:schemeClr val="accent3">
                    <a:lumMod val="50000"/>
                  </a:schemeClr>
                </a:solidFill>
              </a:rPr>
              <a:t>Property Impact </a:t>
            </a:r>
            <a:r>
              <a:rPr lang="en-US" sz="2400" dirty="0">
                <a:solidFill>
                  <a:schemeClr val="accent3">
                    <a:lumMod val="50000"/>
                  </a:schemeClr>
                </a:solidFill>
              </a:rPr>
              <a:t>column rates the incident’s possibility of </a:t>
            </a:r>
            <a:r>
              <a:rPr lang="en-US" sz="2400" b="1" dirty="0">
                <a:solidFill>
                  <a:schemeClr val="accent3">
                    <a:lumMod val="50000"/>
                  </a:schemeClr>
                </a:solidFill>
              </a:rPr>
              <a:t>severely damaging the facility</a:t>
            </a:r>
            <a:r>
              <a:rPr lang="en-US" sz="2400" dirty="0">
                <a:solidFill>
                  <a:schemeClr val="accent3">
                    <a:lumMod val="50000"/>
                  </a:schemeClr>
                </a:solidFill>
              </a:rPr>
              <a:t>. Severe damage can be considered that damage that limits or eliminates a portion of the facility for operation, impacting the facility’s ability to provide care.</a:t>
            </a:r>
          </a:p>
          <a:p>
            <a:pPr marL="342900" indent="-342900">
              <a:buFont typeface="Arial" panose="020B0604020202020204" pitchFamily="34" charset="0"/>
              <a:buChar char="•"/>
            </a:pPr>
            <a:r>
              <a:rPr lang="en-US" sz="2400" dirty="0">
                <a:solidFill>
                  <a:schemeClr val="accent3">
                    <a:lumMod val="50000"/>
                  </a:schemeClr>
                </a:solidFill>
              </a:rPr>
              <a:t>The </a:t>
            </a:r>
            <a:r>
              <a:rPr lang="en-US" sz="3600" dirty="0">
                <a:solidFill>
                  <a:schemeClr val="accent3">
                    <a:lumMod val="50000"/>
                  </a:schemeClr>
                </a:solidFill>
              </a:rPr>
              <a:t>Facility Impact </a:t>
            </a:r>
            <a:r>
              <a:rPr lang="en-US" sz="2400" dirty="0">
                <a:solidFill>
                  <a:schemeClr val="accent3">
                    <a:lumMod val="50000"/>
                  </a:schemeClr>
                </a:solidFill>
              </a:rPr>
              <a:t>column rates the </a:t>
            </a:r>
            <a:r>
              <a:rPr lang="en-US" sz="2400" b="1" dirty="0">
                <a:solidFill>
                  <a:schemeClr val="accent3">
                    <a:lumMod val="50000"/>
                  </a:schemeClr>
                </a:solidFill>
              </a:rPr>
              <a:t>incident’s impact on interruption or termination of a facility’s services</a:t>
            </a:r>
            <a:r>
              <a:rPr lang="en-US" sz="2400" dirty="0">
                <a:solidFill>
                  <a:schemeClr val="accent3">
                    <a:lumMod val="50000"/>
                  </a:schemeClr>
                </a:solidFill>
              </a:rPr>
              <a:t>. Interruption of services in a facility may drastically impair the facility’s ability to provide care to patients and the community and may include the loss of equipment or personnel.</a:t>
            </a:r>
          </a:p>
          <a:p>
            <a:pPr marL="285750" indent="-28575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769600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set my alarm for 3:00 AM. I figured that way I would have enoug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429000"/>
            <a:ext cx="2625328" cy="2743200"/>
          </a:xfrm>
          <a:prstGeom prst="rect">
            <a:avLst/>
          </a:prstGeom>
          <a:solidFill>
            <a:schemeClr val="accent3">
              <a:lumMod val="40000"/>
              <a:lumOff val="60000"/>
            </a:schemeClr>
          </a:solidFill>
        </p:spPr>
      </p:pic>
      <p:sp>
        <p:nvSpPr>
          <p:cNvPr id="2" name="TextBox 1"/>
          <p:cNvSpPr txBox="1"/>
          <p:nvPr/>
        </p:nvSpPr>
        <p:spPr>
          <a:xfrm>
            <a:off x="228600" y="457200"/>
            <a:ext cx="8610600"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3">
                    <a:lumMod val="50000"/>
                  </a:schemeClr>
                </a:solidFill>
              </a:rPr>
              <a:t>The </a:t>
            </a:r>
            <a:r>
              <a:rPr lang="en-US" sz="3600" dirty="0">
                <a:solidFill>
                  <a:schemeClr val="accent3">
                    <a:lumMod val="50000"/>
                  </a:schemeClr>
                </a:solidFill>
              </a:rPr>
              <a:t>Warning Time </a:t>
            </a:r>
            <a:r>
              <a:rPr lang="en-US" sz="2400" dirty="0">
                <a:solidFill>
                  <a:schemeClr val="accent3">
                    <a:lumMod val="50000"/>
                  </a:schemeClr>
                </a:solidFill>
              </a:rPr>
              <a:t>column rates the anticipation time for the identified incident.  This criteria provides an opportunity to score how long staff and the community have to implement plans and procedures for the incident.</a:t>
            </a:r>
          </a:p>
          <a:p>
            <a:pPr marL="342900" indent="-342900">
              <a:buFont typeface="Arial" panose="020B0604020202020204" pitchFamily="34" charset="0"/>
              <a:buChar char="•"/>
            </a:pPr>
            <a:r>
              <a:rPr lang="en-US" sz="2400" dirty="0">
                <a:solidFill>
                  <a:schemeClr val="accent3">
                    <a:lumMod val="50000"/>
                  </a:schemeClr>
                </a:solidFill>
              </a:rPr>
              <a:t>The </a:t>
            </a:r>
            <a:r>
              <a:rPr lang="en-US" sz="3600" dirty="0">
                <a:solidFill>
                  <a:schemeClr val="accent3">
                    <a:lumMod val="50000"/>
                  </a:schemeClr>
                </a:solidFill>
              </a:rPr>
              <a:t>Duration column </a:t>
            </a:r>
            <a:r>
              <a:rPr lang="en-US" sz="2400" dirty="0">
                <a:solidFill>
                  <a:schemeClr val="accent3">
                    <a:lumMod val="50000"/>
                  </a:schemeClr>
                </a:solidFill>
              </a:rPr>
              <a:t>rates the anticipated time that the incident may occur impacting the facility or community. </a:t>
            </a:r>
          </a:p>
          <a:p>
            <a:pPr marL="285750" indent="-285750">
              <a:buFont typeface="Arial" panose="020B0604020202020204" pitchFamily="34" charset="0"/>
              <a:buChar char="•"/>
            </a:pPr>
            <a:endParaRPr lang="en-US" sz="2400" dirty="0">
              <a:solidFill>
                <a:schemeClr val="accent3">
                  <a:lumMod val="50000"/>
                </a:schemeClr>
              </a:solidFill>
            </a:endParaRPr>
          </a:p>
          <a:p>
            <a:pPr marL="285750" indent="-285750">
              <a:buFont typeface="Arial" panose="020B0604020202020204" pitchFamily="34" charset="0"/>
              <a:buChar char="•"/>
            </a:pPr>
            <a:endParaRPr lang="en-US" dirty="0"/>
          </a:p>
        </p:txBody>
      </p:sp>
      <p:sp>
        <p:nvSpPr>
          <p:cNvPr id="3" name="Footer Placeholder 2"/>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12815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52400"/>
            <a:ext cx="8153399" cy="6526735"/>
          </a:xfrm>
          <a:prstGeom prst="rect">
            <a:avLst/>
          </a:prstGeom>
        </p:spPr>
      </p:pic>
      <p:sp>
        <p:nvSpPr>
          <p:cNvPr id="3" name="Footer Placeholder 2"/>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8A5C28-A9AF-48F7-A492-117CD84F551A}"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6768873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20000"/>
                <a:lumOff val="80000"/>
              </a:schemeClr>
            </a:gs>
            <a:gs pos="25000">
              <a:schemeClr val="accent3">
                <a:lumMod val="40000"/>
                <a:lumOff val="60000"/>
              </a:schemeClr>
            </a:gs>
            <a:gs pos="70000">
              <a:schemeClr val="accent3">
                <a:lumMod val="60000"/>
                <a:lumOff val="40000"/>
              </a:schemeClr>
            </a:gs>
            <a:gs pos="93000">
              <a:schemeClr val="accent3">
                <a:lumMod val="75000"/>
              </a:schemeClr>
            </a:gs>
            <a:gs pos="100000">
              <a:schemeClr val="accent3">
                <a:alpha val="0"/>
                <a:lumMod val="0"/>
              </a:schemeClr>
            </a:gs>
          </a:gsLst>
          <a:lin ang="108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1371600"/>
            <a:ext cx="7162800" cy="5257800"/>
          </a:xfrm>
        </p:spPr>
        <p:txBody>
          <a:bodyPr>
            <a:normAutofit/>
          </a:bodyPr>
          <a:lstStyle/>
          <a:p>
            <a:pPr marL="342900" indent="-342900" algn="l">
              <a:buFont typeface="Arial" panose="020B0604020202020204" pitchFamily="34" charset="0"/>
              <a:buChar char="•"/>
            </a:pPr>
            <a:r>
              <a:rPr lang="en-US" sz="2600" dirty="0">
                <a:solidFill>
                  <a:schemeClr val="accent3">
                    <a:lumMod val="50000"/>
                  </a:schemeClr>
                </a:solidFill>
              </a:rPr>
              <a:t>The </a:t>
            </a:r>
            <a:r>
              <a:rPr lang="en-US" sz="3900" dirty="0">
                <a:solidFill>
                  <a:schemeClr val="accent3">
                    <a:lumMod val="50000"/>
                  </a:schemeClr>
                </a:solidFill>
              </a:rPr>
              <a:t>Planning column </a:t>
            </a:r>
            <a:r>
              <a:rPr lang="en-US" sz="2600" dirty="0">
                <a:solidFill>
                  <a:schemeClr val="accent3">
                    <a:lumMod val="50000"/>
                  </a:schemeClr>
                </a:solidFill>
              </a:rPr>
              <a:t>rates the prior incident planning process that a facility has done in preparation for the incident. </a:t>
            </a:r>
          </a:p>
          <a:p>
            <a:pPr marL="342900" indent="-342900" algn="l">
              <a:buFont typeface="Arial" panose="020B0604020202020204" pitchFamily="34" charset="0"/>
              <a:buChar char="•"/>
            </a:pPr>
            <a:r>
              <a:rPr lang="en-US" sz="2600" dirty="0">
                <a:solidFill>
                  <a:schemeClr val="accent3">
                    <a:lumMod val="50000"/>
                  </a:schemeClr>
                </a:solidFill>
              </a:rPr>
              <a:t>The </a:t>
            </a:r>
            <a:r>
              <a:rPr lang="en-US" sz="3900" dirty="0">
                <a:solidFill>
                  <a:schemeClr val="accent3">
                    <a:lumMod val="50000"/>
                  </a:schemeClr>
                </a:solidFill>
              </a:rPr>
              <a:t>Training and Equipment column </a:t>
            </a:r>
            <a:r>
              <a:rPr lang="en-US" sz="2600" dirty="0">
                <a:solidFill>
                  <a:schemeClr val="accent3">
                    <a:lumMod val="50000"/>
                  </a:schemeClr>
                </a:solidFill>
              </a:rPr>
              <a:t>rates the completeness of staff training and availability of necessary equipment for staff to implement the plan. </a:t>
            </a:r>
          </a:p>
          <a:p>
            <a:pPr marL="342900" indent="-342900" algn="l">
              <a:buFont typeface="Arial" panose="020B0604020202020204" pitchFamily="34" charset="0"/>
              <a:buChar char="•"/>
            </a:pPr>
            <a:endParaRPr lang="en-US" sz="2400" dirty="0">
              <a:solidFill>
                <a:schemeClr val="accent3">
                  <a:lumMod val="50000"/>
                </a:schemeClr>
              </a:solidFill>
            </a:endParaRPr>
          </a:p>
          <a:p>
            <a:r>
              <a:rPr lang="en-US" dirty="0"/>
              <a:t> </a:t>
            </a:r>
          </a:p>
          <a:p>
            <a:pPr marL="457200" indent="-457200" algn="l">
              <a:buFont typeface="Arial" panose="020B0604020202020204" pitchFamily="34" charset="0"/>
              <a:buChar char="•"/>
            </a:pPr>
            <a:endParaRPr lang="en-US" dirty="0"/>
          </a:p>
        </p:txBody>
      </p:sp>
      <p:sp>
        <p:nvSpPr>
          <p:cNvPr id="4" name="TextBox 3"/>
          <p:cNvSpPr txBox="1"/>
          <p:nvPr/>
        </p:nvSpPr>
        <p:spPr>
          <a:xfrm>
            <a:off x="2743200" y="304800"/>
            <a:ext cx="5638800" cy="646331"/>
          </a:xfrm>
          <a:prstGeom prst="rect">
            <a:avLst/>
          </a:prstGeom>
          <a:noFill/>
        </p:spPr>
        <p:txBody>
          <a:bodyPr wrap="square" rtlCol="0">
            <a:spAutoFit/>
          </a:bodyPr>
          <a:lstStyle/>
          <a:p>
            <a:pPr algn="ctr"/>
            <a:r>
              <a:rPr lang="en-US" sz="3600" b="1" dirty="0">
                <a:solidFill>
                  <a:schemeClr val="accent3">
                    <a:lumMod val="50000"/>
                  </a:schemeClr>
                </a:solidFill>
              </a:rPr>
              <a:t>PREPAREDNESS</a:t>
            </a:r>
          </a:p>
        </p:txBody>
      </p:sp>
      <p:sp>
        <p:nvSpPr>
          <p:cNvPr id="2" name="Footer Placeholder 1"/>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07366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381000"/>
            <a:ext cx="7467600" cy="1015663"/>
          </a:xfrm>
          <a:prstGeom prst="rect">
            <a:avLst/>
          </a:prstGeom>
          <a:noFill/>
        </p:spPr>
        <p:txBody>
          <a:bodyPr wrap="square" rtlCol="0">
            <a:spAutoFit/>
          </a:bodyPr>
          <a:lstStyle/>
          <a:p>
            <a:r>
              <a:rPr lang="en-US" sz="6000" dirty="0"/>
              <a:t>OBJECTIVES:</a:t>
            </a:r>
          </a:p>
        </p:txBody>
      </p:sp>
      <p:sp>
        <p:nvSpPr>
          <p:cNvPr id="4" name="TextBox 3"/>
          <p:cNvSpPr txBox="1"/>
          <p:nvPr/>
        </p:nvSpPr>
        <p:spPr>
          <a:xfrm>
            <a:off x="1066800" y="1676400"/>
            <a:ext cx="6934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Define what a Hazard Vulnerability Analysis  (HVA) is and what it is used for in a health care facility.</a:t>
            </a:r>
          </a:p>
          <a:p>
            <a:pPr marL="342900" indent="-342900">
              <a:buFont typeface="Arial" panose="020B0604020202020204" pitchFamily="34" charset="0"/>
              <a:buChar char="•"/>
            </a:pPr>
            <a:r>
              <a:rPr lang="en-US" sz="2400" dirty="0"/>
              <a:t>Identify the different forms available to complete a HVA</a:t>
            </a:r>
          </a:p>
          <a:p>
            <a:pPr marL="342900" indent="-342900">
              <a:buFont typeface="Arial" panose="020B0604020202020204" pitchFamily="34" charset="0"/>
              <a:buChar char="•"/>
            </a:pPr>
            <a:r>
              <a:rPr lang="en-US" sz="2400" dirty="0"/>
              <a:t>Define Hazards and understand how those hazards can impact a facility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Footer Placeholder 4"/>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072456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5486400" cy="4524315"/>
          </a:xfrm>
          <a:prstGeom prst="rect">
            <a:avLst/>
          </a:prstGeom>
          <a:noFill/>
        </p:spPr>
        <p:txBody>
          <a:bodyPr wrap="square" rtlCol="0">
            <a:spAutoFit/>
          </a:bodyPr>
          <a:lstStyle/>
          <a:p>
            <a:r>
              <a:rPr lang="en-US" sz="4800" b="1" dirty="0">
                <a:solidFill>
                  <a:schemeClr val="accent3">
                    <a:lumMod val="50000"/>
                  </a:schemeClr>
                </a:solidFill>
              </a:rPr>
              <a:t>Take a few minutes at your table and discuss how you would rate your facility for a Tornado.</a:t>
            </a:r>
          </a:p>
        </p:txBody>
      </p:sp>
      <p:sp>
        <p:nvSpPr>
          <p:cNvPr id="3" name="TextBox 2"/>
          <p:cNvSpPr txBox="1"/>
          <p:nvPr/>
        </p:nvSpPr>
        <p:spPr>
          <a:xfrm>
            <a:off x="3429000" y="5217620"/>
            <a:ext cx="4724400" cy="584775"/>
          </a:xfrm>
          <a:prstGeom prst="rect">
            <a:avLst/>
          </a:prstGeom>
          <a:noFill/>
        </p:spPr>
        <p:txBody>
          <a:bodyPr wrap="square" rtlCol="0">
            <a:spAutoFit/>
          </a:bodyPr>
          <a:lstStyle/>
          <a:p>
            <a:r>
              <a:rPr lang="en-US" sz="3200" dirty="0"/>
              <a:t>QUESTIONS?????</a:t>
            </a:r>
          </a:p>
        </p:txBody>
      </p:sp>
      <p:pic>
        <p:nvPicPr>
          <p:cNvPr id="4" name="Picture 3" descr="Recent Photos The Commons 20under20 Galleries World Map App Garden ..."/>
          <p:cNvPicPr>
            <a:picLocks noChangeAspect="1"/>
          </p:cNvPicPr>
          <p:nvPr/>
        </p:nvPicPr>
        <p:blipFill>
          <a:blip r:embed="rId3">
            <a:extLst>
              <a:ext uri="{BEBA8EAE-BF5A-486C-A8C5-ECC9F3942E4B}">
                <a14:imgProps xmlns:a14="http://schemas.microsoft.com/office/drawing/2010/main">
                  <a14:imgLayer r:embed="rId4">
                    <a14:imgEffect>
                      <a14:saturation sat="79000"/>
                    </a14:imgEffect>
                  </a14:imgLayer>
                </a14:imgProps>
              </a:ext>
              <a:ext uri="{28A0092B-C50C-407E-A947-70E740481C1C}">
                <a14:useLocalDpi xmlns:a14="http://schemas.microsoft.com/office/drawing/2010/main" val="0"/>
              </a:ext>
            </a:extLst>
          </a:blip>
          <a:stretch>
            <a:fillRect/>
          </a:stretch>
        </p:blipFill>
        <p:spPr>
          <a:xfrm>
            <a:off x="5791200" y="1066800"/>
            <a:ext cx="2768600" cy="3775364"/>
          </a:xfrm>
          <a:prstGeom prst="rect">
            <a:avLst/>
          </a:prstGeom>
          <a:solidFill>
            <a:schemeClr val="accent3">
              <a:lumMod val="50000"/>
              <a:alpha val="62000"/>
            </a:schemeClr>
          </a:solidFill>
        </p:spPr>
      </p:pic>
      <p:sp>
        <p:nvSpPr>
          <p:cNvPr id="5" name="Footer Placeholder 4"/>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8A5C28-A9AF-48F7-A492-117CD84F551A}"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6461913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lstStyle/>
          <a:p>
            <a:r>
              <a:rPr lang="en-US" dirty="0"/>
              <a:t>Who? What? Where? When? Why? And How?</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222625"/>
            <a:ext cx="3810000" cy="3086100"/>
          </a:xfrm>
          <a:prstGeom prst="rect">
            <a:avLst/>
          </a:prstGeom>
        </p:spPr>
      </p:pic>
    </p:spTree>
    <p:extLst>
      <p:ext uri="{BB962C8B-B14F-4D97-AF65-F5344CB8AC3E}">
        <p14:creationId xmlns:p14="http://schemas.microsoft.com/office/powerpoint/2010/main" val="9579481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905000"/>
          </a:xfrm>
        </p:spPr>
        <p:txBody>
          <a:bodyPr>
            <a:normAutofit fontScale="90000"/>
          </a:bodyPr>
          <a:lstStyle/>
          <a:p>
            <a:r>
              <a:rPr lang="en-US" dirty="0"/>
              <a:t>Who?</a:t>
            </a:r>
            <a:br>
              <a:rPr lang="en-US" dirty="0"/>
            </a:br>
            <a:r>
              <a:rPr lang="en-US" dirty="0"/>
              <a:t>Who needs to be involved in the Hazard Vulnerability Analysis?</a:t>
            </a:r>
          </a:p>
        </p:txBody>
      </p:sp>
      <p:sp>
        <p:nvSpPr>
          <p:cNvPr id="3" name="Subtitle 2"/>
          <p:cNvSpPr>
            <a:spLocks noGrp="1"/>
          </p:cNvSpPr>
          <p:nvPr>
            <p:ph type="subTitle" idx="1"/>
          </p:nvPr>
        </p:nvSpPr>
        <p:spPr>
          <a:xfrm>
            <a:off x="1371600" y="3124200"/>
            <a:ext cx="6400800" cy="1752600"/>
          </a:xfrm>
        </p:spPr>
        <p:txBody>
          <a:bodyPr>
            <a:normAutofit fontScale="92500"/>
          </a:bodyPr>
          <a:lstStyle/>
          <a:p>
            <a:pPr marL="457200" indent="-457200" algn="l">
              <a:buFont typeface="Arial" panose="020B0604020202020204" pitchFamily="34" charset="0"/>
              <a:buChar char="•"/>
            </a:pPr>
            <a:r>
              <a:rPr lang="en-US" dirty="0"/>
              <a:t>Representatives from all departments</a:t>
            </a:r>
          </a:p>
          <a:p>
            <a:pPr marL="457200" indent="-457200" algn="l">
              <a:buFont typeface="Arial" panose="020B0604020202020204" pitchFamily="34" charset="0"/>
              <a:buChar char="•"/>
            </a:pPr>
            <a:r>
              <a:rPr lang="en-US" dirty="0"/>
              <a:t>Managerial/administrative support</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978122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324"/>
            <a:ext cx="9144000" cy="1470025"/>
          </a:xfrm>
        </p:spPr>
        <p:txBody>
          <a:bodyPr>
            <a:normAutofit/>
          </a:bodyPr>
          <a:lstStyle/>
          <a:p>
            <a:r>
              <a:rPr lang="en-US" dirty="0"/>
              <a:t>What?</a:t>
            </a:r>
            <a:br>
              <a:rPr lang="en-US" dirty="0"/>
            </a:br>
            <a:r>
              <a:rPr lang="en-US" dirty="0"/>
              <a:t>What is Hazard Vulnerability Analysis?</a:t>
            </a:r>
          </a:p>
        </p:txBody>
      </p:sp>
      <p:sp>
        <p:nvSpPr>
          <p:cNvPr id="3" name="Subtitle 2"/>
          <p:cNvSpPr>
            <a:spLocks noGrp="1"/>
          </p:cNvSpPr>
          <p:nvPr>
            <p:ph type="subTitle" idx="1"/>
          </p:nvPr>
        </p:nvSpPr>
        <p:spPr>
          <a:xfrm>
            <a:off x="1371600" y="1851024"/>
            <a:ext cx="6400800" cy="3863976"/>
          </a:xfrm>
        </p:spPr>
        <p:txBody>
          <a:bodyPr>
            <a:normAutofit lnSpcReduction="10000"/>
          </a:bodyPr>
          <a:lstStyle/>
          <a:p>
            <a:pPr marL="457200" indent="-457200" algn="l">
              <a:buFont typeface="Arial" panose="020B0604020202020204" pitchFamily="34" charset="0"/>
              <a:buChar char="•"/>
            </a:pPr>
            <a:r>
              <a:rPr lang="en-US" dirty="0"/>
              <a:t>A tool used to identify the potential risks for a facility</a:t>
            </a:r>
          </a:p>
          <a:p>
            <a:pPr marL="457200" indent="-457200" algn="l">
              <a:buFont typeface="Arial" panose="020B0604020202020204" pitchFamily="34" charset="0"/>
              <a:buChar char="•"/>
            </a:pPr>
            <a:r>
              <a:rPr lang="en-US" altLang="en-US" dirty="0"/>
              <a:t>A prioritization process that will result in a risk assessment for “all hazards”</a:t>
            </a:r>
          </a:p>
          <a:p>
            <a:pPr marL="457200" indent="-457200" algn="l">
              <a:buFont typeface="Arial" panose="020B0604020202020204" pitchFamily="34" charset="0"/>
              <a:buChar char="•"/>
            </a:pPr>
            <a:r>
              <a:rPr lang="en-US" dirty="0"/>
              <a:t>It is NOT a rubber stamp or just a box to be checked – it is a working document</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604331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lstStyle/>
          <a:p>
            <a:r>
              <a:rPr lang="en-US" dirty="0"/>
              <a:t>When is it conducted?</a:t>
            </a:r>
          </a:p>
        </p:txBody>
      </p:sp>
      <p:sp>
        <p:nvSpPr>
          <p:cNvPr id="3" name="Subtitle 2"/>
          <p:cNvSpPr>
            <a:spLocks noGrp="1"/>
          </p:cNvSpPr>
          <p:nvPr>
            <p:ph type="subTitle" idx="1"/>
          </p:nvPr>
        </p:nvSpPr>
        <p:spPr>
          <a:xfrm>
            <a:off x="1524000" y="1851025"/>
            <a:ext cx="6400800" cy="1752600"/>
          </a:xfrm>
        </p:spPr>
        <p:txBody>
          <a:bodyPr/>
          <a:lstStyle/>
          <a:p>
            <a:pPr marL="457200" indent="-457200" algn="l">
              <a:buFont typeface="Arial" panose="020B0604020202020204" pitchFamily="34" charset="0"/>
              <a:buChar char="•"/>
            </a:pPr>
            <a:r>
              <a:rPr lang="en-US" dirty="0"/>
              <a:t>The HVA needs to be reviewed and updated annually</a:t>
            </a:r>
          </a:p>
          <a:p>
            <a:pPr marL="457200" indent="-457200" algn="l">
              <a:buFont typeface="Arial" panose="020B0604020202020204" pitchFamily="34" charset="0"/>
              <a:buChar char="•"/>
            </a:pPr>
            <a:r>
              <a:rPr lang="en-US" dirty="0"/>
              <a:t>It is a living document</a:t>
            </a:r>
          </a:p>
          <a:p>
            <a:pPr marL="457200" indent="-4572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73283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a:t>Where?</a:t>
            </a:r>
          </a:p>
        </p:txBody>
      </p:sp>
      <p:sp>
        <p:nvSpPr>
          <p:cNvPr id="3" name="Subtitle 2"/>
          <p:cNvSpPr>
            <a:spLocks noGrp="1"/>
          </p:cNvSpPr>
          <p:nvPr>
            <p:ph type="subTitle" idx="1"/>
          </p:nvPr>
        </p:nvSpPr>
        <p:spPr>
          <a:xfrm>
            <a:off x="1371600" y="1774825"/>
            <a:ext cx="6400800" cy="1752600"/>
          </a:xfrm>
        </p:spPr>
        <p:txBody>
          <a:bodyPr>
            <a:normAutofit fontScale="85000" lnSpcReduction="10000"/>
          </a:bodyPr>
          <a:lstStyle/>
          <a:p>
            <a:pPr marL="457200" indent="-457200" algn="l">
              <a:buFont typeface="Arial" panose="020B0604020202020204" pitchFamily="34" charset="0"/>
              <a:buChar char="•"/>
            </a:pPr>
            <a:r>
              <a:rPr lang="en-US" dirty="0"/>
              <a:t>Each facility is required to have an HVA.</a:t>
            </a:r>
          </a:p>
          <a:p>
            <a:pPr marL="457200" indent="-457200" algn="l">
              <a:buFont typeface="Arial" panose="020B0604020202020204" pitchFamily="34" charset="0"/>
              <a:buChar char="•"/>
            </a:pPr>
            <a:r>
              <a:rPr lang="en-US" dirty="0"/>
              <a:t>If the facility is geographically separated then it needs to have its’ own HVA.</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11273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044"/>
            <a:ext cx="7772400" cy="1470025"/>
          </a:xfrm>
        </p:spPr>
        <p:txBody>
          <a:bodyPr/>
          <a:lstStyle/>
          <a:p>
            <a:r>
              <a:rPr lang="en-US" dirty="0"/>
              <a:t>Why?</a:t>
            </a:r>
            <a:br>
              <a:rPr lang="en-US" dirty="0"/>
            </a:br>
            <a:r>
              <a:rPr lang="en-US" dirty="0"/>
              <a:t>Why do we need a HVA?</a:t>
            </a:r>
          </a:p>
        </p:txBody>
      </p:sp>
      <p:sp>
        <p:nvSpPr>
          <p:cNvPr id="3" name="Subtitle 2"/>
          <p:cNvSpPr>
            <a:spLocks noGrp="1"/>
          </p:cNvSpPr>
          <p:nvPr>
            <p:ph type="subTitle" idx="1"/>
          </p:nvPr>
        </p:nvSpPr>
        <p:spPr>
          <a:xfrm>
            <a:off x="1371600" y="1927224"/>
            <a:ext cx="6400800" cy="4429125"/>
          </a:xfrm>
        </p:spPr>
        <p:txBody>
          <a:bodyPr>
            <a:normAutofit fontScale="92500"/>
          </a:bodyPr>
          <a:lstStyle/>
          <a:p>
            <a:pPr marL="457200" indent="-457200" algn="l">
              <a:buFont typeface="Arial" panose="020B0604020202020204" pitchFamily="34" charset="0"/>
              <a:buChar char="•"/>
            </a:pPr>
            <a:r>
              <a:rPr lang="en-US" dirty="0"/>
              <a:t>Because Centers for Medicare and Medicaid Services says so!!!</a:t>
            </a:r>
          </a:p>
          <a:p>
            <a:pPr marL="457200" indent="-457200" algn="l">
              <a:buFont typeface="Arial" panose="020B0604020202020204" pitchFamily="34" charset="0"/>
              <a:buChar char="•"/>
            </a:pPr>
            <a:endParaRPr lang="en-US" dirty="0"/>
          </a:p>
          <a:p>
            <a:pPr algn="l"/>
            <a:endParaRPr lang="en-US" dirty="0"/>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It will identify areas most at risk and allow facilities to focus their preparedness planning on those risks</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8</a:t>
            </a:fld>
            <a:endParaRPr lang="en-US"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00" y="3048000"/>
            <a:ext cx="2857500" cy="1495425"/>
          </a:xfrm>
          <a:prstGeom prst="rect">
            <a:avLst/>
          </a:prstGeom>
        </p:spPr>
      </p:pic>
    </p:spTree>
    <p:extLst>
      <p:ext uri="{BB962C8B-B14F-4D97-AF65-F5344CB8AC3E}">
        <p14:creationId xmlns:p14="http://schemas.microsoft.com/office/powerpoint/2010/main" val="4156655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a:t>How?</a:t>
            </a:r>
            <a:br>
              <a:rPr lang="en-US" dirty="0"/>
            </a:br>
            <a:r>
              <a:rPr lang="en-US" dirty="0"/>
              <a:t>How do we do an HVA?</a:t>
            </a:r>
          </a:p>
        </p:txBody>
      </p:sp>
      <p:sp>
        <p:nvSpPr>
          <p:cNvPr id="3" name="Subtitle 2"/>
          <p:cNvSpPr>
            <a:spLocks noGrp="1"/>
          </p:cNvSpPr>
          <p:nvPr>
            <p:ph type="subTitle" idx="1"/>
          </p:nvPr>
        </p:nvSpPr>
        <p:spPr>
          <a:xfrm>
            <a:off x="381000" y="2438400"/>
            <a:ext cx="8534400" cy="3200400"/>
          </a:xfrm>
        </p:spPr>
        <p:txBody>
          <a:bodyPr>
            <a:normAutofit fontScale="85000" lnSpcReduction="10000"/>
          </a:bodyPr>
          <a:lstStyle/>
          <a:p>
            <a:pPr marL="457200" indent="-457200" algn="l">
              <a:buFont typeface="Arial" panose="020B0604020202020204" pitchFamily="34" charset="0"/>
              <a:buChar char="•"/>
            </a:pPr>
            <a:r>
              <a:rPr lang="en-US" dirty="0"/>
              <a:t>There are several models available</a:t>
            </a:r>
          </a:p>
          <a:p>
            <a:pPr marL="457200" indent="-457200" algn="l">
              <a:buFont typeface="Arial" panose="020B0604020202020204" pitchFamily="34" charset="0"/>
              <a:buChar char="•"/>
            </a:pPr>
            <a:r>
              <a:rPr lang="en-US" dirty="0"/>
              <a:t>Most common and well known is the Kaiser Permanente model</a:t>
            </a:r>
          </a:p>
          <a:p>
            <a:pPr marL="457200" indent="-457200" algn="l">
              <a:buFont typeface="Arial" panose="020B0604020202020204" pitchFamily="34" charset="0"/>
              <a:buChar char="•"/>
            </a:pPr>
            <a:r>
              <a:rPr lang="en-US" dirty="0"/>
              <a:t>Kansas Public Health model – is a variety of the Kaiser Permanente model</a:t>
            </a:r>
          </a:p>
          <a:p>
            <a:pPr marL="457200" indent="-457200" algn="l">
              <a:buFont typeface="Arial" panose="020B0604020202020204" pitchFamily="34" charset="0"/>
              <a:buChar char="•"/>
            </a:pPr>
            <a:r>
              <a:rPr lang="en-US" dirty="0"/>
              <a:t>Delphi Model – much more robust and time consuming</a:t>
            </a:r>
          </a:p>
          <a:p>
            <a:pPr marL="457200" indent="-457200" algn="l">
              <a:buFont typeface="Arial" panose="020B0604020202020204" pitchFamily="34" charset="0"/>
              <a:buChar char="•"/>
            </a:pPr>
            <a:r>
              <a:rPr lang="en-US" dirty="0"/>
              <a:t>CHAOS Model </a:t>
            </a:r>
          </a:p>
        </p:txBody>
      </p:sp>
      <p:sp>
        <p:nvSpPr>
          <p:cNvPr id="4" name="Footer Placeholder 3"/>
          <p:cNvSpPr>
            <a:spLocks noGrp="1"/>
          </p:cNvSpPr>
          <p:nvPr>
            <p:ph type="ftr" sz="quarter" idx="11"/>
          </p:nvPr>
        </p:nvSpPr>
        <p:spPr/>
        <p:txBody>
          <a:bodyPr/>
          <a:lstStyle/>
          <a:p>
            <a:r>
              <a:rPr lang="en-US">
                <a:solidFill>
                  <a:prstClr val="black">
                    <a:tint val="75000"/>
                  </a:prstClr>
                </a:solidFill>
              </a:rPr>
              <a:t>West Central and Central Minnesota Healthcare Preparedness Coalition</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8A5C28-A9AF-48F7-A492-117CD84F551A}"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294259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icture_of_trees_with_multi-colored_t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5B5DCA-AFE5-4F38-B5C0-717425C20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1675</Words>
  <Application>Microsoft Office PowerPoint</Application>
  <PresentationFormat>On-screen Show (4:3)</PresentationFormat>
  <Paragraphs>167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Picture_of_trees_with_multi-colored_tint</vt:lpstr>
      <vt:lpstr>PowerPoint Presentation</vt:lpstr>
      <vt:lpstr>PowerPoint Presentation</vt:lpstr>
      <vt:lpstr>Who? What? Where? When? Why? And How?</vt:lpstr>
      <vt:lpstr>Who? Who needs to be involved in the Hazard Vulnerability Analysis?</vt:lpstr>
      <vt:lpstr>What? What is Hazard Vulnerability Analysis?</vt:lpstr>
      <vt:lpstr>When is it conducted?</vt:lpstr>
      <vt:lpstr>Where?</vt:lpstr>
      <vt:lpstr>Why? Why do we need a HVA?</vt:lpstr>
      <vt:lpstr>How? How do we do an HVA?</vt:lpstr>
      <vt:lpstr>A Comparison of two HVA Models </vt:lpstr>
      <vt:lpstr>Differences</vt:lpstr>
      <vt:lpstr>We will be using the Kansas Model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2016-10-26T00:51:58Z</dcterms:created>
  <dcterms:modified xsi:type="dcterms:W3CDTF">2017-01-09T22:58:53Z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TC020116419991</vt:lpwstr>
  </property>
</Properties>
</file>